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harts/chart1.xml" ContentType="application/vnd.openxmlformats-officedocument.drawingml.chart+xml"/>
  <Override PartName="/ppt/notesSlides/notesSlide59.xml" ContentType="application/vnd.openxmlformats-officedocument.presentationml.notesSlide+xml"/>
  <Override PartName="/ppt/charts/chart2.xml" ContentType="application/vnd.openxmlformats-officedocument.drawingml.chart+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149"/>
  </p:notesMasterIdLst>
  <p:sldIdLst>
    <p:sldId id="328" r:id="rId2"/>
    <p:sldId id="330" r:id="rId3"/>
    <p:sldId id="331" r:id="rId4"/>
    <p:sldId id="333" r:id="rId5"/>
    <p:sldId id="332" r:id="rId6"/>
    <p:sldId id="438" r:id="rId7"/>
    <p:sldId id="342" r:id="rId8"/>
    <p:sldId id="345" r:id="rId9"/>
    <p:sldId id="346" r:id="rId10"/>
    <p:sldId id="347" r:id="rId11"/>
    <p:sldId id="348" r:id="rId12"/>
    <p:sldId id="349" r:id="rId13"/>
    <p:sldId id="350" r:id="rId14"/>
    <p:sldId id="351" r:id="rId15"/>
    <p:sldId id="352" r:id="rId16"/>
    <p:sldId id="353" r:id="rId17"/>
    <p:sldId id="354" r:id="rId18"/>
    <p:sldId id="355" r:id="rId19"/>
    <p:sldId id="356" r:id="rId20"/>
    <p:sldId id="357" r:id="rId21"/>
    <p:sldId id="358" r:id="rId22"/>
    <p:sldId id="359" r:id="rId23"/>
    <p:sldId id="360" r:id="rId24"/>
    <p:sldId id="361" r:id="rId25"/>
    <p:sldId id="362" r:id="rId26"/>
    <p:sldId id="363" r:id="rId27"/>
    <p:sldId id="364" r:id="rId28"/>
    <p:sldId id="365" r:id="rId29"/>
    <p:sldId id="366" r:id="rId30"/>
    <p:sldId id="367" r:id="rId31"/>
    <p:sldId id="368" r:id="rId32"/>
    <p:sldId id="369" r:id="rId33"/>
    <p:sldId id="370" r:id="rId34"/>
    <p:sldId id="372" r:id="rId35"/>
    <p:sldId id="373" r:id="rId36"/>
    <p:sldId id="343"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340" r:id="rId64"/>
    <p:sldId id="466" r:id="rId65"/>
    <p:sldId id="467" r:id="rId66"/>
    <p:sldId id="468" r:id="rId67"/>
    <p:sldId id="469" r:id="rId68"/>
    <p:sldId id="470" r:id="rId69"/>
    <p:sldId id="471" r:id="rId70"/>
    <p:sldId id="472" r:id="rId71"/>
    <p:sldId id="473" r:id="rId72"/>
    <p:sldId id="474" r:id="rId73"/>
    <p:sldId id="475" r:id="rId74"/>
    <p:sldId id="476" r:id="rId75"/>
    <p:sldId id="477" r:id="rId76"/>
    <p:sldId id="478" r:id="rId77"/>
    <p:sldId id="479" r:id="rId78"/>
    <p:sldId id="480" r:id="rId79"/>
    <p:sldId id="481" r:id="rId80"/>
    <p:sldId id="482" r:id="rId81"/>
    <p:sldId id="483" r:id="rId82"/>
    <p:sldId id="484" r:id="rId83"/>
    <p:sldId id="485" r:id="rId84"/>
    <p:sldId id="486" r:id="rId85"/>
    <p:sldId id="487" r:id="rId86"/>
    <p:sldId id="488" r:id="rId87"/>
    <p:sldId id="489" r:id="rId88"/>
    <p:sldId id="490" r:id="rId89"/>
    <p:sldId id="491" r:id="rId90"/>
    <p:sldId id="492" r:id="rId91"/>
    <p:sldId id="493" r:id="rId92"/>
    <p:sldId id="494" r:id="rId93"/>
    <p:sldId id="495" r:id="rId94"/>
    <p:sldId id="496" r:id="rId95"/>
    <p:sldId id="497" r:id="rId96"/>
    <p:sldId id="339" r:id="rId97"/>
    <p:sldId id="498" r:id="rId98"/>
    <p:sldId id="499" r:id="rId99"/>
    <p:sldId id="500" r:id="rId100"/>
    <p:sldId id="501" r:id="rId101"/>
    <p:sldId id="502" r:id="rId102"/>
    <p:sldId id="503" r:id="rId103"/>
    <p:sldId id="504" r:id="rId104"/>
    <p:sldId id="505" r:id="rId105"/>
    <p:sldId id="506" r:id="rId106"/>
    <p:sldId id="507" r:id="rId107"/>
    <p:sldId id="508" r:id="rId108"/>
    <p:sldId id="509" r:id="rId109"/>
    <p:sldId id="510" r:id="rId110"/>
    <p:sldId id="511" r:id="rId111"/>
    <p:sldId id="512" r:id="rId112"/>
    <p:sldId id="513" r:id="rId113"/>
    <p:sldId id="514" r:id="rId114"/>
    <p:sldId id="515" r:id="rId115"/>
    <p:sldId id="516" r:id="rId116"/>
    <p:sldId id="517" r:id="rId117"/>
    <p:sldId id="518" r:id="rId118"/>
    <p:sldId id="519" r:id="rId119"/>
    <p:sldId id="520" r:id="rId120"/>
    <p:sldId id="521" r:id="rId121"/>
    <p:sldId id="522" r:id="rId122"/>
    <p:sldId id="523" r:id="rId123"/>
    <p:sldId id="524" r:id="rId124"/>
    <p:sldId id="525" r:id="rId125"/>
    <p:sldId id="526" r:id="rId126"/>
    <p:sldId id="527" r:id="rId127"/>
    <p:sldId id="528" r:id="rId128"/>
    <p:sldId id="529" r:id="rId129"/>
    <p:sldId id="530" r:id="rId130"/>
    <p:sldId id="531" r:id="rId131"/>
    <p:sldId id="532" r:id="rId132"/>
    <p:sldId id="533" r:id="rId133"/>
    <p:sldId id="534" r:id="rId134"/>
    <p:sldId id="535" r:id="rId135"/>
    <p:sldId id="536" r:id="rId136"/>
    <p:sldId id="537" r:id="rId137"/>
    <p:sldId id="538" r:id="rId138"/>
    <p:sldId id="539" r:id="rId139"/>
    <p:sldId id="540" r:id="rId140"/>
    <p:sldId id="541" r:id="rId141"/>
    <p:sldId id="542" r:id="rId142"/>
    <p:sldId id="543" r:id="rId143"/>
    <p:sldId id="544" r:id="rId144"/>
    <p:sldId id="545" r:id="rId145"/>
    <p:sldId id="546" r:id="rId146"/>
    <p:sldId id="439" r:id="rId147"/>
    <p:sldId id="337" r:id="rId1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32" autoAdjust="0"/>
    <p:restoredTop sz="94660"/>
  </p:normalViewPr>
  <p:slideViewPr>
    <p:cSldViewPr>
      <p:cViewPr varScale="1">
        <p:scale>
          <a:sx n="108" d="100"/>
          <a:sy n="108" d="100"/>
        </p:scale>
        <p:origin x="-1668"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列1</c:v>
                </c:pt>
              </c:strCache>
            </c:strRef>
          </c:tx>
          <c:spPr>
            <a:solidFill>
              <a:srgbClr val="00B0F0"/>
            </a:solidFill>
          </c:spPr>
          <c:invertIfNegative val="0"/>
          <c:dPt>
            <c:idx val="2"/>
            <c:invertIfNegative val="0"/>
            <c:bubble3D val="0"/>
            <c:spPr>
              <a:solidFill>
                <a:srgbClr val="7030A0"/>
              </a:solidFill>
            </c:spPr>
          </c:dPt>
          <c:dPt>
            <c:idx val="3"/>
            <c:invertIfNegative val="0"/>
            <c:bubble3D val="0"/>
            <c:spPr>
              <a:solidFill>
                <a:srgbClr val="FF0000"/>
              </a:solidFill>
            </c:spPr>
          </c:dPt>
          <c:dLbls>
            <c:dLbl>
              <c:idx val="0"/>
              <c:spPr/>
              <c:txPr>
                <a:bodyPr/>
                <a:lstStyle/>
                <a:p>
                  <a:pPr>
                    <a:defRPr sz="3200">
                      <a:solidFill>
                        <a:srgbClr val="00B0F0"/>
                      </a:solidFill>
                    </a:defRPr>
                  </a:pPr>
                  <a:endParaRPr lang="zh-CN"/>
                </a:p>
              </c:txPr>
              <c:showLegendKey val="0"/>
              <c:showVal val="1"/>
              <c:showCatName val="0"/>
              <c:showSerName val="0"/>
              <c:showPercent val="0"/>
              <c:showBubbleSize val="0"/>
            </c:dLbl>
            <c:dLbl>
              <c:idx val="1"/>
              <c:tx>
                <c:rich>
                  <a:bodyPr/>
                  <a:lstStyle/>
                  <a:p>
                    <a:r>
                      <a:rPr lang="en-US" altLang="en-US" dirty="0">
                        <a:solidFill>
                          <a:srgbClr val="00B0F0"/>
                        </a:solidFill>
                      </a:rPr>
                      <a:t>0.597</a:t>
                    </a:r>
                  </a:p>
                </c:rich>
              </c:tx>
              <c:showLegendKey val="0"/>
              <c:showVal val="1"/>
              <c:showCatName val="0"/>
              <c:showSerName val="0"/>
              <c:showPercent val="0"/>
              <c:showBubbleSize val="0"/>
            </c:dLbl>
            <c:dLbl>
              <c:idx val="2"/>
              <c:tx>
                <c:rich>
                  <a:bodyPr/>
                  <a:lstStyle/>
                  <a:p>
                    <a:r>
                      <a:rPr lang="en-US" altLang="en-US" b="1" dirty="0">
                        <a:solidFill>
                          <a:srgbClr val="7030A0"/>
                        </a:solidFill>
                      </a:rPr>
                      <a:t>0.751</a:t>
                    </a:r>
                  </a:p>
                </c:rich>
              </c:tx>
              <c:showLegendKey val="0"/>
              <c:showVal val="1"/>
              <c:showCatName val="0"/>
              <c:showSerName val="0"/>
              <c:showPercent val="0"/>
              <c:showBubbleSize val="0"/>
            </c:dLbl>
            <c:dLbl>
              <c:idx val="3"/>
              <c:tx>
                <c:rich>
                  <a:bodyPr/>
                  <a:lstStyle/>
                  <a:p>
                    <a:r>
                      <a:rPr lang="en-US" altLang="en-US" b="1" dirty="0">
                        <a:solidFill>
                          <a:srgbClr val="FF0000"/>
                        </a:solidFill>
                      </a:rPr>
                      <a:t>0.813</a:t>
                    </a:r>
                  </a:p>
                </c:rich>
              </c:tx>
              <c:showLegendKey val="0"/>
              <c:showVal val="1"/>
              <c:showCatName val="0"/>
              <c:showSerName val="0"/>
              <c:showPercent val="0"/>
              <c:showBubbleSize val="0"/>
            </c:dLbl>
            <c:txPr>
              <a:bodyPr/>
              <a:lstStyle/>
              <a:p>
                <a:pPr>
                  <a:defRPr sz="3200"/>
                </a:pPr>
                <a:endParaRPr lang="zh-CN"/>
              </a:p>
            </c:txPr>
            <c:showLegendKey val="0"/>
            <c:showVal val="1"/>
            <c:showCatName val="0"/>
            <c:showSerName val="0"/>
            <c:showPercent val="0"/>
            <c:showBubbleSize val="0"/>
            <c:showLeaderLines val="0"/>
          </c:dLbls>
          <c:cat>
            <c:strRef>
              <c:f>Sheet1!$A$2:$A$5</c:f>
              <c:strCache>
                <c:ptCount val="4"/>
                <c:pt idx="0">
                  <c:v>OutRank</c:v>
                </c:pt>
                <c:pt idx="1">
                  <c:v>SPOT</c:v>
                </c:pt>
                <c:pt idx="2">
                  <c:v>CatchSync</c:v>
                </c:pt>
                <c:pt idx="3">
                  <c:v>CatchSync+SPOT</c:v>
                </c:pt>
              </c:strCache>
            </c:strRef>
          </c:cat>
          <c:val>
            <c:numRef>
              <c:f>Sheet1!$B$2:$B$5</c:f>
              <c:numCache>
                <c:formatCode>General</c:formatCode>
                <c:ptCount val="4"/>
                <c:pt idx="0">
                  <c:v>0.41199999999999998</c:v>
                </c:pt>
                <c:pt idx="1">
                  <c:v>0.59699999999999998</c:v>
                </c:pt>
                <c:pt idx="2">
                  <c:v>0.751</c:v>
                </c:pt>
                <c:pt idx="3">
                  <c:v>0.81299999999999994</c:v>
                </c:pt>
              </c:numCache>
            </c:numRef>
          </c:val>
        </c:ser>
        <c:dLbls>
          <c:showLegendKey val="0"/>
          <c:showVal val="0"/>
          <c:showCatName val="0"/>
          <c:showSerName val="0"/>
          <c:showPercent val="0"/>
          <c:showBubbleSize val="0"/>
        </c:dLbls>
        <c:gapWidth val="150"/>
        <c:axId val="192513536"/>
        <c:axId val="36322624"/>
      </c:barChart>
      <c:catAx>
        <c:axId val="192513536"/>
        <c:scaling>
          <c:orientation val="minMax"/>
        </c:scaling>
        <c:delete val="1"/>
        <c:axPos val="l"/>
        <c:majorTickMark val="out"/>
        <c:minorTickMark val="none"/>
        <c:tickLblPos val="nextTo"/>
        <c:crossAx val="36322624"/>
        <c:crosses val="autoZero"/>
        <c:auto val="1"/>
        <c:lblAlgn val="ctr"/>
        <c:lblOffset val="100"/>
        <c:noMultiLvlLbl val="0"/>
      </c:catAx>
      <c:valAx>
        <c:axId val="36322624"/>
        <c:scaling>
          <c:orientation val="minMax"/>
        </c:scaling>
        <c:delete val="0"/>
        <c:axPos val="b"/>
        <c:majorGridlines/>
        <c:numFmt formatCode="General" sourceLinked="1"/>
        <c:majorTickMark val="out"/>
        <c:minorTickMark val="none"/>
        <c:tickLblPos val="nextTo"/>
        <c:crossAx val="19251353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列1</c:v>
                </c:pt>
              </c:strCache>
            </c:strRef>
          </c:tx>
          <c:spPr>
            <a:solidFill>
              <a:srgbClr val="00B0F0"/>
            </a:solidFill>
          </c:spPr>
          <c:invertIfNegative val="0"/>
          <c:dPt>
            <c:idx val="0"/>
            <c:invertIfNegative val="0"/>
            <c:bubble3D val="0"/>
            <c:spPr>
              <a:solidFill>
                <a:srgbClr val="0070C0"/>
              </a:solidFill>
            </c:spPr>
          </c:dPt>
          <c:dPt>
            <c:idx val="1"/>
            <c:invertIfNegative val="0"/>
            <c:bubble3D val="0"/>
            <c:spPr>
              <a:solidFill>
                <a:srgbClr val="0070C0"/>
              </a:solidFill>
            </c:spPr>
          </c:dPt>
          <c:dPt>
            <c:idx val="2"/>
            <c:invertIfNegative val="0"/>
            <c:bubble3D val="0"/>
            <c:spPr>
              <a:solidFill>
                <a:srgbClr val="7030A0"/>
              </a:solidFill>
            </c:spPr>
          </c:dPt>
          <c:dPt>
            <c:idx val="3"/>
            <c:invertIfNegative val="0"/>
            <c:bubble3D val="0"/>
            <c:spPr>
              <a:solidFill>
                <a:srgbClr val="FF0000"/>
              </a:solidFill>
            </c:spPr>
          </c:dPt>
          <c:dLbls>
            <c:dLbl>
              <c:idx val="0"/>
              <c:tx>
                <c:rich>
                  <a:bodyPr/>
                  <a:lstStyle/>
                  <a:p>
                    <a:r>
                      <a:rPr lang="en-US" altLang="en-US">
                        <a:solidFill>
                          <a:srgbClr val="0070C0"/>
                        </a:solidFill>
                      </a:rPr>
                      <a:t>0.377</a:t>
                    </a:r>
                  </a:p>
                </c:rich>
              </c:tx>
              <c:showLegendKey val="0"/>
              <c:showVal val="1"/>
              <c:showCatName val="0"/>
              <c:showSerName val="0"/>
              <c:showPercent val="0"/>
              <c:showBubbleSize val="0"/>
            </c:dLbl>
            <c:dLbl>
              <c:idx val="1"/>
              <c:spPr/>
              <c:txPr>
                <a:bodyPr/>
                <a:lstStyle/>
                <a:p>
                  <a:pPr>
                    <a:defRPr sz="3200">
                      <a:solidFill>
                        <a:srgbClr val="0070C0"/>
                      </a:solidFill>
                      <a:latin typeface="+mn-lt"/>
                    </a:defRPr>
                  </a:pPr>
                  <a:endParaRPr lang="zh-CN"/>
                </a:p>
              </c:txPr>
              <c:showLegendKey val="0"/>
              <c:showVal val="1"/>
              <c:showCatName val="0"/>
              <c:showSerName val="0"/>
              <c:showPercent val="0"/>
              <c:showBubbleSize val="0"/>
            </c:dLbl>
            <c:dLbl>
              <c:idx val="2"/>
              <c:spPr/>
              <c:txPr>
                <a:bodyPr/>
                <a:lstStyle/>
                <a:p>
                  <a:pPr>
                    <a:defRPr sz="3200" b="1">
                      <a:solidFill>
                        <a:srgbClr val="7030A0"/>
                      </a:solidFill>
                      <a:latin typeface="+mn-lt"/>
                    </a:defRPr>
                  </a:pPr>
                  <a:endParaRPr lang="zh-CN"/>
                </a:p>
              </c:txPr>
              <c:showLegendKey val="0"/>
              <c:showVal val="1"/>
              <c:showCatName val="0"/>
              <c:showSerName val="0"/>
              <c:showPercent val="0"/>
              <c:showBubbleSize val="0"/>
            </c:dLbl>
            <c:dLbl>
              <c:idx val="3"/>
              <c:spPr/>
              <c:txPr>
                <a:bodyPr/>
                <a:lstStyle/>
                <a:p>
                  <a:pPr>
                    <a:defRPr sz="3200" b="1">
                      <a:solidFill>
                        <a:srgbClr val="FF0000"/>
                      </a:solidFill>
                      <a:latin typeface="+mn-lt"/>
                    </a:defRPr>
                  </a:pPr>
                  <a:endParaRPr lang="zh-CN"/>
                </a:p>
              </c:txPr>
              <c:showLegendKey val="0"/>
              <c:showVal val="1"/>
              <c:showCatName val="0"/>
              <c:showSerName val="0"/>
              <c:showPercent val="0"/>
              <c:showBubbleSize val="0"/>
            </c:dLbl>
            <c:txPr>
              <a:bodyPr/>
              <a:lstStyle/>
              <a:p>
                <a:pPr>
                  <a:defRPr sz="3200">
                    <a:latin typeface="+mn-lt"/>
                  </a:defRPr>
                </a:pPr>
                <a:endParaRPr lang="zh-CN"/>
              </a:p>
            </c:txPr>
            <c:showLegendKey val="0"/>
            <c:showVal val="1"/>
            <c:showCatName val="0"/>
            <c:showSerName val="0"/>
            <c:showPercent val="0"/>
            <c:showBubbleSize val="0"/>
            <c:showLeaderLines val="0"/>
          </c:dLbls>
          <c:cat>
            <c:strRef>
              <c:f>Sheet1!$A$2:$A$5</c:f>
              <c:strCache>
                <c:ptCount val="4"/>
                <c:pt idx="0">
                  <c:v>OutRank</c:v>
                </c:pt>
                <c:pt idx="1">
                  <c:v>SPOT</c:v>
                </c:pt>
                <c:pt idx="2">
                  <c:v>CatchSync</c:v>
                </c:pt>
                <c:pt idx="3">
                  <c:v>CatchSync+SPOT</c:v>
                </c:pt>
              </c:strCache>
            </c:strRef>
          </c:cat>
          <c:val>
            <c:numRef>
              <c:f>Sheet1!$B$2:$B$5</c:f>
              <c:numCache>
                <c:formatCode>General</c:formatCode>
                <c:ptCount val="4"/>
                <c:pt idx="0">
                  <c:v>0.377</c:v>
                </c:pt>
                <c:pt idx="1">
                  <c:v>0.65300000000000002</c:v>
                </c:pt>
                <c:pt idx="2">
                  <c:v>0.69399999999999995</c:v>
                </c:pt>
                <c:pt idx="3">
                  <c:v>0.78500000000000003</c:v>
                </c:pt>
              </c:numCache>
            </c:numRef>
          </c:val>
        </c:ser>
        <c:dLbls>
          <c:showLegendKey val="0"/>
          <c:showVal val="0"/>
          <c:showCatName val="0"/>
          <c:showSerName val="0"/>
          <c:showPercent val="0"/>
          <c:showBubbleSize val="0"/>
        </c:dLbls>
        <c:gapWidth val="150"/>
        <c:axId val="190958592"/>
        <c:axId val="36319744"/>
      </c:barChart>
      <c:catAx>
        <c:axId val="190958592"/>
        <c:scaling>
          <c:orientation val="minMax"/>
        </c:scaling>
        <c:delete val="1"/>
        <c:axPos val="l"/>
        <c:majorTickMark val="out"/>
        <c:minorTickMark val="none"/>
        <c:tickLblPos val="nextTo"/>
        <c:crossAx val="36319744"/>
        <c:crosses val="autoZero"/>
        <c:auto val="1"/>
        <c:lblAlgn val="ctr"/>
        <c:lblOffset val="100"/>
        <c:noMultiLvlLbl val="0"/>
      </c:catAx>
      <c:valAx>
        <c:axId val="36319744"/>
        <c:scaling>
          <c:orientation val="minMax"/>
        </c:scaling>
        <c:delete val="0"/>
        <c:axPos val="b"/>
        <c:majorGridlines/>
        <c:numFmt formatCode="General" sourceLinked="1"/>
        <c:majorTickMark val="out"/>
        <c:minorTickMark val="none"/>
        <c:tickLblPos val="nextTo"/>
        <c:crossAx val="190958592"/>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DAA2A-1AB8-44A8-AD4F-21B4DFB5D93C}" type="doc">
      <dgm:prSet loTypeId="urn:microsoft.com/office/officeart/2005/8/layout/process1" loCatId="process" qsTypeId="urn:microsoft.com/office/officeart/2005/8/quickstyle/simple4" qsCatId="simple" csTypeId="urn:microsoft.com/office/officeart/2005/8/colors/colorful5" csCatId="colorful" phldr="1"/>
      <dgm:spPr/>
    </dgm:pt>
    <dgm:pt modelId="{11EB59EE-48D5-4693-BB2F-E8F0E6BC22AF}">
      <dgm:prSet phldrT="[Text]" custT="1"/>
      <dgm:spPr/>
      <dgm:t>
        <a:bodyPr/>
        <a:lstStyle/>
        <a:p>
          <a:r>
            <a:rPr lang="en-US" sz="2800" dirty="0" smtClean="0"/>
            <a:t>Predict missing “user-item” links</a:t>
          </a:r>
        </a:p>
      </dgm:t>
    </dgm:pt>
    <dgm:pt modelId="{B15B1088-3C7A-4101-B559-DF4913C611B2}" type="parTrans" cxnId="{3374CC59-FE1F-4279-8447-14141A7B1B68}">
      <dgm:prSet/>
      <dgm:spPr/>
      <dgm:t>
        <a:bodyPr/>
        <a:lstStyle/>
        <a:p>
          <a:endParaRPr lang="en-US"/>
        </a:p>
      </dgm:t>
    </dgm:pt>
    <dgm:pt modelId="{677B5F04-AB90-4890-94BC-1A9E21C4A7A6}" type="sibTrans" cxnId="{3374CC59-FE1F-4279-8447-14141A7B1B68}">
      <dgm:prSet/>
      <dgm:spPr/>
      <dgm:t>
        <a:bodyPr/>
        <a:lstStyle/>
        <a:p>
          <a:endParaRPr lang="en-US"/>
        </a:p>
      </dgm:t>
    </dgm:pt>
    <dgm:pt modelId="{3052E9DE-7CD9-489C-BDA8-FC575A42B9FA}">
      <dgm:prSet phldrT="[Text]" custT="1"/>
      <dgm:spPr/>
      <dgm:t>
        <a:bodyPr/>
        <a:lstStyle/>
        <a:p>
          <a:r>
            <a:rPr lang="en-US" sz="2400" dirty="0" smtClean="0"/>
            <a:t>Predict missing values in “user-item” matrix</a:t>
          </a:r>
          <a:endParaRPr lang="en-US" sz="2400" dirty="0"/>
        </a:p>
      </dgm:t>
    </dgm:pt>
    <dgm:pt modelId="{8984754A-92EA-4C0C-96F1-B6D086DEBCC5}" type="parTrans" cxnId="{86AF0606-93E0-4EE0-9B77-5848760A678A}">
      <dgm:prSet/>
      <dgm:spPr/>
      <dgm:t>
        <a:bodyPr/>
        <a:lstStyle/>
        <a:p>
          <a:endParaRPr lang="en-US"/>
        </a:p>
      </dgm:t>
    </dgm:pt>
    <dgm:pt modelId="{47A5635F-5558-4DDF-AF71-6F4B7EC30DFD}" type="sibTrans" cxnId="{86AF0606-93E0-4EE0-9B77-5848760A678A}">
      <dgm:prSet/>
      <dgm:spPr/>
      <dgm:t>
        <a:bodyPr/>
        <a:lstStyle/>
        <a:p>
          <a:endParaRPr lang="en-US"/>
        </a:p>
      </dgm:t>
    </dgm:pt>
    <dgm:pt modelId="{34D60597-0BBC-478D-895E-55E11857594A}">
      <dgm:prSet phldrT="[Text]"/>
      <dgm:spPr/>
      <dgm:t>
        <a:bodyPr/>
        <a:lstStyle/>
        <a:p>
          <a:r>
            <a:rPr lang="en-US" dirty="0" smtClean="0"/>
            <a:t>Challenge:</a:t>
          </a:r>
        </a:p>
        <a:p>
          <a:r>
            <a:rPr lang="en-US" dirty="0" smtClean="0"/>
            <a:t>High </a:t>
          </a:r>
          <a:r>
            <a:rPr lang="en-US" dirty="0" err="1" smtClean="0"/>
            <a:t>sparsity</a:t>
          </a:r>
          <a:endParaRPr lang="en-US" dirty="0"/>
        </a:p>
      </dgm:t>
    </dgm:pt>
    <dgm:pt modelId="{81595B2B-66F5-44BB-B157-2666494170BA}" type="parTrans" cxnId="{0956AD15-A2EB-42B7-A828-D322E13B0F2A}">
      <dgm:prSet/>
      <dgm:spPr/>
      <dgm:t>
        <a:bodyPr/>
        <a:lstStyle/>
        <a:p>
          <a:endParaRPr lang="en-US"/>
        </a:p>
      </dgm:t>
    </dgm:pt>
    <dgm:pt modelId="{75514EF3-EDEB-4B5C-ACD4-580D3ECFB460}" type="sibTrans" cxnId="{0956AD15-A2EB-42B7-A828-D322E13B0F2A}">
      <dgm:prSet/>
      <dgm:spPr/>
      <dgm:t>
        <a:bodyPr/>
        <a:lstStyle/>
        <a:p>
          <a:endParaRPr lang="en-US"/>
        </a:p>
      </dgm:t>
    </dgm:pt>
    <dgm:pt modelId="{F805C1F1-9A67-4F02-B06E-D31AE2594282}" type="pres">
      <dgm:prSet presAssocID="{CF9DAA2A-1AB8-44A8-AD4F-21B4DFB5D93C}" presName="Name0" presStyleCnt="0">
        <dgm:presLayoutVars>
          <dgm:dir/>
          <dgm:resizeHandles val="exact"/>
        </dgm:presLayoutVars>
      </dgm:prSet>
      <dgm:spPr/>
    </dgm:pt>
    <dgm:pt modelId="{CB0C53BF-9F3D-4395-88FE-71D9EDA7C7DE}" type="pres">
      <dgm:prSet presAssocID="{11EB59EE-48D5-4693-BB2F-E8F0E6BC22AF}" presName="node" presStyleLbl="node1" presStyleIdx="0" presStyleCnt="3" custScaleY="371560">
        <dgm:presLayoutVars>
          <dgm:bulletEnabled val="1"/>
        </dgm:presLayoutVars>
      </dgm:prSet>
      <dgm:spPr/>
      <dgm:t>
        <a:bodyPr/>
        <a:lstStyle/>
        <a:p>
          <a:endParaRPr lang="en-US"/>
        </a:p>
      </dgm:t>
    </dgm:pt>
    <dgm:pt modelId="{73113058-D654-4586-A171-544B765F9CE0}" type="pres">
      <dgm:prSet presAssocID="{677B5F04-AB90-4890-94BC-1A9E21C4A7A6}" presName="sibTrans" presStyleLbl="sibTrans2D1" presStyleIdx="0" presStyleCnt="2"/>
      <dgm:spPr/>
      <dgm:t>
        <a:bodyPr/>
        <a:lstStyle/>
        <a:p>
          <a:endParaRPr lang="en-US"/>
        </a:p>
      </dgm:t>
    </dgm:pt>
    <dgm:pt modelId="{0582B576-A98C-415C-AEA1-08FE4F101CBF}" type="pres">
      <dgm:prSet presAssocID="{677B5F04-AB90-4890-94BC-1A9E21C4A7A6}" presName="connectorText" presStyleLbl="sibTrans2D1" presStyleIdx="0" presStyleCnt="2"/>
      <dgm:spPr/>
      <dgm:t>
        <a:bodyPr/>
        <a:lstStyle/>
        <a:p>
          <a:endParaRPr lang="en-US"/>
        </a:p>
      </dgm:t>
    </dgm:pt>
    <dgm:pt modelId="{0C1B34CD-76D7-451C-B8DF-C6AA18FCBEA5}" type="pres">
      <dgm:prSet presAssocID="{3052E9DE-7CD9-489C-BDA8-FC575A42B9FA}" presName="node" presStyleLbl="node1" presStyleIdx="1" presStyleCnt="3" custScaleY="371560">
        <dgm:presLayoutVars>
          <dgm:bulletEnabled val="1"/>
        </dgm:presLayoutVars>
      </dgm:prSet>
      <dgm:spPr/>
      <dgm:t>
        <a:bodyPr/>
        <a:lstStyle/>
        <a:p>
          <a:endParaRPr lang="en-US"/>
        </a:p>
      </dgm:t>
    </dgm:pt>
    <dgm:pt modelId="{E1DFA7BA-CF05-4C66-A908-820790F51BEC}" type="pres">
      <dgm:prSet presAssocID="{47A5635F-5558-4DDF-AF71-6F4B7EC30DFD}" presName="sibTrans" presStyleLbl="sibTrans2D1" presStyleIdx="1" presStyleCnt="2"/>
      <dgm:spPr/>
      <dgm:t>
        <a:bodyPr/>
        <a:lstStyle/>
        <a:p>
          <a:endParaRPr lang="en-US"/>
        </a:p>
      </dgm:t>
    </dgm:pt>
    <dgm:pt modelId="{C8F31C13-284B-4705-AAF2-FCF3651E8247}" type="pres">
      <dgm:prSet presAssocID="{47A5635F-5558-4DDF-AF71-6F4B7EC30DFD}" presName="connectorText" presStyleLbl="sibTrans2D1" presStyleIdx="1" presStyleCnt="2"/>
      <dgm:spPr/>
      <dgm:t>
        <a:bodyPr/>
        <a:lstStyle/>
        <a:p>
          <a:endParaRPr lang="en-US"/>
        </a:p>
      </dgm:t>
    </dgm:pt>
    <dgm:pt modelId="{9AFA72A4-575F-4160-979D-3D1A64AEA917}" type="pres">
      <dgm:prSet presAssocID="{34D60597-0BBC-478D-895E-55E11857594A}" presName="node" presStyleLbl="node1" presStyleIdx="2" presStyleCnt="3" custScaleY="371560">
        <dgm:presLayoutVars>
          <dgm:bulletEnabled val="1"/>
        </dgm:presLayoutVars>
      </dgm:prSet>
      <dgm:spPr/>
      <dgm:t>
        <a:bodyPr/>
        <a:lstStyle/>
        <a:p>
          <a:endParaRPr lang="en-US"/>
        </a:p>
      </dgm:t>
    </dgm:pt>
  </dgm:ptLst>
  <dgm:cxnLst>
    <dgm:cxn modelId="{3413A9F8-ECB7-446B-9745-22B73E78573C}" type="presOf" srcId="{11EB59EE-48D5-4693-BB2F-E8F0E6BC22AF}" destId="{CB0C53BF-9F3D-4395-88FE-71D9EDA7C7DE}" srcOrd="0" destOrd="0" presId="urn:microsoft.com/office/officeart/2005/8/layout/process1"/>
    <dgm:cxn modelId="{B36467D4-A582-4036-9985-34CE35A2FFDC}" type="presOf" srcId="{677B5F04-AB90-4890-94BC-1A9E21C4A7A6}" destId="{73113058-D654-4586-A171-544B765F9CE0}" srcOrd="0" destOrd="0" presId="urn:microsoft.com/office/officeart/2005/8/layout/process1"/>
    <dgm:cxn modelId="{0B5D60D7-F9C1-4E2B-BFBB-0C6856354D55}" type="presOf" srcId="{47A5635F-5558-4DDF-AF71-6F4B7EC30DFD}" destId="{E1DFA7BA-CF05-4C66-A908-820790F51BEC}" srcOrd="0" destOrd="0" presId="urn:microsoft.com/office/officeart/2005/8/layout/process1"/>
    <dgm:cxn modelId="{86AF0606-93E0-4EE0-9B77-5848760A678A}" srcId="{CF9DAA2A-1AB8-44A8-AD4F-21B4DFB5D93C}" destId="{3052E9DE-7CD9-489C-BDA8-FC575A42B9FA}" srcOrd="1" destOrd="0" parTransId="{8984754A-92EA-4C0C-96F1-B6D086DEBCC5}" sibTransId="{47A5635F-5558-4DDF-AF71-6F4B7EC30DFD}"/>
    <dgm:cxn modelId="{E2E5E2EE-A457-4535-A13E-B8A93AC7A9E7}" type="presOf" srcId="{47A5635F-5558-4DDF-AF71-6F4B7EC30DFD}" destId="{C8F31C13-284B-4705-AAF2-FCF3651E8247}" srcOrd="1" destOrd="0" presId="urn:microsoft.com/office/officeart/2005/8/layout/process1"/>
    <dgm:cxn modelId="{54887F33-A050-45FF-80EA-8942C094247A}" type="presOf" srcId="{3052E9DE-7CD9-489C-BDA8-FC575A42B9FA}" destId="{0C1B34CD-76D7-451C-B8DF-C6AA18FCBEA5}" srcOrd="0" destOrd="0" presId="urn:microsoft.com/office/officeart/2005/8/layout/process1"/>
    <dgm:cxn modelId="{DB1FFBAA-AF88-40F2-8681-D1725723E010}" type="presOf" srcId="{677B5F04-AB90-4890-94BC-1A9E21C4A7A6}" destId="{0582B576-A98C-415C-AEA1-08FE4F101CBF}" srcOrd="1" destOrd="0" presId="urn:microsoft.com/office/officeart/2005/8/layout/process1"/>
    <dgm:cxn modelId="{4DB45359-336A-4DEA-A30C-47D974F9945C}" type="presOf" srcId="{CF9DAA2A-1AB8-44A8-AD4F-21B4DFB5D93C}" destId="{F805C1F1-9A67-4F02-B06E-D31AE2594282}" srcOrd="0" destOrd="0" presId="urn:microsoft.com/office/officeart/2005/8/layout/process1"/>
    <dgm:cxn modelId="{0956AD15-A2EB-42B7-A828-D322E13B0F2A}" srcId="{CF9DAA2A-1AB8-44A8-AD4F-21B4DFB5D93C}" destId="{34D60597-0BBC-478D-895E-55E11857594A}" srcOrd="2" destOrd="0" parTransId="{81595B2B-66F5-44BB-B157-2666494170BA}" sibTransId="{75514EF3-EDEB-4B5C-ACD4-580D3ECFB460}"/>
    <dgm:cxn modelId="{3374CC59-FE1F-4279-8447-14141A7B1B68}" srcId="{CF9DAA2A-1AB8-44A8-AD4F-21B4DFB5D93C}" destId="{11EB59EE-48D5-4693-BB2F-E8F0E6BC22AF}" srcOrd="0" destOrd="0" parTransId="{B15B1088-3C7A-4101-B559-DF4913C611B2}" sibTransId="{677B5F04-AB90-4890-94BC-1A9E21C4A7A6}"/>
    <dgm:cxn modelId="{3923329D-890F-43E8-ACC7-B8C6C738BBBB}" type="presOf" srcId="{34D60597-0BBC-478D-895E-55E11857594A}" destId="{9AFA72A4-575F-4160-979D-3D1A64AEA917}" srcOrd="0" destOrd="0" presId="urn:microsoft.com/office/officeart/2005/8/layout/process1"/>
    <dgm:cxn modelId="{E2287574-6DAF-42DA-9CCB-442BC47FB822}" type="presParOf" srcId="{F805C1F1-9A67-4F02-B06E-D31AE2594282}" destId="{CB0C53BF-9F3D-4395-88FE-71D9EDA7C7DE}" srcOrd="0" destOrd="0" presId="urn:microsoft.com/office/officeart/2005/8/layout/process1"/>
    <dgm:cxn modelId="{459374E6-8D96-452E-BC0D-5303A2B75428}" type="presParOf" srcId="{F805C1F1-9A67-4F02-B06E-D31AE2594282}" destId="{73113058-D654-4586-A171-544B765F9CE0}" srcOrd="1" destOrd="0" presId="urn:microsoft.com/office/officeart/2005/8/layout/process1"/>
    <dgm:cxn modelId="{6391AF2A-80DB-4AA5-BE01-14FFDC84A8B2}" type="presParOf" srcId="{73113058-D654-4586-A171-544B765F9CE0}" destId="{0582B576-A98C-415C-AEA1-08FE4F101CBF}" srcOrd="0" destOrd="0" presId="urn:microsoft.com/office/officeart/2005/8/layout/process1"/>
    <dgm:cxn modelId="{BB7F5D20-94AC-49AD-B867-1153962E9D45}" type="presParOf" srcId="{F805C1F1-9A67-4F02-B06E-D31AE2594282}" destId="{0C1B34CD-76D7-451C-B8DF-C6AA18FCBEA5}" srcOrd="2" destOrd="0" presId="urn:microsoft.com/office/officeart/2005/8/layout/process1"/>
    <dgm:cxn modelId="{422FFA73-1F59-49C2-BEB0-F87665B6B656}" type="presParOf" srcId="{F805C1F1-9A67-4F02-B06E-D31AE2594282}" destId="{E1DFA7BA-CF05-4C66-A908-820790F51BEC}" srcOrd="3" destOrd="0" presId="urn:microsoft.com/office/officeart/2005/8/layout/process1"/>
    <dgm:cxn modelId="{2B733462-2C6C-4C8B-BD12-39C016BF9382}" type="presParOf" srcId="{E1DFA7BA-CF05-4C66-A908-820790F51BEC}" destId="{C8F31C13-284B-4705-AAF2-FCF3651E8247}" srcOrd="0" destOrd="0" presId="urn:microsoft.com/office/officeart/2005/8/layout/process1"/>
    <dgm:cxn modelId="{3296B497-194F-400B-9A01-5EBF322E52F9}" type="presParOf" srcId="{F805C1F1-9A67-4F02-B06E-D31AE2594282}" destId="{9AFA72A4-575F-4160-979D-3D1A64AEA91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DAA2A-1AB8-44A8-AD4F-21B4DFB5D93C}" type="doc">
      <dgm:prSet loTypeId="urn:microsoft.com/office/officeart/2005/8/layout/process1" loCatId="process" qsTypeId="urn:microsoft.com/office/officeart/2005/8/quickstyle/simple4" qsCatId="simple" csTypeId="urn:microsoft.com/office/officeart/2005/8/colors/colorful5" csCatId="colorful" phldr="1"/>
      <dgm:spPr/>
    </dgm:pt>
    <dgm:pt modelId="{11EB59EE-48D5-4693-BB2F-E8F0E6BC22AF}">
      <dgm:prSet phldrT="[Text]" custT="1"/>
      <dgm:spPr/>
      <dgm:t>
        <a:bodyPr/>
        <a:lstStyle/>
        <a:p>
          <a:r>
            <a:rPr lang="en-US" sz="2800" dirty="0" smtClean="0"/>
            <a:t>Predict missing “user-item” links</a:t>
          </a:r>
        </a:p>
      </dgm:t>
    </dgm:pt>
    <dgm:pt modelId="{B15B1088-3C7A-4101-B559-DF4913C611B2}" type="parTrans" cxnId="{3374CC59-FE1F-4279-8447-14141A7B1B68}">
      <dgm:prSet/>
      <dgm:spPr/>
      <dgm:t>
        <a:bodyPr/>
        <a:lstStyle/>
        <a:p>
          <a:endParaRPr lang="en-US"/>
        </a:p>
      </dgm:t>
    </dgm:pt>
    <dgm:pt modelId="{677B5F04-AB90-4890-94BC-1A9E21C4A7A6}" type="sibTrans" cxnId="{3374CC59-FE1F-4279-8447-14141A7B1B68}">
      <dgm:prSet/>
      <dgm:spPr/>
      <dgm:t>
        <a:bodyPr/>
        <a:lstStyle/>
        <a:p>
          <a:endParaRPr lang="en-US"/>
        </a:p>
      </dgm:t>
    </dgm:pt>
    <dgm:pt modelId="{34D60597-0BBC-478D-895E-55E11857594A}">
      <dgm:prSet phldrT="[Text]"/>
      <dgm:spPr/>
      <dgm:t>
        <a:bodyPr/>
        <a:lstStyle/>
        <a:p>
          <a:r>
            <a:rPr lang="en-US" dirty="0" smtClean="0"/>
            <a:t>Challenge:</a:t>
          </a:r>
        </a:p>
        <a:p>
          <a:r>
            <a:rPr lang="en-US" dirty="0" smtClean="0"/>
            <a:t>Cold-start and extremely high </a:t>
          </a:r>
          <a:r>
            <a:rPr lang="en-US" dirty="0" err="1" smtClean="0"/>
            <a:t>sparsity</a:t>
          </a:r>
          <a:endParaRPr lang="en-US" dirty="0"/>
        </a:p>
      </dgm:t>
    </dgm:pt>
    <dgm:pt modelId="{81595B2B-66F5-44BB-B157-2666494170BA}" type="parTrans" cxnId="{0956AD15-A2EB-42B7-A828-D322E13B0F2A}">
      <dgm:prSet/>
      <dgm:spPr/>
      <dgm:t>
        <a:bodyPr/>
        <a:lstStyle/>
        <a:p>
          <a:endParaRPr lang="en-US"/>
        </a:p>
      </dgm:t>
    </dgm:pt>
    <dgm:pt modelId="{75514EF3-EDEB-4B5C-ACD4-580D3ECFB460}" type="sibTrans" cxnId="{0956AD15-A2EB-42B7-A828-D322E13B0F2A}">
      <dgm:prSet/>
      <dgm:spPr/>
      <dgm:t>
        <a:bodyPr/>
        <a:lstStyle/>
        <a:p>
          <a:endParaRPr lang="en-US"/>
        </a:p>
      </dgm:t>
    </dgm:pt>
    <dgm:pt modelId="{F805C1F1-9A67-4F02-B06E-D31AE2594282}" type="pres">
      <dgm:prSet presAssocID="{CF9DAA2A-1AB8-44A8-AD4F-21B4DFB5D93C}" presName="Name0" presStyleCnt="0">
        <dgm:presLayoutVars>
          <dgm:dir/>
          <dgm:resizeHandles val="exact"/>
        </dgm:presLayoutVars>
      </dgm:prSet>
      <dgm:spPr/>
    </dgm:pt>
    <dgm:pt modelId="{CB0C53BF-9F3D-4395-88FE-71D9EDA7C7DE}" type="pres">
      <dgm:prSet presAssocID="{11EB59EE-48D5-4693-BB2F-E8F0E6BC22AF}" presName="node" presStyleLbl="node1" presStyleIdx="0" presStyleCnt="2" custScaleX="47092" custScaleY="371560" custLinFactNeighborX="-139" custLinFactNeighborY="20878">
        <dgm:presLayoutVars>
          <dgm:bulletEnabled val="1"/>
        </dgm:presLayoutVars>
      </dgm:prSet>
      <dgm:spPr/>
      <dgm:t>
        <a:bodyPr/>
        <a:lstStyle/>
        <a:p>
          <a:endParaRPr lang="en-US"/>
        </a:p>
      </dgm:t>
    </dgm:pt>
    <dgm:pt modelId="{73113058-D654-4586-A171-544B765F9CE0}" type="pres">
      <dgm:prSet presAssocID="{677B5F04-AB90-4890-94BC-1A9E21C4A7A6}" presName="sibTrans" presStyleLbl="sibTrans2D1" presStyleIdx="0" presStyleCnt="1" custScaleY="40099"/>
      <dgm:spPr/>
      <dgm:t>
        <a:bodyPr/>
        <a:lstStyle/>
        <a:p>
          <a:endParaRPr lang="en-US"/>
        </a:p>
      </dgm:t>
    </dgm:pt>
    <dgm:pt modelId="{0582B576-A98C-415C-AEA1-08FE4F101CBF}" type="pres">
      <dgm:prSet presAssocID="{677B5F04-AB90-4890-94BC-1A9E21C4A7A6}" presName="connectorText" presStyleLbl="sibTrans2D1" presStyleIdx="0" presStyleCnt="1"/>
      <dgm:spPr/>
      <dgm:t>
        <a:bodyPr/>
        <a:lstStyle/>
        <a:p>
          <a:endParaRPr lang="en-US"/>
        </a:p>
      </dgm:t>
    </dgm:pt>
    <dgm:pt modelId="{9AFA72A4-575F-4160-979D-3D1A64AEA917}" type="pres">
      <dgm:prSet presAssocID="{34D60597-0BBC-478D-895E-55E11857594A}" presName="node" presStyleLbl="node1" presStyleIdx="1" presStyleCnt="2" custScaleY="371560">
        <dgm:presLayoutVars>
          <dgm:bulletEnabled val="1"/>
        </dgm:presLayoutVars>
      </dgm:prSet>
      <dgm:spPr/>
      <dgm:t>
        <a:bodyPr/>
        <a:lstStyle/>
        <a:p>
          <a:endParaRPr lang="en-US"/>
        </a:p>
      </dgm:t>
    </dgm:pt>
  </dgm:ptLst>
  <dgm:cxnLst>
    <dgm:cxn modelId="{9A045F14-72FC-41B6-BD5A-F628346593B0}" type="presOf" srcId="{CF9DAA2A-1AB8-44A8-AD4F-21B4DFB5D93C}" destId="{F805C1F1-9A67-4F02-B06E-D31AE2594282}" srcOrd="0" destOrd="0" presId="urn:microsoft.com/office/officeart/2005/8/layout/process1"/>
    <dgm:cxn modelId="{8B6192EA-B303-48AA-9796-A19144D96618}" type="presOf" srcId="{34D60597-0BBC-478D-895E-55E11857594A}" destId="{9AFA72A4-575F-4160-979D-3D1A64AEA917}" srcOrd="0" destOrd="0" presId="urn:microsoft.com/office/officeart/2005/8/layout/process1"/>
    <dgm:cxn modelId="{3374CC59-FE1F-4279-8447-14141A7B1B68}" srcId="{CF9DAA2A-1AB8-44A8-AD4F-21B4DFB5D93C}" destId="{11EB59EE-48D5-4693-BB2F-E8F0E6BC22AF}" srcOrd="0" destOrd="0" parTransId="{B15B1088-3C7A-4101-B559-DF4913C611B2}" sibTransId="{677B5F04-AB90-4890-94BC-1A9E21C4A7A6}"/>
    <dgm:cxn modelId="{0956AD15-A2EB-42B7-A828-D322E13B0F2A}" srcId="{CF9DAA2A-1AB8-44A8-AD4F-21B4DFB5D93C}" destId="{34D60597-0BBC-478D-895E-55E11857594A}" srcOrd="1" destOrd="0" parTransId="{81595B2B-66F5-44BB-B157-2666494170BA}" sibTransId="{75514EF3-EDEB-4B5C-ACD4-580D3ECFB460}"/>
    <dgm:cxn modelId="{5B333BCE-7EE9-4763-85E5-AB094FFD2227}" type="presOf" srcId="{11EB59EE-48D5-4693-BB2F-E8F0E6BC22AF}" destId="{CB0C53BF-9F3D-4395-88FE-71D9EDA7C7DE}" srcOrd="0" destOrd="0" presId="urn:microsoft.com/office/officeart/2005/8/layout/process1"/>
    <dgm:cxn modelId="{AA532280-EE00-4441-96D2-F14F557C9938}" type="presOf" srcId="{677B5F04-AB90-4890-94BC-1A9E21C4A7A6}" destId="{73113058-D654-4586-A171-544B765F9CE0}" srcOrd="0" destOrd="0" presId="urn:microsoft.com/office/officeart/2005/8/layout/process1"/>
    <dgm:cxn modelId="{DFDA150B-13F6-498A-BBB5-D2F0DF5479D8}" type="presOf" srcId="{677B5F04-AB90-4890-94BC-1A9E21C4A7A6}" destId="{0582B576-A98C-415C-AEA1-08FE4F101CBF}" srcOrd="1" destOrd="0" presId="urn:microsoft.com/office/officeart/2005/8/layout/process1"/>
    <dgm:cxn modelId="{8AD74F3B-49D5-477E-AEBC-42F2F2608828}" type="presParOf" srcId="{F805C1F1-9A67-4F02-B06E-D31AE2594282}" destId="{CB0C53BF-9F3D-4395-88FE-71D9EDA7C7DE}" srcOrd="0" destOrd="0" presId="urn:microsoft.com/office/officeart/2005/8/layout/process1"/>
    <dgm:cxn modelId="{B69FAF6E-3C76-4A74-9CD1-3ECBE8E88057}" type="presParOf" srcId="{F805C1F1-9A67-4F02-B06E-D31AE2594282}" destId="{73113058-D654-4586-A171-544B765F9CE0}" srcOrd="1" destOrd="0" presId="urn:microsoft.com/office/officeart/2005/8/layout/process1"/>
    <dgm:cxn modelId="{DFB50049-4D3D-4F62-9115-F1E1ABD1269B}" type="presParOf" srcId="{73113058-D654-4586-A171-544B765F9CE0}" destId="{0582B576-A98C-415C-AEA1-08FE4F101CBF}" srcOrd="0" destOrd="0" presId="urn:microsoft.com/office/officeart/2005/8/layout/process1"/>
    <dgm:cxn modelId="{7374DD9F-F0E1-4E45-A278-6CB6CE97ADDB}" type="presParOf" srcId="{F805C1F1-9A67-4F02-B06E-D31AE2594282}" destId="{9AFA72A4-575F-4160-979D-3D1A64AEA917}"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B86FE-1230-422F-A9D9-32E4E74C50CE}" type="datetimeFigureOut">
              <a:rPr lang="en-US" smtClean="0"/>
              <a:t>8/18/2014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3A40FC-551C-40A9-9BFC-143089139DEF}" type="slidenum">
              <a:rPr lang="en-US" smtClean="0"/>
              <a:t>‹#›</a:t>
            </a:fld>
            <a:endParaRPr lang="en-US"/>
          </a:p>
        </p:txBody>
      </p:sp>
    </p:spTree>
    <p:extLst>
      <p:ext uri="{BB962C8B-B14F-4D97-AF65-F5344CB8AC3E}">
        <p14:creationId xmlns:p14="http://schemas.microsoft.com/office/powerpoint/2010/main" val="3827450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11</a:t>
            </a:fld>
            <a:endParaRPr lang="en-US"/>
          </a:p>
        </p:txBody>
      </p:sp>
    </p:spTree>
    <p:extLst>
      <p:ext uri="{BB962C8B-B14F-4D97-AF65-F5344CB8AC3E}">
        <p14:creationId xmlns:p14="http://schemas.microsoft.com/office/powerpoint/2010/main" val="26797140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60</a:t>
            </a:fld>
            <a:endParaRPr lang="en-US"/>
          </a:p>
        </p:txBody>
      </p:sp>
    </p:spTree>
    <p:extLst>
      <p:ext uri="{BB962C8B-B14F-4D97-AF65-F5344CB8AC3E}">
        <p14:creationId xmlns:p14="http://schemas.microsoft.com/office/powerpoint/2010/main" val="47822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67</a:t>
            </a:fld>
            <a:endParaRPr lang="en-US"/>
          </a:p>
        </p:txBody>
      </p:sp>
    </p:spTree>
    <p:extLst>
      <p:ext uri="{BB962C8B-B14F-4D97-AF65-F5344CB8AC3E}">
        <p14:creationId xmlns:p14="http://schemas.microsoft.com/office/powerpoint/2010/main" val="39970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73</a:t>
            </a:fld>
            <a:endParaRPr lang="en-US"/>
          </a:p>
        </p:txBody>
      </p:sp>
    </p:spTree>
    <p:extLst>
      <p:ext uri="{BB962C8B-B14F-4D97-AF65-F5344CB8AC3E}">
        <p14:creationId xmlns:p14="http://schemas.microsoft.com/office/powerpoint/2010/main" val="333072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78</a:t>
            </a:fld>
            <a:endParaRPr lang="en-US"/>
          </a:p>
        </p:txBody>
      </p:sp>
    </p:spTree>
    <p:extLst>
      <p:ext uri="{BB962C8B-B14F-4D97-AF65-F5344CB8AC3E}">
        <p14:creationId xmlns:p14="http://schemas.microsoft.com/office/powerpoint/2010/main" val="4185556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82</a:t>
            </a:fld>
            <a:endParaRPr lang="en-US"/>
          </a:p>
        </p:txBody>
      </p:sp>
    </p:spTree>
    <p:extLst>
      <p:ext uri="{BB962C8B-B14F-4D97-AF65-F5344CB8AC3E}">
        <p14:creationId xmlns:p14="http://schemas.microsoft.com/office/powerpoint/2010/main" val="3346558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87</a:t>
            </a:fld>
            <a:endParaRPr lang="en-US"/>
          </a:p>
        </p:txBody>
      </p:sp>
    </p:spTree>
    <p:extLst>
      <p:ext uri="{BB962C8B-B14F-4D97-AF65-F5344CB8AC3E}">
        <p14:creationId xmlns:p14="http://schemas.microsoft.com/office/powerpoint/2010/main" val="2986032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88</a:t>
            </a:fld>
            <a:endParaRPr lang="en-US"/>
          </a:p>
        </p:txBody>
      </p:sp>
    </p:spTree>
    <p:extLst>
      <p:ext uri="{BB962C8B-B14F-4D97-AF65-F5344CB8AC3E}">
        <p14:creationId xmlns:p14="http://schemas.microsoft.com/office/powerpoint/2010/main" val="1400742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welcome to listen to our work. My name is Meng Jiang. I am from Tsinghua University in Beijing. Our work’s title is </a:t>
            </a:r>
            <a:r>
              <a:rPr lang="en-US" baseline="0" dirty="0" err="1" smtClean="0"/>
              <a:t>CatchSync</a:t>
            </a:r>
            <a:r>
              <a:rPr lang="en-US" baseline="0" dirty="0" smtClean="0"/>
              <a:t>: Catch Synchronized Behavior in Large Directed Graphs. This is a joint work with </a:t>
            </a:r>
            <a:r>
              <a:rPr lang="en-US" baseline="0" dirty="0" err="1" smtClean="0"/>
              <a:t>Peng</a:t>
            </a:r>
            <a:r>
              <a:rPr lang="en-US" baseline="0" dirty="0" smtClean="0"/>
              <a:t> Cui and </a:t>
            </a:r>
            <a:r>
              <a:rPr lang="en-US" baseline="0" dirty="0" err="1" smtClean="0"/>
              <a:t>Shiqiang</a:t>
            </a:r>
            <a:r>
              <a:rPr lang="en-US" baseline="0" dirty="0" smtClean="0"/>
              <a:t> Yang from Tsinghua, and Alex </a:t>
            </a:r>
            <a:r>
              <a:rPr lang="en-US" baseline="0" dirty="0" err="1" smtClean="0"/>
              <a:t>Beutel</a:t>
            </a:r>
            <a:r>
              <a:rPr lang="en-US" baseline="0" dirty="0" smtClean="0"/>
              <a:t> and Christos </a:t>
            </a:r>
            <a:r>
              <a:rPr lang="en-US" baseline="0" dirty="0" err="1" smtClean="0"/>
              <a:t>Faloutsos</a:t>
            </a:r>
            <a:r>
              <a:rPr lang="en-US" baseline="0" dirty="0" smtClean="0"/>
              <a:t> from Carnegie Mellon University.</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97</a:t>
            </a:fld>
            <a:endParaRPr lang="en-US"/>
          </a:p>
        </p:txBody>
      </p:sp>
    </p:spTree>
    <p:extLst>
      <p:ext uri="{BB962C8B-B14F-4D97-AF65-F5344CB8AC3E}">
        <p14:creationId xmlns:p14="http://schemas.microsoft.com/office/powerpoint/2010/main" val="3767918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Fraud detection</a:t>
            </a:r>
            <a:r>
              <a:rPr lang="en-US" altLang="zh-CN" baseline="0" dirty="0" smtClean="0"/>
              <a:t> is an important problem for social networks. As the advertisements show here, there are some companies selling Twitter followers and Facebook “Likes” to inflate those numbers of their customers. How to catch the fraudsters can be considered as a graph analysis problem. We are looking for anomalous edges that are created by fraudulent behaviors instead of natural behaviors in the million-node graphs. For example, here we are trying to distinguish the botnets from the Simpson family.</a:t>
            </a:r>
            <a:endParaRPr lang="zh-CN" altLang="en-US" dirty="0"/>
          </a:p>
        </p:txBody>
      </p:sp>
      <p:sp>
        <p:nvSpPr>
          <p:cNvPr id="4" name="灯片编号占位符 3"/>
          <p:cNvSpPr>
            <a:spLocks noGrp="1"/>
          </p:cNvSpPr>
          <p:nvPr>
            <p:ph type="sldNum" sz="quarter" idx="10"/>
          </p:nvPr>
        </p:nvSpPr>
        <p:spPr/>
        <p:txBody>
          <a:bodyPr/>
          <a:lstStyle/>
          <a:p>
            <a:fld id="{8AA96731-B3E5-4462-A5DD-EFA562CE11DC}" type="slidenum">
              <a:rPr lang="en-US" smtClean="0"/>
              <a:t>98</a:t>
            </a:fld>
            <a:endParaRPr lang="en-US"/>
          </a:p>
        </p:txBody>
      </p:sp>
    </p:spTree>
    <p:extLst>
      <p:ext uri="{BB962C8B-B14F-4D97-AF65-F5344CB8AC3E}">
        <p14:creationId xmlns:p14="http://schemas.microsoft.com/office/powerpoint/2010/main" val="6274787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Similar things happen in YouTube and Amazon</a:t>
            </a:r>
            <a:r>
              <a:rPr lang="en-US" altLang="zh-CN" baseline="0" dirty="0" smtClean="0"/>
              <a:t> networks. The companies also sell YouTube Likes and 5-star reviews. How to find the videos which buy fraudsters to look popular can also be formulated as a graph analysis problem.</a:t>
            </a:r>
            <a:endParaRPr lang="zh-CN" altLang="en-US" dirty="0"/>
          </a:p>
        </p:txBody>
      </p:sp>
      <p:sp>
        <p:nvSpPr>
          <p:cNvPr id="4" name="灯片编号占位符 3"/>
          <p:cNvSpPr>
            <a:spLocks noGrp="1"/>
          </p:cNvSpPr>
          <p:nvPr>
            <p:ph type="sldNum" sz="quarter" idx="10"/>
          </p:nvPr>
        </p:nvSpPr>
        <p:spPr/>
        <p:txBody>
          <a:bodyPr/>
          <a:lstStyle/>
          <a:p>
            <a:fld id="{8AA96731-B3E5-4462-A5DD-EFA562CE11DC}" type="slidenum">
              <a:rPr lang="en-US" smtClean="0"/>
              <a:t>99</a:t>
            </a:fld>
            <a:endParaRPr lang="en-US"/>
          </a:p>
        </p:txBody>
      </p:sp>
    </p:spTree>
    <p:extLst>
      <p:ext uri="{BB962C8B-B14F-4D97-AF65-F5344CB8AC3E}">
        <p14:creationId xmlns:p14="http://schemas.microsoft.com/office/powerpoint/2010/main" val="627478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17</a:t>
            </a:fld>
            <a:endParaRPr lang="en-US"/>
          </a:p>
        </p:txBody>
      </p:sp>
    </p:spTree>
    <p:extLst>
      <p:ext uri="{BB962C8B-B14F-4D97-AF65-F5344CB8AC3E}">
        <p14:creationId xmlns:p14="http://schemas.microsoft.com/office/powerpoint/2010/main" val="22891574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a:t>
            </a:r>
            <a:r>
              <a:rPr lang="en-US" baseline="0" dirty="0" smtClean="0"/>
              <a:t> are our goals. Given us a graph. It could be very large. It could be directed or bi-partite. How can we find the fraudulent behaviors that create anomalous edges? Our goals towards this problem are: first, to find the patterns that can distinguish fraudulent behavior from natural behavior; second, understanding the patterns we can design algorithms that can catch the fraudsters.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100</a:t>
            </a:fld>
            <a:endParaRPr lang="en-US"/>
          </a:p>
        </p:txBody>
      </p:sp>
    </p:spTree>
    <p:extLst>
      <p:ext uri="{BB962C8B-B14F-4D97-AF65-F5344CB8AC3E}">
        <p14:creationId xmlns:p14="http://schemas.microsoft.com/office/powerpoint/2010/main" val="547861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outline of</a:t>
            </a:r>
            <a:r>
              <a:rPr lang="en-US" baseline="0" dirty="0" smtClean="0"/>
              <a:t> this talk. First I will give the background. Then I will talk about the fraudulent patterns we discover. The third will be our </a:t>
            </a:r>
            <a:r>
              <a:rPr lang="en-US" baseline="0" dirty="0" err="1" smtClean="0"/>
              <a:t>CatchSync</a:t>
            </a:r>
            <a:r>
              <a:rPr lang="en-US" baseline="0" dirty="0" smtClean="0"/>
              <a:t> algorithm. And then I will give the experimental results. Let’s first take a look at the background.</a:t>
            </a:r>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101</a:t>
            </a:fld>
            <a:endParaRPr lang="en-US"/>
          </a:p>
        </p:txBody>
      </p:sp>
    </p:spTree>
    <p:extLst>
      <p:ext uri="{BB962C8B-B14F-4D97-AF65-F5344CB8AC3E}">
        <p14:creationId xmlns:p14="http://schemas.microsoft.com/office/powerpoint/2010/main" val="3096889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are fraudsters</a:t>
            </a:r>
            <a:r>
              <a:rPr lang="en-US" baseline="0" dirty="0" smtClean="0"/>
              <a:t> manipulating the social graphs, will the degree distributions show something strange? Let’s have a look at the out-degree distributions of these graphs. The figures are from a website in Germany called KONECT. The X-axis is out-degree, for example, how many publications an author has in DBLP. The Y-axis is the frequency of users. The figures are plotted in log-log scale. You can see the DBLP and Flickr networks show smooth power-law distributions. But the Twitter graph shows some spikes. There must be some anomalies.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102</a:t>
            </a:fld>
            <a:endParaRPr lang="en-US"/>
          </a:p>
        </p:txBody>
      </p:sp>
    </p:spTree>
    <p:extLst>
      <p:ext uri="{BB962C8B-B14F-4D97-AF65-F5344CB8AC3E}">
        <p14:creationId xmlns:p14="http://schemas.microsoft.com/office/powerpoint/2010/main" val="4231267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err="1" smtClean="0"/>
              <a:t>replot</a:t>
            </a:r>
            <a:r>
              <a:rPr lang="en-US" dirty="0" smtClean="0"/>
              <a:t> the distribution to make it clear. In</a:t>
            </a:r>
            <a:r>
              <a:rPr lang="en-US" baseline="0" dirty="0" smtClean="0"/>
              <a:t> the Twitter 2009 graph with 41 million nodes, we can see a spike of almost 3 million nodes in the out-degree distribution at degree 20. We can also see some other spikes.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103</a:t>
            </a:fld>
            <a:endParaRPr lang="en-US"/>
          </a:p>
        </p:txBody>
      </p:sp>
    </p:spTree>
    <p:extLst>
      <p:ext uri="{BB962C8B-B14F-4D97-AF65-F5344CB8AC3E}">
        <p14:creationId xmlns:p14="http://schemas.microsoft.com/office/powerpoint/2010/main" val="28492010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want to distinguish</a:t>
            </a:r>
            <a:r>
              <a:rPr lang="en-US" baseline="0" dirty="0" smtClean="0"/>
              <a:t> the accounts in Twitter that make those spikes, we just know some suspicious degree numbers, but there are still 0.41 million </a:t>
            </a:r>
            <a:r>
              <a:rPr lang="en-US" altLang="zh-CN" baseline="0" dirty="0" smtClean="0"/>
              <a:t>innocent people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104</a:t>
            </a:fld>
            <a:endParaRPr lang="en-US"/>
          </a:p>
        </p:txBody>
      </p:sp>
    </p:spTree>
    <p:extLst>
      <p:ext uri="{BB962C8B-B14F-4D97-AF65-F5344CB8AC3E}">
        <p14:creationId xmlns:p14="http://schemas.microsoft.com/office/powerpoint/2010/main" val="304483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build a linear</a:t>
            </a:r>
            <a:r>
              <a:rPr lang="en-US" baseline="0" dirty="0" smtClean="0"/>
              <a:t> classifier with the out-degree values to catch the fraud, it will fail. So the spikes can tell us the existence of anomalies but they cannot give us the way to catch them.</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105</a:t>
            </a:fld>
            <a:endParaRPr lang="en-US"/>
          </a:p>
        </p:txBody>
      </p:sp>
    </p:spTree>
    <p:extLst>
      <p:ext uri="{BB962C8B-B14F-4D97-AF65-F5344CB8AC3E}">
        <p14:creationId xmlns:p14="http://schemas.microsoft.com/office/powerpoint/2010/main" val="25913032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anomalies</a:t>
            </a:r>
            <a:r>
              <a:rPr lang="en-US" dirty="0" smtClean="0"/>
              <a:t> do not only happen on</a:t>
            </a:r>
            <a:r>
              <a:rPr lang="en-US" baseline="0" dirty="0" smtClean="0"/>
              <a:t> Twitter. In </a:t>
            </a:r>
            <a:r>
              <a:rPr lang="en-US" baseline="0" dirty="0" err="1" smtClean="0"/>
              <a:t>Tencent</a:t>
            </a:r>
            <a:r>
              <a:rPr lang="en-US" baseline="0" dirty="0" smtClean="0"/>
              <a:t> </a:t>
            </a:r>
            <a:r>
              <a:rPr lang="en-US" baseline="0" dirty="0" err="1" smtClean="0"/>
              <a:t>Weibo</a:t>
            </a:r>
            <a:r>
              <a:rPr lang="en-US" baseline="0" dirty="0" smtClean="0"/>
              <a:t>, a microblogging platform in China, we can also see spikes on its out-degree distribution.</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106</a:t>
            </a:fld>
            <a:endParaRPr lang="en-US"/>
          </a:p>
        </p:txBody>
      </p:sp>
    </p:spTree>
    <p:extLst>
      <p:ext uri="{BB962C8B-B14F-4D97-AF65-F5344CB8AC3E}">
        <p14:creationId xmlns:p14="http://schemas.microsoft.com/office/powerpoint/2010/main" val="2300955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we have the Question</a:t>
            </a:r>
            <a:r>
              <a:rPr lang="en-US" baseline="0" dirty="0" smtClean="0"/>
              <a:t> 1: Is the million-user spike caused by natural or fraudulent behavior? How to explain the spikes? If it shows frauds, how can we catch them?</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107</a:t>
            </a:fld>
            <a:endParaRPr lang="en-US"/>
          </a:p>
        </p:txBody>
      </p:sp>
    </p:spTree>
    <p:extLst>
      <p:ext uri="{BB962C8B-B14F-4D97-AF65-F5344CB8AC3E}">
        <p14:creationId xmlns:p14="http://schemas.microsoft.com/office/powerpoint/2010/main" val="5329581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traditional</a:t>
            </a:r>
            <a:r>
              <a:rPr lang="en-US" baseline="0" dirty="0" smtClean="0"/>
              <a:t> fraud detection methods are collecting a number of features of account and use supervised or semi-supervised algorithm to classify the account. For example, if a user has lots of </a:t>
            </a:r>
            <a:r>
              <a:rPr lang="en-US" baseline="0" dirty="0" err="1" smtClean="0"/>
              <a:t>followees</a:t>
            </a:r>
            <a:r>
              <a:rPr lang="en-US" baseline="0" dirty="0" smtClean="0"/>
              <a:t>, which means the out-degree is big, it has a high probability to be a fraudster. Other clues can be a small number of followers and suspicious user generated content. If a user posts lots of tweets, lots of </a:t>
            </a:r>
            <a:r>
              <a:rPr lang="en-US" baseline="0" dirty="0" err="1" smtClean="0"/>
              <a:t>url</a:t>
            </a:r>
            <a:r>
              <a:rPr lang="en-US" baseline="0" dirty="0" smtClean="0"/>
              <a:t> links or lots of hashtags </a:t>
            </a:r>
            <a:r>
              <a:rPr lang="en-US" altLang="zh-CN" baseline="0" dirty="0" smtClean="0"/>
              <a:t>in his tweets, he is probably a fraudster or spammer.</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108</a:t>
            </a:fld>
            <a:endParaRPr lang="en-US"/>
          </a:p>
        </p:txBody>
      </p:sp>
    </p:spTree>
    <p:extLst>
      <p:ext uri="{BB962C8B-B14F-4D97-AF65-F5344CB8AC3E}">
        <p14:creationId xmlns:p14="http://schemas.microsoft.com/office/powerpoint/2010/main" val="2591303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 fake accounts that are trying to inflate the number of followers or Likes are usually smart. See here is one of the fake followers bought by a scholar with 5 dollars. He shows it in his personal website for some study. It has lots of profile information with nice photo and nice self-introduction. It has only 17 tweets. There is no </a:t>
            </a:r>
            <a:r>
              <a:rPr lang="en-US" baseline="0" dirty="0" err="1" smtClean="0"/>
              <a:t>url</a:t>
            </a:r>
            <a:r>
              <a:rPr lang="en-US" baseline="0" dirty="0" smtClean="0"/>
              <a:t> and hashtag in the 17 tweets. With the content , it’s hard to say this account must be bad.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109</a:t>
            </a:fld>
            <a:endParaRPr lang="en-US"/>
          </a:p>
        </p:txBody>
      </p:sp>
    </p:spTree>
    <p:extLst>
      <p:ext uri="{BB962C8B-B14F-4D97-AF65-F5344CB8AC3E}">
        <p14:creationId xmlns:p14="http://schemas.microsoft.com/office/powerpoint/2010/main" val="5990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21</a:t>
            </a:fld>
            <a:endParaRPr lang="en-US"/>
          </a:p>
        </p:txBody>
      </p:sp>
    </p:spTree>
    <p:extLst>
      <p:ext uri="{BB962C8B-B14F-4D97-AF65-F5344CB8AC3E}">
        <p14:creationId xmlns:p14="http://schemas.microsoft.com/office/powerpoint/2010/main" val="657574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another example. The name is very suspicious. It’s exactly a fraudster. It follows lots of Internet Marketers and shopping sites. But it looks popular. It has 344 followers. This big value of in-degree will make the linear classifier confused.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110</a:t>
            </a:fld>
            <a:endParaRPr lang="en-US"/>
          </a:p>
        </p:txBody>
      </p:sp>
    </p:spTree>
    <p:extLst>
      <p:ext uri="{BB962C8B-B14F-4D97-AF65-F5344CB8AC3E}">
        <p14:creationId xmlns:p14="http://schemas.microsoft.com/office/powerpoint/2010/main" val="1266913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the fraudsters</a:t>
            </a:r>
            <a:r>
              <a:rPr lang="en-US" baseline="0" dirty="0" smtClean="0"/>
              <a:t> have a big value of out-degree? Here is an example. Its name is Buy_AB22, which is very suspicious. It has only 20 followers and zero tweet. The </a:t>
            </a:r>
            <a:r>
              <a:rPr lang="en-US" baseline="0" dirty="0" err="1" smtClean="0"/>
              <a:t>followees</a:t>
            </a:r>
            <a:r>
              <a:rPr lang="en-US" baseline="0" dirty="0" smtClean="0"/>
              <a:t> are book authors or Internet Marketers. But the classifier cannot work when the big out-degree assumption is wrong.</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111</a:t>
            </a:fld>
            <a:endParaRPr lang="en-US"/>
          </a:p>
        </p:txBody>
      </p:sp>
    </p:spTree>
    <p:extLst>
      <p:ext uri="{BB962C8B-B14F-4D97-AF65-F5344CB8AC3E}">
        <p14:creationId xmlns:p14="http://schemas.microsoft.com/office/powerpoint/2010/main" val="203036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is Question</a:t>
            </a:r>
            <a:r>
              <a:rPr lang="en-US" baseline="0" dirty="0" smtClean="0"/>
              <a:t> 2. If the content-based features are unavailable, how can we catch the fraud? If not the content, what patterns do the fraudsters have to show?</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112</a:t>
            </a:fld>
            <a:endParaRPr lang="en-US"/>
          </a:p>
        </p:txBody>
      </p:sp>
    </p:spTree>
    <p:extLst>
      <p:ext uri="{BB962C8B-B14F-4D97-AF65-F5344CB8AC3E}">
        <p14:creationId xmlns:p14="http://schemas.microsoft.com/office/powerpoint/2010/main" val="25913032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question</a:t>
            </a:r>
            <a:r>
              <a:rPr lang="en-US" baseline="0" dirty="0" smtClean="0"/>
              <a:t> is about the robustness. Let’s see some of the Buy_AB22’s </a:t>
            </a:r>
            <a:r>
              <a:rPr lang="en-US" baseline="0" dirty="0" err="1" smtClean="0"/>
              <a:t>followees</a:t>
            </a:r>
            <a:r>
              <a:rPr lang="en-US" baseline="0" dirty="0" smtClean="0"/>
              <a:t>. They are author, humor site, author, </a:t>
            </a:r>
            <a:r>
              <a:rPr lang="en-US" baseline="0" dirty="0" err="1" smtClean="0"/>
              <a:t>jouralist</a:t>
            </a:r>
            <a:r>
              <a:rPr lang="en-US" baseline="0" dirty="0" smtClean="0"/>
              <a:t>, magazine, story, sport star and fun. All of them have a big number of followers. Fake followers like Buy_AB22 could be smart. They can create extra links to popular people so that they get camouflage and look normal.</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113</a:t>
            </a:fld>
            <a:endParaRPr lang="en-US"/>
          </a:p>
        </p:txBody>
      </p:sp>
    </p:spTree>
    <p:extLst>
      <p:ext uri="{BB962C8B-B14F-4D97-AF65-F5344CB8AC3E}">
        <p14:creationId xmlns:p14="http://schemas.microsoft.com/office/powerpoint/2010/main" val="4465347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besides</a:t>
            </a:r>
            <a:r>
              <a:rPr lang="en-US" baseline="0" dirty="0" smtClean="0"/>
              <a:t> their targets or customers, they can follow President Obama as “popular” camouflage. They can also follow some random user like you and me for camouflage. The question is how can we give a fraud detection method that can be robust to the camouflage?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114</a:t>
            </a:fld>
            <a:endParaRPr lang="en-US"/>
          </a:p>
        </p:txBody>
      </p:sp>
    </p:spTree>
    <p:extLst>
      <p:ext uri="{BB962C8B-B14F-4D97-AF65-F5344CB8AC3E}">
        <p14:creationId xmlns:p14="http://schemas.microsoft.com/office/powerpoint/2010/main" val="4208332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summarize the questions: How to explain</a:t>
            </a:r>
            <a:r>
              <a:rPr lang="en-US" baseline="0" dirty="0" smtClean="0"/>
              <a:t> the spikes? How to solve the fraud detection problem when the content is unavailable? How to give a robust method to catch the fraud? Our idea or answer is to understand what the fraudsters want to do. They want to create links with monetary incentives. So we should catch the patterns of this fraudulent behavior. </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115</a:t>
            </a:fld>
            <a:endParaRPr lang="en-US"/>
          </a:p>
        </p:txBody>
      </p:sp>
    </p:spTree>
    <p:extLst>
      <p:ext uri="{BB962C8B-B14F-4D97-AF65-F5344CB8AC3E}">
        <p14:creationId xmlns:p14="http://schemas.microsoft.com/office/powerpoint/2010/main" val="2863742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is the pattern of fraudulent</a:t>
            </a:r>
            <a:r>
              <a:rPr lang="en-US" baseline="0" dirty="0" smtClean="0"/>
              <a:t> behavior.</a:t>
            </a:r>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116</a:t>
            </a:fld>
            <a:endParaRPr lang="en-US"/>
          </a:p>
        </p:txBody>
      </p:sp>
    </p:spTree>
    <p:extLst>
      <p:ext uri="{BB962C8B-B14F-4D97-AF65-F5344CB8AC3E}">
        <p14:creationId xmlns:p14="http://schemas.microsoft.com/office/powerpoint/2010/main" val="31719749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a:t>
            </a:r>
            <a:r>
              <a:rPr lang="en-US" baseline="0" dirty="0" smtClean="0"/>
              <a:t> the behavior patterns, we first collect some behavior-based features. The behaviors could be follower behavior when we focus on out-going links and </a:t>
            </a:r>
            <a:r>
              <a:rPr lang="en-US" baseline="0" dirty="0" err="1" smtClean="0"/>
              <a:t>followee</a:t>
            </a:r>
            <a:r>
              <a:rPr lang="en-US" baseline="0" dirty="0" smtClean="0"/>
              <a:t> behaviors when we focus on in-coming links. If we do SVD on the adjacency matrix, the out-going links give us left singular vectors and the in-coming links give us right singular vectors. Here we use the two basic features of each type of links: out-degree and </a:t>
            </a:r>
            <a:r>
              <a:rPr lang="en-US" baseline="0" dirty="0" err="1" smtClean="0"/>
              <a:t>hubness</a:t>
            </a:r>
            <a:r>
              <a:rPr lang="en-US" baseline="0" dirty="0" smtClean="0"/>
              <a:t> which is the 1</a:t>
            </a:r>
            <a:r>
              <a:rPr lang="en-US" baseline="30000" dirty="0" smtClean="0"/>
              <a:t>st</a:t>
            </a:r>
            <a:r>
              <a:rPr lang="en-US" baseline="0" dirty="0" smtClean="0"/>
              <a:t> left singular vector for follower behavior, and in-degree and authoritativeness which is the 1</a:t>
            </a:r>
            <a:r>
              <a:rPr lang="en-US" baseline="30000" dirty="0" smtClean="0"/>
              <a:t>st</a:t>
            </a:r>
            <a:r>
              <a:rPr lang="en-US" baseline="0" dirty="0" smtClean="0"/>
              <a:t> right singular vector for </a:t>
            </a:r>
            <a:r>
              <a:rPr lang="en-US" baseline="0" dirty="0" err="1" smtClean="0"/>
              <a:t>followee</a:t>
            </a:r>
            <a:r>
              <a:rPr lang="en-US" baseline="0" dirty="0" smtClean="0"/>
              <a:t> behavior.</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117</a:t>
            </a:fld>
            <a:endParaRPr lang="en-US"/>
          </a:p>
        </p:txBody>
      </p:sp>
    </p:spTree>
    <p:extLst>
      <p:ext uri="{BB962C8B-B14F-4D97-AF65-F5344CB8AC3E}">
        <p14:creationId xmlns:p14="http://schemas.microsoft.com/office/powerpoint/2010/main" val="30259301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can plot the feature space of follower behavior and </a:t>
            </a:r>
            <a:r>
              <a:rPr lang="en-US" baseline="0" dirty="0" err="1" smtClean="0"/>
              <a:t>followee</a:t>
            </a:r>
            <a:r>
              <a:rPr lang="en-US" baseline="0" dirty="0" smtClean="0"/>
              <a:t> behavior. These are heat maps. X-axis is singular vector and Y-axis is the degree. Red for large population and purple for small. We can see anomalies in these feature space though we cannot tell why. Next we will compare the fraudsters and normal users in these feature spaces so that perhaps we can explain the anomalies.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118</a:t>
            </a:fld>
            <a:endParaRPr lang="en-US"/>
          </a:p>
        </p:txBody>
      </p:sp>
    </p:spTree>
    <p:extLst>
      <p:ext uri="{BB962C8B-B14F-4D97-AF65-F5344CB8AC3E}">
        <p14:creationId xmlns:p14="http://schemas.microsoft.com/office/powerpoint/2010/main" val="1911944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normal</a:t>
            </a:r>
            <a:r>
              <a:rPr lang="en-US" baseline="0" dirty="0" smtClean="0"/>
              <a:t> user created by someone in Tsinghua a few years ago. It’s not very active. It just follows 117 users. I guess it’s because of the Internet policy of Chinese government – Twitter is blocked. The right-hand is the feature space of </a:t>
            </a:r>
            <a:r>
              <a:rPr lang="en-US" baseline="0" dirty="0" err="1" smtClean="0"/>
              <a:t>followee</a:t>
            </a:r>
            <a:r>
              <a:rPr lang="en-US" baseline="0" dirty="0" smtClean="0"/>
              <a:t> behavior. Every dot is a </a:t>
            </a:r>
            <a:r>
              <a:rPr lang="en-US" baseline="0" dirty="0" err="1" smtClean="0"/>
              <a:t>followee</a:t>
            </a:r>
            <a:r>
              <a:rPr lang="en-US" baseline="0" dirty="0" smtClean="0"/>
              <a:t>. We will tag some </a:t>
            </a:r>
            <a:r>
              <a:rPr lang="en-US" baseline="0" dirty="0" err="1" smtClean="0"/>
              <a:t>followees</a:t>
            </a:r>
            <a:r>
              <a:rPr lang="en-US" baseline="0" dirty="0" smtClean="0"/>
              <a:t> of this account. First it follows Bill Gates. He has a big value of in-degree and authoritativeness.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119</a:t>
            </a:fld>
            <a:endParaRPr lang="en-US"/>
          </a:p>
        </p:txBody>
      </p:sp>
    </p:spTree>
    <p:extLst>
      <p:ext uri="{BB962C8B-B14F-4D97-AF65-F5344CB8AC3E}">
        <p14:creationId xmlns:p14="http://schemas.microsoft.com/office/powerpoint/2010/main" val="1626893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24</a:t>
            </a:fld>
            <a:endParaRPr lang="en-US"/>
          </a:p>
        </p:txBody>
      </p:sp>
    </p:spTree>
    <p:extLst>
      <p:ext uri="{BB962C8B-B14F-4D97-AF65-F5344CB8AC3E}">
        <p14:creationId xmlns:p14="http://schemas.microsoft.com/office/powerpoint/2010/main" val="3499922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also follows CMU. CMU is here. The second triangle.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120</a:t>
            </a:fld>
            <a:endParaRPr lang="en-US"/>
          </a:p>
        </p:txBody>
      </p:sp>
    </p:spTree>
    <p:extLst>
      <p:ext uri="{BB962C8B-B14F-4D97-AF65-F5344CB8AC3E}">
        <p14:creationId xmlns:p14="http://schemas.microsoft.com/office/powerpoint/2010/main" val="3832100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follows a</a:t>
            </a:r>
            <a:r>
              <a:rPr lang="en-US" baseline="0" dirty="0" smtClean="0"/>
              <a:t>n account called </a:t>
            </a:r>
            <a:r>
              <a:rPr lang="en-US" baseline="0" dirty="0" err="1" smtClean="0"/>
              <a:t>Shanch</a:t>
            </a:r>
            <a:r>
              <a:rPr lang="en-US" baseline="0" dirty="0" smtClean="0"/>
              <a:t> GUO who was an MBA in Tsinghua, but he has only 15 followers and he is here, the last one.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121</a:t>
            </a:fld>
            <a:endParaRPr lang="en-US"/>
          </a:p>
        </p:txBody>
      </p:sp>
    </p:spTree>
    <p:extLst>
      <p:ext uri="{BB962C8B-B14F-4D97-AF65-F5344CB8AC3E}">
        <p14:creationId xmlns:p14="http://schemas.microsoft.com/office/powerpoint/2010/main" val="3359588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plot all the </a:t>
            </a:r>
            <a:r>
              <a:rPr lang="en-US" dirty="0" err="1" smtClean="0"/>
              <a:t>followees</a:t>
            </a:r>
            <a:r>
              <a:rPr lang="en-US" dirty="0" smtClean="0"/>
              <a:t> of Tsinghua. We can see they diverse</a:t>
            </a:r>
            <a:r>
              <a:rPr lang="en-US" baseline="0" dirty="0" smtClean="0"/>
              <a:t> in the feature space. Normal users usually follow some famous people and also they follow ordinary people like their friends, relatives or classmates.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122</a:t>
            </a:fld>
            <a:endParaRPr lang="en-US"/>
          </a:p>
        </p:txBody>
      </p:sp>
    </p:spTree>
    <p:extLst>
      <p:ext uri="{BB962C8B-B14F-4D97-AF65-F5344CB8AC3E}">
        <p14:creationId xmlns:p14="http://schemas.microsoft.com/office/powerpoint/2010/main" val="4103389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the </a:t>
            </a:r>
            <a:r>
              <a:rPr lang="en-US" dirty="0" err="1" smtClean="0"/>
              <a:t>followees</a:t>
            </a:r>
            <a:r>
              <a:rPr lang="en-US" baseline="0" dirty="0" smtClean="0"/>
              <a:t> of Buy_AB22. The squares are their </a:t>
            </a:r>
            <a:r>
              <a:rPr lang="en-US" baseline="0" dirty="0" err="1" smtClean="0"/>
              <a:t>followees</a:t>
            </a:r>
            <a:r>
              <a:rPr lang="en-US" baseline="0" dirty="0" smtClean="0"/>
              <a:t>. They are very close to each other.</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123</a:t>
            </a:fld>
            <a:endParaRPr lang="en-US"/>
          </a:p>
        </p:txBody>
      </p:sp>
    </p:spTree>
    <p:extLst>
      <p:ext uri="{BB962C8B-B14F-4D97-AF65-F5344CB8AC3E}">
        <p14:creationId xmlns:p14="http://schemas.microsoft.com/office/powerpoint/2010/main" val="27620066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better</a:t>
            </a:r>
            <a:r>
              <a:rPr lang="en-US" baseline="0" dirty="0" smtClean="0"/>
              <a:t> vision, we plot the feature space in Gray. The triangles are </a:t>
            </a:r>
            <a:r>
              <a:rPr lang="en-US" baseline="0" dirty="0" err="1" smtClean="0"/>
              <a:t>followees</a:t>
            </a:r>
            <a:r>
              <a:rPr lang="en-US" baseline="0" dirty="0" smtClean="0"/>
              <a:t> of Tsinghua, while the squares are </a:t>
            </a:r>
            <a:r>
              <a:rPr lang="en-US" baseline="0" dirty="0" err="1" smtClean="0"/>
              <a:t>followees</a:t>
            </a:r>
            <a:r>
              <a:rPr lang="en-US" baseline="0" dirty="0" smtClean="0"/>
              <a:t> of Buy_AB22. Now we can see the fraudsters are consistently connecting to similar people. We call it synchronized. The </a:t>
            </a:r>
            <a:r>
              <a:rPr lang="en-US" baseline="0" dirty="0" err="1" smtClean="0"/>
              <a:t>followees</a:t>
            </a:r>
            <a:r>
              <a:rPr lang="en-US" baseline="0" dirty="0" smtClean="0"/>
              <a:t> are very different from the majority in the network. We call it abnormal. These two are basic characteristics of fraudulent behavior patterns.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124</a:t>
            </a:fld>
            <a:endParaRPr lang="en-US"/>
          </a:p>
        </p:txBody>
      </p:sp>
    </p:spTree>
    <p:extLst>
      <p:ext uri="{BB962C8B-B14F-4D97-AF65-F5344CB8AC3E}">
        <p14:creationId xmlns:p14="http://schemas.microsoft.com/office/powerpoint/2010/main" val="2201610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based on the patterns, we can devise an</a:t>
            </a:r>
            <a:r>
              <a:rPr lang="en-US" baseline="0" dirty="0" smtClean="0"/>
              <a:t> </a:t>
            </a:r>
            <a:r>
              <a:rPr lang="en-US" dirty="0" smtClean="0"/>
              <a:t>algorithm.</a:t>
            </a:r>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125</a:t>
            </a:fld>
            <a:endParaRPr lang="en-US"/>
          </a:p>
        </p:txBody>
      </p:sp>
    </p:spTree>
    <p:extLst>
      <p:ext uri="{BB962C8B-B14F-4D97-AF65-F5344CB8AC3E}">
        <p14:creationId xmlns:p14="http://schemas.microsoft.com/office/powerpoint/2010/main" val="5822951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give two group-level concepts, synchronicity and normality to describe user behavior patterns, when we are given a node-level feature space. Synchronicity is computed as average similarity between each pair in one’s </a:t>
            </a:r>
            <a:r>
              <a:rPr lang="en-US" baseline="0" dirty="0" err="1" smtClean="0"/>
              <a:t>followee</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126</a:t>
            </a:fld>
            <a:endParaRPr lang="en-US"/>
          </a:p>
        </p:txBody>
      </p:sp>
    </p:spTree>
    <p:extLst>
      <p:ext uri="{BB962C8B-B14F-4D97-AF65-F5344CB8AC3E}">
        <p14:creationId xmlns:p14="http://schemas.microsoft.com/office/powerpoint/2010/main" val="3546815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Normality is computed as average similarity between a </a:t>
            </a:r>
            <a:r>
              <a:rPr lang="en-US" baseline="0" dirty="0" err="1" smtClean="0"/>
              <a:t>followee</a:t>
            </a:r>
            <a:r>
              <a:rPr lang="en-US" baseline="0" dirty="0" smtClean="0"/>
              <a:t> and every single node in the feature space.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127</a:t>
            </a:fld>
            <a:endParaRPr lang="en-US"/>
          </a:p>
        </p:txBody>
      </p:sp>
    </p:spTree>
    <p:extLst>
      <p:ext uri="{BB962C8B-B14F-4D97-AF65-F5344CB8AC3E}">
        <p14:creationId xmlns:p14="http://schemas.microsoft.com/office/powerpoint/2010/main" val="13121267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plot the synchronicity</a:t>
            </a:r>
            <a:r>
              <a:rPr lang="en-US" baseline="0" dirty="0" smtClean="0"/>
              <a:t> and normality in the same figure. Every dot is a user as follower. Normal users like Tsinghua are in the densest part in synchronicity-normality plot. Fraudster like Buy_AB22 have very big synchronicity and very small normality because their behavior patterns are synchronized and abnormal.</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128</a:t>
            </a:fld>
            <a:endParaRPr lang="en-US"/>
          </a:p>
        </p:txBody>
      </p:sp>
    </p:spTree>
    <p:extLst>
      <p:ext uri="{BB962C8B-B14F-4D97-AF65-F5344CB8AC3E}">
        <p14:creationId xmlns:p14="http://schemas.microsoft.com/office/powerpoint/2010/main" val="5708432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a:t>
            </a:r>
            <a:r>
              <a:rPr lang="en-US" baseline="0" dirty="0" smtClean="0"/>
              <a:t> the synchronicity-normality plot, we give a theorem to prove the lower limit in our paper. It is parabolic. The real data shows exactly a parabola on the lower bound.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129</a:t>
            </a:fld>
            <a:endParaRPr lang="en-US"/>
          </a:p>
        </p:txBody>
      </p:sp>
    </p:spTree>
    <p:extLst>
      <p:ext uri="{BB962C8B-B14F-4D97-AF65-F5344CB8AC3E}">
        <p14:creationId xmlns:p14="http://schemas.microsoft.com/office/powerpoint/2010/main" val="620589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26</a:t>
            </a:fld>
            <a:endParaRPr lang="en-US"/>
          </a:p>
        </p:txBody>
      </p:sp>
    </p:spTree>
    <p:extLst>
      <p:ext uri="{BB962C8B-B14F-4D97-AF65-F5344CB8AC3E}">
        <p14:creationId xmlns:p14="http://schemas.microsoft.com/office/powerpoint/2010/main" val="23500414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develop</a:t>
            </a:r>
            <a:r>
              <a:rPr lang="en-US" baseline="0" dirty="0" smtClean="0"/>
              <a:t> a distance-based anomaly detection algorithm to find fraudsters with big synchronicity and small normality and away from the densest. The algorithm is called </a:t>
            </a:r>
            <a:r>
              <a:rPr lang="en-US" baseline="0" dirty="0" err="1" smtClean="0"/>
              <a:t>CatchSync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130</a:t>
            </a:fld>
            <a:endParaRPr lang="en-US"/>
          </a:p>
        </p:txBody>
      </p:sp>
    </p:spTree>
    <p:extLst>
      <p:ext uri="{BB962C8B-B14F-4D97-AF65-F5344CB8AC3E}">
        <p14:creationId xmlns:p14="http://schemas.microsoft.com/office/powerpoint/2010/main" val="1759017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the experiments.</a:t>
            </a:r>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131</a:t>
            </a:fld>
            <a:endParaRPr lang="en-US"/>
          </a:p>
        </p:txBody>
      </p:sp>
    </p:spTree>
    <p:extLst>
      <p:ext uri="{BB962C8B-B14F-4D97-AF65-F5344CB8AC3E}">
        <p14:creationId xmlns:p14="http://schemas.microsoft.com/office/powerpoint/2010/main" val="51473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experiments, we want to answer three questions: first, does </a:t>
            </a:r>
            <a:r>
              <a:rPr lang="en-US" dirty="0" err="1" smtClean="0"/>
              <a:t>CatchSync</a:t>
            </a:r>
            <a:r>
              <a:rPr lang="en-US" dirty="0" smtClean="0"/>
              <a:t> remove anomalies? We will check the degree distribution and feature space; second, is </a:t>
            </a:r>
            <a:r>
              <a:rPr lang="en-US" dirty="0" err="1" smtClean="0"/>
              <a:t>CatchSync</a:t>
            </a:r>
            <a:r>
              <a:rPr lang="en-US" dirty="0" smtClean="0"/>
              <a:t> catching actually fraudulent users; third, is </a:t>
            </a:r>
            <a:r>
              <a:rPr lang="en-US" dirty="0" err="1" smtClean="0"/>
              <a:t>CatchSync</a:t>
            </a:r>
            <a:r>
              <a:rPr lang="en-US" dirty="0" smtClean="0"/>
              <a:t> robust to camouflage.</a:t>
            </a:r>
          </a:p>
        </p:txBody>
      </p:sp>
      <p:sp>
        <p:nvSpPr>
          <p:cNvPr id="4" name="Slide Number Placeholder 3"/>
          <p:cNvSpPr>
            <a:spLocks noGrp="1"/>
          </p:cNvSpPr>
          <p:nvPr>
            <p:ph type="sldNum" sz="quarter" idx="10"/>
          </p:nvPr>
        </p:nvSpPr>
        <p:spPr/>
        <p:txBody>
          <a:bodyPr/>
          <a:lstStyle/>
          <a:p>
            <a:fld id="{8AA96731-B3E5-4462-A5DD-EFA562CE11DC}" type="slidenum">
              <a:rPr lang="en-US" smtClean="0"/>
              <a:t>132</a:t>
            </a:fld>
            <a:endParaRPr lang="en-US"/>
          </a:p>
        </p:txBody>
      </p:sp>
    </p:spTree>
    <p:extLst>
      <p:ext uri="{BB962C8B-B14F-4D97-AF65-F5344CB8AC3E}">
        <p14:creationId xmlns:p14="http://schemas.microsoft.com/office/powerpoint/2010/main" val="31184133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let’s see what</a:t>
            </a:r>
            <a:r>
              <a:rPr lang="en-US" baseline="0" dirty="0" smtClean="0"/>
              <a:t> we have after we remove anomalous edges caught by </a:t>
            </a:r>
            <a:r>
              <a:rPr lang="en-US" baseline="0" dirty="0" err="1" smtClean="0"/>
              <a:t>CatchSync</a:t>
            </a:r>
            <a:r>
              <a:rPr lang="en-US" baseline="0" dirty="0" smtClean="0"/>
              <a:t> from Twitter graph. The red curve is the updated degree distribution. It’s smooth and looks like power-law. From the results, we find around 3 million accounts consistently connect to 20 from a pool of 1,500 users who are Internet Marketers, shopping sites or financial groups who need a big number of followers.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133</a:t>
            </a:fld>
            <a:endParaRPr lang="en-US"/>
          </a:p>
        </p:txBody>
      </p:sp>
    </p:spTree>
    <p:extLst>
      <p:ext uri="{BB962C8B-B14F-4D97-AF65-F5344CB8AC3E}">
        <p14:creationId xmlns:p14="http://schemas.microsoft.com/office/powerpoint/2010/main" val="23146591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can see</a:t>
            </a:r>
            <a:r>
              <a:rPr lang="en-US" baseline="0" dirty="0" smtClean="0"/>
              <a:t> the distribution is smoother on </a:t>
            </a:r>
            <a:r>
              <a:rPr lang="en-US" baseline="0" dirty="0" err="1" smtClean="0"/>
              <a:t>Tencent</a:t>
            </a:r>
            <a:r>
              <a:rPr lang="en-US" baseline="0" dirty="0" smtClean="0"/>
              <a:t> </a:t>
            </a:r>
            <a:r>
              <a:rPr lang="en-US" baseline="0" dirty="0" err="1" smtClean="0"/>
              <a:t>Weibo</a:t>
            </a:r>
            <a:r>
              <a:rPr lang="en-US" baseline="0" dirty="0" smtClean="0"/>
              <a:t> after </a:t>
            </a:r>
            <a:r>
              <a:rPr lang="en-US" baseline="0" dirty="0" err="1" smtClean="0"/>
              <a:t>CatchSync</a:t>
            </a:r>
            <a:r>
              <a:rPr lang="en-US" baseline="0" dirty="0" smtClean="0"/>
              <a:t> is performed.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134</a:t>
            </a:fld>
            <a:endParaRPr lang="en-US"/>
          </a:p>
        </p:txBody>
      </p:sp>
    </p:spTree>
    <p:extLst>
      <p:ext uri="{BB962C8B-B14F-4D97-AF65-F5344CB8AC3E}">
        <p14:creationId xmlns:p14="http://schemas.microsoft.com/office/powerpoint/2010/main" val="21161112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check the feature space. Before </a:t>
            </a:r>
            <a:r>
              <a:rPr lang="en-US" baseline="0" dirty="0" err="1" smtClean="0"/>
              <a:t>CatchSync</a:t>
            </a:r>
            <a:r>
              <a:rPr lang="en-US" baseline="0" dirty="0" smtClean="0"/>
              <a:t>, we can see anomalies like stripes away from the major part.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135</a:t>
            </a:fld>
            <a:endParaRPr lang="en-US"/>
          </a:p>
        </p:txBody>
      </p:sp>
    </p:spTree>
    <p:extLst>
      <p:ext uri="{BB962C8B-B14F-4D97-AF65-F5344CB8AC3E}">
        <p14:creationId xmlns:p14="http://schemas.microsoft.com/office/powerpoint/2010/main" val="1109954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a:t>
            </a:r>
            <a:r>
              <a:rPr lang="en-US" baseline="0" dirty="0" err="1" smtClean="0"/>
              <a:t>CatchSync</a:t>
            </a:r>
            <a:r>
              <a:rPr lang="en-US" baseline="0" dirty="0" smtClean="0"/>
              <a:t>, the stripes disappear. The suspicious accounts that we remove with </a:t>
            </a:r>
            <a:r>
              <a:rPr lang="en-US" baseline="0" dirty="0" err="1" smtClean="0"/>
              <a:t>CatchSync</a:t>
            </a:r>
            <a:r>
              <a:rPr lang="en-US" baseline="0" dirty="0" smtClean="0"/>
              <a:t> are exactly the anomalies in these feature spaces.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136</a:t>
            </a:fld>
            <a:endParaRPr lang="en-US"/>
          </a:p>
        </p:txBody>
      </p:sp>
    </p:spTree>
    <p:extLst>
      <p:ext uri="{BB962C8B-B14F-4D97-AF65-F5344CB8AC3E}">
        <p14:creationId xmlns:p14="http://schemas.microsoft.com/office/powerpoint/2010/main" val="7014678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want to know if the users</a:t>
            </a:r>
            <a:r>
              <a:rPr lang="en-US" baseline="0" dirty="0" smtClean="0"/>
              <a:t> we caught are actually fraudulent? We random sample 1,000 account who have the degree values around the spikes. And then we ask 5 volunteers to take a look at their profiles to label them as fraudsters or normal users. They are fraudsters if at least 3 volunteers think they are. We have 173 fraudsters from Twitter data and 237 from </a:t>
            </a:r>
            <a:r>
              <a:rPr lang="en-US" baseline="0" dirty="0" err="1" smtClean="0"/>
              <a:t>Tencent</a:t>
            </a:r>
            <a:r>
              <a:rPr lang="en-US" baseline="0" dirty="0" smtClean="0"/>
              <a:t> </a:t>
            </a:r>
            <a:r>
              <a:rPr lang="en-US" baseline="0" dirty="0" err="1" smtClean="0"/>
              <a:t>Weibo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137</a:t>
            </a:fld>
            <a:endParaRPr lang="en-US"/>
          </a:p>
        </p:txBody>
      </p:sp>
    </p:spTree>
    <p:extLst>
      <p:ext uri="{BB962C8B-B14F-4D97-AF65-F5344CB8AC3E}">
        <p14:creationId xmlns:p14="http://schemas.microsoft.com/office/powerpoint/2010/main" val="3349644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use random walk-based method </a:t>
            </a:r>
            <a:r>
              <a:rPr lang="en-US" baseline="0" dirty="0" err="1" smtClean="0"/>
              <a:t>OutRank</a:t>
            </a:r>
            <a:r>
              <a:rPr lang="en-US" baseline="0" dirty="0" smtClean="0"/>
              <a:t>, content-based method SPOT, and our method </a:t>
            </a:r>
            <a:r>
              <a:rPr lang="en-US" baseline="0" dirty="0" err="1" smtClean="0"/>
              <a:t>CatchSync</a:t>
            </a:r>
            <a:r>
              <a:rPr lang="en-US" baseline="0" dirty="0" smtClean="0"/>
              <a:t> to catch them. Our accuracy is 0.751 – much higher than others. If we blame fraudsters caught by either </a:t>
            </a:r>
            <a:r>
              <a:rPr lang="en-US" baseline="0" dirty="0" err="1" smtClean="0"/>
              <a:t>CatchSync</a:t>
            </a:r>
            <a:r>
              <a:rPr lang="en-US" baseline="0" dirty="0" smtClean="0"/>
              <a:t> for suspicious behavior or SPOT for suspicious content, we can have a better performance to 0.813.</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138</a:t>
            </a:fld>
            <a:endParaRPr lang="en-US"/>
          </a:p>
        </p:txBody>
      </p:sp>
    </p:spTree>
    <p:extLst>
      <p:ext uri="{BB962C8B-B14F-4D97-AF65-F5344CB8AC3E}">
        <p14:creationId xmlns:p14="http://schemas.microsoft.com/office/powerpoint/2010/main" val="3558422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a:t>
            </a:r>
            <a:r>
              <a:rPr lang="en-US" dirty="0" err="1" smtClean="0"/>
              <a:t>Tencent</a:t>
            </a:r>
            <a:r>
              <a:rPr lang="en-US" baseline="0" dirty="0" smtClean="0"/>
              <a:t> </a:t>
            </a:r>
            <a:r>
              <a:rPr lang="en-US" baseline="0" dirty="0" err="1" smtClean="0"/>
              <a:t>Weibo</a:t>
            </a:r>
            <a:r>
              <a:rPr lang="en-US" baseline="0" dirty="0" smtClean="0"/>
              <a:t>, </a:t>
            </a:r>
            <a:r>
              <a:rPr lang="en-US" baseline="0" dirty="0" err="1" smtClean="0"/>
              <a:t>CatchSync</a:t>
            </a:r>
            <a:r>
              <a:rPr lang="en-US" baseline="0" dirty="0" smtClean="0"/>
              <a:t> is also better than SPOT and the combination is much better. So our behavior-based method is better and complementary with content-based methods.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139</a:t>
            </a:fld>
            <a:endParaRPr lang="en-US"/>
          </a:p>
        </p:txBody>
      </p:sp>
    </p:spTree>
    <p:extLst>
      <p:ext uri="{BB962C8B-B14F-4D97-AF65-F5344CB8AC3E}">
        <p14:creationId xmlns:p14="http://schemas.microsoft.com/office/powerpoint/2010/main" val="1293157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39</a:t>
            </a:fld>
            <a:endParaRPr lang="en-US"/>
          </a:p>
        </p:txBody>
      </p:sp>
    </p:spTree>
    <p:extLst>
      <p:ext uri="{BB962C8B-B14F-4D97-AF65-F5344CB8AC3E}">
        <p14:creationId xmlns:p14="http://schemas.microsoft.com/office/powerpoint/2010/main" val="30364753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we give the precision-recall</a:t>
            </a:r>
            <a:r>
              <a:rPr lang="en-US" baseline="0" dirty="0" smtClean="0"/>
              <a:t> curves to further demonstrate our effectiveness.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140</a:t>
            </a:fld>
            <a:endParaRPr lang="en-US"/>
          </a:p>
        </p:txBody>
      </p:sp>
    </p:spTree>
    <p:extLst>
      <p:ext uri="{BB962C8B-B14F-4D97-AF65-F5344CB8AC3E}">
        <p14:creationId xmlns:p14="http://schemas.microsoft.com/office/powerpoint/2010/main" val="1135698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Third, is </a:t>
            </a:r>
            <a:r>
              <a:rPr lang="en-US" dirty="0" err="1" smtClean="0"/>
              <a:t>CatchSync</a:t>
            </a:r>
            <a:r>
              <a:rPr lang="en-US" dirty="0" smtClean="0"/>
              <a:t> robust</a:t>
            </a:r>
            <a:r>
              <a:rPr lang="en-US" baseline="0" dirty="0" smtClean="0"/>
              <a:t> to camouflage? We use synthetic data to test this. First we generate a random power-law graph and then inject synchronized behaviors on it. We can see the </a:t>
            </a:r>
            <a:r>
              <a:rPr lang="en-US" baseline="0" dirty="0" err="1" smtClean="0"/>
              <a:t>followees</a:t>
            </a:r>
            <a:r>
              <a:rPr lang="en-US" baseline="0" dirty="0" smtClean="0"/>
              <a:t> are shown as outliers in the feature space. And we can catch the injected followers easily in synchronicity-normality plot.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141</a:t>
            </a:fld>
            <a:endParaRPr lang="en-US"/>
          </a:p>
        </p:txBody>
      </p:sp>
    </p:spTree>
    <p:extLst>
      <p:ext uri="{BB962C8B-B14F-4D97-AF65-F5344CB8AC3E}">
        <p14:creationId xmlns:p14="http://schemas.microsoft.com/office/powerpoint/2010/main" val="13722122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make the injected </a:t>
            </a:r>
            <a:r>
              <a:rPr lang="en-US" dirty="0" err="1" smtClean="0"/>
              <a:t>folllowers</a:t>
            </a:r>
            <a:r>
              <a:rPr lang="en-US" dirty="0" smtClean="0"/>
              <a:t> to follow 10% more popular nodes and 10% more</a:t>
            </a:r>
            <a:r>
              <a:rPr lang="en-US" baseline="0" dirty="0" smtClean="0"/>
              <a:t> random nodes. The injected </a:t>
            </a:r>
            <a:r>
              <a:rPr lang="en-US" baseline="0" dirty="0" err="1" smtClean="0"/>
              <a:t>followees</a:t>
            </a:r>
            <a:r>
              <a:rPr lang="en-US" baseline="0" dirty="0" smtClean="0"/>
              <a:t> are not outliers now. They hide in the feature space. But our synchronicity-normality plot can still find the inject followers who have synchronized and abnormal behaviors.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142</a:t>
            </a:fld>
            <a:endParaRPr lang="en-US"/>
          </a:p>
        </p:txBody>
      </p:sp>
    </p:spTree>
    <p:extLst>
      <p:ext uri="{BB962C8B-B14F-4D97-AF65-F5344CB8AC3E}">
        <p14:creationId xmlns:p14="http://schemas.microsoft.com/office/powerpoint/2010/main" val="11252001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do experiments on the synthetic data to test the precision and recall when there are popular camouflage or random camouflage. Our </a:t>
            </a:r>
            <a:r>
              <a:rPr lang="en-US" baseline="0" dirty="0" err="1" smtClean="0"/>
              <a:t>CatchSync</a:t>
            </a:r>
            <a:r>
              <a:rPr lang="en-US" baseline="0" dirty="0" smtClean="0"/>
              <a:t> is close to the ideal and much better than other graph-based methods. So we claim that </a:t>
            </a:r>
            <a:r>
              <a:rPr lang="en-US" baseline="0" dirty="0" err="1" smtClean="0"/>
              <a:t>CatchSync</a:t>
            </a:r>
            <a:r>
              <a:rPr lang="en-US" baseline="0" dirty="0" smtClean="0"/>
              <a:t> is robust to camouflage.</a:t>
            </a:r>
            <a:endParaRPr lang="en-US" dirty="0" smtClean="0"/>
          </a:p>
        </p:txBody>
      </p:sp>
      <p:sp>
        <p:nvSpPr>
          <p:cNvPr id="4" name="Slide Number Placeholder 3"/>
          <p:cNvSpPr>
            <a:spLocks noGrp="1"/>
          </p:cNvSpPr>
          <p:nvPr>
            <p:ph type="sldNum" sz="quarter" idx="10"/>
          </p:nvPr>
        </p:nvSpPr>
        <p:spPr/>
        <p:txBody>
          <a:bodyPr/>
          <a:lstStyle/>
          <a:p>
            <a:fld id="{8AA96731-B3E5-4462-A5DD-EFA562CE11DC}" type="slidenum">
              <a:rPr lang="en-US" smtClean="0"/>
              <a:t>143</a:t>
            </a:fld>
            <a:endParaRPr lang="en-US"/>
          </a:p>
        </p:txBody>
      </p:sp>
    </p:spTree>
    <p:extLst>
      <p:ext uri="{BB962C8B-B14F-4D97-AF65-F5344CB8AC3E}">
        <p14:creationId xmlns:p14="http://schemas.microsoft.com/office/powerpoint/2010/main" val="3059026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That’s all. Thank you for listening. I am happy to answer </a:t>
            </a:r>
            <a:r>
              <a:rPr lang="en-US" baseline="0" smtClean="0"/>
              <a:t>your questions now.</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145</a:t>
            </a:fld>
            <a:endParaRPr lang="en-US"/>
          </a:p>
        </p:txBody>
      </p:sp>
    </p:spTree>
    <p:extLst>
      <p:ext uri="{BB962C8B-B14F-4D97-AF65-F5344CB8AC3E}">
        <p14:creationId xmlns:p14="http://schemas.microsoft.com/office/powerpoint/2010/main" val="576653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44</a:t>
            </a:fld>
            <a:endParaRPr lang="en-US"/>
          </a:p>
        </p:txBody>
      </p:sp>
    </p:spTree>
    <p:extLst>
      <p:ext uri="{BB962C8B-B14F-4D97-AF65-F5344CB8AC3E}">
        <p14:creationId xmlns:p14="http://schemas.microsoft.com/office/powerpoint/2010/main" val="3925359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51</a:t>
            </a:fld>
            <a:endParaRPr lang="en-US"/>
          </a:p>
        </p:txBody>
      </p:sp>
    </p:spTree>
    <p:extLst>
      <p:ext uri="{BB962C8B-B14F-4D97-AF65-F5344CB8AC3E}">
        <p14:creationId xmlns:p14="http://schemas.microsoft.com/office/powerpoint/2010/main" val="2636738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56</a:t>
            </a:fld>
            <a:endParaRPr lang="en-US"/>
          </a:p>
        </p:txBody>
      </p:sp>
    </p:spTree>
    <p:extLst>
      <p:ext uri="{BB962C8B-B14F-4D97-AF65-F5344CB8AC3E}">
        <p14:creationId xmlns:p14="http://schemas.microsoft.com/office/powerpoint/2010/main" val="3957607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74F2D22-DB20-C145-AFBC-7EFF1988A063}"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FDAAAE73-3278-684A-AD86-B7B9418BE81E}"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B0FF718-76C0-DF45-92FA-855B110B1DF9}"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0473B4FD-6A04-0C40-A451-FA7F82E5A93A}"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7030A0">
            <a:alpha val="4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C026E47-EC81-164D-A9D0-52217604E4BE}"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CC2FD5E-605B-F646-9291-93564E46B407}" type="datetime2">
              <a:rPr lang="en-US" smtClean="0"/>
              <a:t>Monday, August 18, 2014</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rgbClr val="7030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rgbClr val="7030A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EFB40A-C2C2-8048-B87F-F6B5F06663C2}" type="datetime2">
              <a:rPr lang="en-US" smtClean="0"/>
              <a:t>Monday, August 18, 2014</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F8A0C1C-8A84-DC43-ABB0-93DE89758676}" type="datetime2">
              <a:rPr lang="en-US" smtClean="0"/>
              <a:t>Monday, August 18, 2014</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1EACD-1A1B-2542-90FB-21D16508F629}" type="datetime2">
              <a:rPr lang="en-US" smtClean="0"/>
              <a:t>Monday, August 18, 2014</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86F41BB-3186-DD4D-ACFA-ACE386CBEB42}" type="datetime2">
              <a:rPr lang="en-US" smtClean="0"/>
              <a:t>Monday, August 18, 2014</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rgbClr val="7030A0">
              <a:alpha val="10000"/>
            </a:srgbClr>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7B66089-0C25-344C-8538-F3277E19921D}" type="datetime2">
              <a:rPr lang="en-US" smtClean="0"/>
              <a:t>Monday, August 18, 2014</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Rectangle 6"/>
          <p:cNvSpPr/>
          <p:nvPr/>
        </p:nvSpPr>
        <p:spPr>
          <a:xfrm>
            <a:off x="0" y="0"/>
            <a:ext cx="9144000" cy="36576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FB54245-1AE4-E346-9947-6EB26F03B407}" type="datetime2">
              <a:rPr lang="en-US" smtClean="0"/>
              <a:t>Monday, August 18, 2014</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spcBef>
          <a:spcPct val="0"/>
        </a:spcBef>
        <a:buNone/>
        <a:defRPr sz="4000" kern="1200" spc="-100" baseline="0">
          <a:solidFill>
            <a:srgbClr val="7030A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10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11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1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56.jpeg"/><Relationship Id="rId7" Type="http://schemas.openxmlformats.org/officeDocument/2006/relationships/image" Target="../media/image159.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2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60.png"/></Relationships>
</file>

<file path=ppt/slides/_rels/slide119.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121.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5.png"/><Relationship Id="rId4" Type="http://schemas.openxmlformats.org/officeDocument/2006/relationships/image" Target="../media/image164.png"/></Relationships>
</file>

<file path=ppt/slides/_rels/slide12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7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65.png"/><Relationship Id="rId4" Type="http://schemas.openxmlformats.org/officeDocument/2006/relationships/image" Target="../media/image164.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1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79.png"/></Relationships>
</file>

<file path=ppt/slides/_rels/slide128.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3.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65.png"/><Relationship Id="rId4" Type="http://schemas.openxmlformats.org/officeDocument/2006/relationships/image" Target="../media/image164.png"/></Relationships>
</file>

<file path=ppt/slides/_rels/slide12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6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73.png"/><Relationship Id="rId4" Type="http://schemas.openxmlformats.org/officeDocument/2006/relationships/image" Target="../media/image172.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83.png"/></Relationships>
</file>

<file path=ppt/slides/_rels/slide13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25.gif"/><Relationship Id="rId4" Type="http://schemas.openxmlformats.org/officeDocument/2006/relationships/image" Target="../media/image186.png"/></Relationships>
</file>

<file path=ppt/slides/_rels/slide1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5.gif"/><Relationship Id="rId4" Type="http://schemas.openxmlformats.org/officeDocument/2006/relationships/image" Target="../media/image188.png"/></Relationships>
</file>

<file path=ppt/slides/_rels/slide13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45.png"/><Relationship Id="rId4" Type="http://schemas.openxmlformats.org/officeDocument/2006/relationships/image" Target="../media/image146.png"/></Relationships>
</file>

<file path=ppt/slides/_rels/slide1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3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45.png"/><Relationship Id="rId4" Type="http://schemas.openxmlformats.org/officeDocument/2006/relationships/image" Target="../media/image190.png"/></Relationships>
</file>

<file path=ppt/slides/_rels/slide141.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94.png"/></Relationships>
</file>

<file path=ppt/slides/_rels/slide143.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59.jpe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20.png"/><Relationship Id="rId4" Type="http://schemas.openxmlformats.org/officeDocument/2006/relationships/image" Target="../media/image19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9.png"/><Relationship Id="rId7" Type="http://schemas.openxmlformats.org/officeDocument/2006/relationships/image" Target="../media/image118.jpeg"/><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image" Target="../media/image117.png"/><Relationship Id="rId11" Type="http://schemas.openxmlformats.org/officeDocument/2006/relationships/image" Target="../media/image199.png"/><Relationship Id="rId5" Type="http://schemas.openxmlformats.org/officeDocument/2006/relationships/image" Target="../media/image116.jpeg"/><Relationship Id="rId10" Type="http://schemas.openxmlformats.org/officeDocument/2006/relationships/image" Target="../media/image198.png"/><Relationship Id="rId4" Type="http://schemas.openxmlformats.org/officeDocument/2006/relationships/image" Target="../media/image39.png"/><Relationship Id="rId9" Type="http://schemas.openxmlformats.org/officeDocument/2006/relationships/image" Target="../media/image19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9.png"/><Relationship Id="rId7" Type="http://schemas.openxmlformats.org/officeDocument/2006/relationships/image" Target="../media/image26.jpe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42.png"/><Relationship Id="rId4" Type="http://schemas.openxmlformats.org/officeDocument/2006/relationships/image" Target="../media/image39.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43.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9.png"/><Relationship Id="rId7" Type="http://schemas.openxmlformats.org/officeDocument/2006/relationships/image" Target="../media/image4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24.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3.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2.jpeg"/><Relationship Id="rId5" Type="http://schemas.openxmlformats.org/officeDocument/2006/relationships/image" Target="../media/image9.jpeg"/><Relationship Id="rId10" Type="http://schemas.openxmlformats.org/officeDocument/2006/relationships/image" Target="../media/image18.jpeg"/><Relationship Id="rId4" Type="http://schemas.openxmlformats.org/officeDocument/2006/relationships/image" Target="../media/image8.jpeg"/><Relationship Id="rId9" Type="http://schemas.openxmlformats.org/officeDocument/2006/relationships/image" Target="../media/image16.jpeg"/></Relationships>
</file>

<file path=ppt/slides/_rels/slide3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Layout" Target="../diagrams/layout2.xml"/><Relationship Id="rId7" Type="http://schemas.openxmlformats.org/officeDocument/2006/relationships/image" Target="../media/image5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7.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9.png"/><Relationship Id="rId7" Type="http://schemas.openxmlformats.org/officeDocument/2006/relationships/image" Target="../media/image70.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6.jpeg"/><Relationship Id="rId5" Type="http://schemas.openxmlformats.org/officeDocument/2006/relationships/image" Target="../media/image24.png"/><Relationship Id="rId4" Type="http://schemas.openxmlformats.org/officeDocument/2006/relationships/image" Target="../media/image20.jpeg"/><Relationship Id="rId9" Type="http://schemas.openxmlformats.org/officeDocument/2006/relationships/image" Target="../media/image72.png"/></Relationships>
</file>

<file path=ppt/slides/_rels/slide63.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4.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7.jpeg"/><Relationship Id="rId5" Type="http://schemas.openxmlformats.org/officeDocument/2006/relationships/image" Target="../media/image10.jpeg"/><Relationship Id="rId10" Type="http://schemas.openxmlformats.org/officeDocument/2006/relationships/image" Target="../media/image16.jpeg"/><Relationship Id="rId4" Type="http://schemas.openxmlformats.org/officeDocument/2006/relationships/image" Target="../media/image9.jpeg"/><Relationship Id="rId9" Type="http://schemas.openxmlformats.org/officeDocument/2006/relationships/image" Target="../media/image15.png"/></Relationships>
</file>

<file path=ppt/slides/_rels/slide6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19.png"/><Relationship Id="rId7" Type="http://schemas.openxmlformats.org/officeDocument/2006/relationships/image" Target="../media/image74.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24.png"/><Relationship Id="rId4" Type="http://schemas.openxmlformats.org/officeDocument/2006/relationships/image" Target="../media/image20.jpeg"/></Relationships>
</file>

<file path=ppt/slides/_rels/slide6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6.png"/><Relationship Id="rId5" Type="http://schemas.openxmlformats.org/officeDocument/2006/relationships/image" Target="../media/image28.png"/><Relationship Id="rId10" Type="http://schemas.openxmlformats.org/officeDocument/2006/relationships/image" Target="../media/image81.jpeg"/><Relationship Id="rId4" Type="http://schemas.openxmlformats.org/officeDocument/2006/relationships/image" Target="../media/image80.png"/><Relationship Id="rId9"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2.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8.jpeg"/><Relationship Id="rId5" Type="http://schemas.openxmlformats.org/officeDocument/2006/relationships/image" Target="../media/image9.jpeg"/><Relationship Id="rId10" Type="http://schemas.openxmlformats.org/officeDocument/2006/relationships/image" Target="../media/image16.jpeg"/><Relationship Id="rId4" Type="http://schemas.openxmlformats.org/officeDocument/2006/relationships/image" Target="../media/image8.jpe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79.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2.png"/><Relationship Id="rId4" Type="http://schemas.openxmlformats.org/officeDocument/2006/relationships/image" Target="../media/image88.jpeg"/><Relationship Id="rId9" Type="http://schemas.openxmlformats.org/officeDocument/2006/relationships/image" Target="../media/image76.jpeg"/></Relationships>
</file>

<file path=ppt/slides/_rels/slide71.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81.jpeg"/><Relationship Id="rId7" Type="http://schemas.openxmlformats.org/officeDocument/2006/relationships/image" Target="../media/image94.jpe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9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image" Target="../media/image26.jpeg"/></Relationships>
</file>

<file path=ppt/slides/_rels/slide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9.png"/><Relationship Id="rId7" Type="http://schemas.openxmlformats.org/officeDocument/2006/relationships/image" Target="../media/image75.jpe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24.png"/><Relationship Id="rId10" Type="http://schemas.openxmlformats.org/officeDocument/2006/relationships/image" Target="../media/image115.png"/><Relationship Id="rId4" Type="http://schemas.openxmlformats.org/officeDocument/2006/relationships/image" Target="../media/image39.png"/><Relationship Id="rId9" Type="http://schemas.openxmlformats.org/officeDocument/2006/relationships/image" Target="../media/image114.png"/></Relationships>
</file>

<file path=ppt/slides/_rels/slide96.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97.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9.png"/><Relationship Id="rId7" Type="http://schemas.openxmlformats.org/officeDocument/2006/relationships/image" Target="../media/image117.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16.jpeg"/><Relationship Id="rId5" Type="http://schemas.openxmlformats.org/officeDocument/2006/relationships/image" Target="../media/image74.png"/><Relationship Id="rId4" Type="http://schemas.openxmlformats.org/officeDocument/2006/relationships/image" Target="../media/image39.png"/><Relationship Id="rId9" Type="http://schemas.openxmlformats.org/officeDocument/2006/relationships/image" Target="../media/image21.jpeg"/></Relationships>
</file>

<file path=ppt/slides/_rels/slide9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gif"/></Relationships>
</file>

<file path=ppt/slides/_rels/slide99.xml.rels><?xml version="1.0" encoding="UTF-8" standalone="yes"?>
<Relationships xmlns="http://schemas.openxmlformats.org/package/2006/relationships"><Relationship Id="rId8" Type="http://schemas.openxmlformats.org/officeDocument/2006/relationships/image" Target="../media/image134.jpe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jpeg"/><Relationship Id="rId1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dirty="0" smtClean="0"/>
              <a:t>MINING User behaviors</a:t>
            </a:r>
            <a:br>
              <a:rPr lang="en-US" altLang="zh-CN" sz="4800" dirty="0" smtClean="0"/>
            </a:br>
            <a:r>
              <a:rPr lang="en-US" altLang="zh-CN" sz="4800" dirty="0" smtClean="0"/>
              <a:t>in social networks</a:t>
            </a:r>
            <a:endParaRPr lang="zh-CN" altLang="en-US" sz="4800" dirty="0"/>
          </a:p>
        </p:txBody>
      </p:sp>
      <p:sp>
        <p:nvSpPr>
          <p:cNvPr id="3" name="副标题 2"/>
          <p:cNvSpPr>
            <a:spLocks noGrp="1"/>
          </p:cNvSpPr>
          <p:nvPr>
            <p:ph type="subTitle" idx="1"/>
          </p:nvPr>
        </p:nvSpPr>
        <p:spPr/>
        <p:txBody>
          <a:bodyPr>
            <a:normAutofit/>
          </a:bodyPr>
          <a:lstStyle/>
          <a:p>
            <a:endParaRPr lang="en-US" altLang="zh-CN" dirty="0" smtClean="0"/>
          </a:p>
          <a:p>
            <a:r>
              <a:rPr lang="en-US" altLang="zh-CN" dirty="0" err="1" smtClean="0"/>
              <a:t>Meng</a:t>
            </a:r>
            <a:r>
              <a:rPr lang="en-US" altLang="zh-CN" dirty="0" smtClean="0"/>
              <a:t> </a:t>
            </a:r>
            <a:r>
              <a:rPr lang="en-US" altLang="zh-CN" dirty="0" smtClean="0"/>
              <a:t>Jiang</a:t>
            </a:r>
          </a:p>
          <a:p>
            <a:r>
              <a:rPr lang="en-US" altLang="zh-CN" dirty="0" smtClean="0"/>
              <a:t>www.meng-jiang.com</a:t>
            </a:r>
            <a:endParaRPr lang="en-US" altLang="zh-CN" dirty="0"/>
          </a:p>
        </p:txBody>
      </p:sp>
    </p:spTree>
    <p:extLst>
      <p:ext uri="{BB962C8B-B14F-4D97-AF65-F5344CB8AC3E}">
        <p14:creationId xmlns:p14="http://schemas.microsoft.com/office/powerpoint/2010/main" val="3015812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3200" dirty="0" smtClean="0"/>
              <a:t>Given: Links on social networks</a:t>
            </a:r>
          </a:p>
          <a:p>
            <a:r>
              <a:rPr lang="en-US" sz="3200" dirty="0" smtClean="0"/>
              <a:t>Find: A social recommendation framework that </a:t>
            </a:r>
            <a:r>
              <a:rPr lang="en-US" sz="3200" dirty="0" smtClean="0">
                <a:solidFill>
                  <a:srgbClr val="7030A0"/>
                </a:solidFill>
              </a:rPr>
              <a:t>best</a:t>
            </a:r>
            <a:r>
              <a:rPr lang="en-US" sz="3200" dirty="0" smtClean="0"/>
              <a:t> fit users’ adopting behaviors</a:t>
            </a:r>
          </a:p>
          <a:p>
            <a:endParaRPr lang="en-US" sz="3200" dirty="0"/>
          </a:p>
          <a:p>
            <a:r>
              <a:rPr lang="en-US" sz="3200" dirty="0" smtClean="0"/>
              <a:t>Goals:</a:t>
            </a:r>
          </a:p>
          <a:p>
            <a:pPr lvl="1"/>
            <a:r>
              <a:rPr lang="en-US" sz="2800" dirty="0" smtClean="0"/>
              <a:t>G1. Understand user intention of adoption</a:t>
            </a:r>
          </a:p>
          <a:p>
            <a:pPr lvl="1"/>
            <a:r>
              <a:rPr lang="en-US" sz="2800" dirty="0" smtClean="0"/>
              <a:t>G2. </a:t>
            </a:r>
            <a:r>
              <a:rPr lang="en-US" altLang="zh-CN" sz="2800" dirty="0" smtClean="0"/>
              <a:t>A framework for social recommendation</a:t>
            </a:r>
          </a:p>
          <a:p>
            <a:pPr lvl="1"/>
            <a:r>
              <a:rPr lang="en-US" sz="2800" dirty="0" smtClean="0"/>
              <a:t>G3. Predict the missing “user-item” links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a:t>
            </a:fld>
            <a:endParaRPr lang="en-US"/>
          </a:p>
        </p:txBody>
      </p:sp>
    </p:spTree>
    <p:extLst>
      <p:ext uri="{BB962C8B-B14F-4D97-AF65-F5344CB8AC3E}">
        <p14:creationId xmlns:p14="http://schemas.microsoft.com/office/powerpoint/2010/main" val="158382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2800" dirty="0" smtClean="0"/>
              <a:t>Given: </a:t>
            </a:r>
            <a:r>
              <a:rPr lang="en-US" altLang="zh-CN" sz="2800" dirty="0" smtClean="0"/>
              <a:t>A graph (large-scale, directed, etc.)</a:t>
            </a:r>
            <a:endParaRPr lang="en-US" sz="2800" dirty="0" smtClean="0"/>
          </a:p>
          <a:p>
            <a:r>
              <a:rPr lang="en-US" sz="2800" dirty="0" smtClean="0"/>
              <a:t>Find: Fraudulent behavior = Anomalous edges</a:t>
            </a:r>
          </a:p>
          <a:p>
            <a:endParaRPr lang="en-US" sz="2800" dirty="0" smtClean="0"/>
          </a:p>
          <a:p>
            <a:endParaRPr lang="en-US" sz="2800" dirty="0" smtClean="0"/>
          </a:p>
          <a:p>
            <a:r>
              <a:rPr lang="en-US" sz="2800" dirty="0" smtClean="0"/>
              <a:t>Goals:</a:t>
            </a:r>
          </a:p>
          <a:p>
            <a:pPr lvl="1"/>
            <a:r>
              <a:rPr lang="en-US" sz="2400" dirty="0" smtClean="0"/>
              <a:t>G1. Find </a:t>
            </a:r>
            <a:r>
              <a:rPr lang="en-US" sz="2400" dirty="0" smtClean="0">
                <a:solidFill>
                  <a:srgbClr val="FF0000"/>
                </a:solidFill>
              </a:rPr>
              <a:t>patterns</a:t>
            </a:r>
            <a:r>
              <a:rPr lang="en-US" sz="2400" dirty="0" smtClean="0"/>
              <a:t> that </a:t>
            </a:r>
            <a:r>
              <a:rPr lang="en-US" sz="2400" dirty="0" smtClean="0">
                <a:solidFill>
                  <a:srgbClr val="7030A0"/>
                </a:solidFill>
              </a:rPr>
              <a:t>distinguish</a:t>
            </a:r>
            <a:r>
              <a:rPr lang="en-US" sz="2400" dirty="0" smtClean="0"/>
              <a:t> </a:t>
            </a:r>
            <a:r>
              <a:rPr lang="en-US" altLang="zh-CN" sz="2400" dirty="0" smtClean="0"/>
              <a:t>fraudulent </a:t>
            </a:r>
            <a:r>
              <a:rPr lang="en-US" sz="2400" dirty="0" smtClean="0"/>
              <a:t>user behavior from normal behavior</a:t>
            </a:r>
          </a:p>
          <a:p>
            <a:pPr lvl="1"/>
            <a:r>
              <a:rPr lang="en-US" sz="2400" dirty="0" smtClean="0"/>
              <a:t>G2. Design </a:t>
            </a:r>
            <a:r>
              <a:rPr lang="en-US" sz="2400" dirty="0" smtClean="0">
                <a:solidFill>
                  <a:srgbClr val="FF0000"/>
                </a:solidFill>
              </a:rPr>
              <a:t>algorithms</a:t>
            </a:r>
            <a:r>
              <a:rPr lang="en-US" sz="2400" dirty="0" smtClean="0"/>
              <a:t> that </a:t>
            </a:r>
            <a:r>
              <a:rPr lang="en-US" sz="2400" dirty="0" smtClean="0">
                <a:solidFill>
                  <a:srgbClr val="7030A0"/>
                </a:solidFill>
              </a:rPr>
              <a:t>catch</a:t>
            </a:r>
            <a:r>
              <a:rPr lang="en-US" sz="2400" dirty="0" smtClean="0"/>
              <a:t> fraudsters</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100</a:t>
            </a:fld>
            <a:endParaRPr lang="en-US"/>
          </a:p>
        </p:txBody>
      </p:sp>
    </p:spTree>
    <p:extLst>
      <p:ext uri="{BB962C8B-B14F-4D97-AF65-F5344CB8AC3E}">
        <p14:creationId xmlns:p14="http://schemas.microsoft.com/office/powerpoint/2010/main" val="260065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84863"/>
            <a:ext cx="8229600" cy="912515"/>
          </a:xfrm>
          <a:prstGeom prst="rect">
            <a:avLst/>
          </a:prstGeom>
          <a:solidFill>
            <a:srgbClr val="FFFF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1. Background</a:t>
            </a:r>
            <a:endParaRPr lang="en-US" sz="4400" b="1" dirty="0">
              <a:solidFill>
                <a:srgbClr val="7030A0"/>
              </a:solidFill>
            </a:endParaRPr>
          </a:p>
        </p:txBody>
      </p:sp>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2. Fraudulent Pattern</a:t>
            </a:r>
            <a:endParaRPr lang="en-US" sz="4400"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The Algorithm</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Experiments</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101</a:t>
            </a:fld>
            <a:endParaRPr lang="en-US"/>
          </a:p>
        </p:txBody>
      </p:sp>
    </p:spTree>
    <p:extLst>
      <p:ext uri="{BB962C8B-B14F-4D97-AF65-F5344CB8AC3E}">
        <p14:creationId xmlns:p14="http://schemas.microsoft.com/office/powerpoint/2010/main" val="336327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9" name="Content Placeholder 8"/>
          <p:cNvSpPr>
            <a:spLocks noGrp="1"/>
          </p:cNvSpPr>
          <p:nvPr>
            <p:ph idx="1"/>
          </p:nvPr>
        </p:nvSpPr>
        <p:spPr/>
        <p:txBody>
          <a:bodyPr>
            <a:normAutofit/>
          </a:bodyPr>
          <a:lstStyle/>
          <a:p>
            <a:r>
              <a:rPr lang="en-US" altLang="zh-CN" sz="3200" b="1" dirty="0" smtClean="0"/>
              <a:t>Power-law distribution</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102</a:t>
            </a:fld>
            <a:endParaRPr lang="en-US"/>
          </a:p>
        </p:txBody>
      </p:sp>
      <p:graphicFrame>
        <p:nvGraphicFramePr>
          <p:cNvPr id="12" name="表格 4"/>
          <p:cNvGraphicFramePr>
            <a:graphicFrameLocks noGrp="1"/>
          </p:cNvGraphicFramePr>
          <p:nvPr>
            <p:extLst>
              <p:ext uri="{D42A27DB-BD31-4B8C-83A1-F6EECF244321}">
                <p14:modId xmlns:p14="http://schemas.microsoft.com/office/powerpoint/2010/main" val="3580392452"/>
              </p:ext>
            </p:extLst>
          </p:nvPr>
        </p:nvGraphicFramePr>
        <p:xfrm>
          <a:off x="215907" y="2521702"/>
          <a:ext cx="8444934" cy="3134716"/>
        </p:xfrm>
        <a:graphic>
          <a:graphicData uri="http://schemas.openxmlformats.org/drawingml/2006/table">
            <a:tbl>
              <a:tblPr firstRow="1" bandRow="1">
                <a:tableStyleId>{5940675A-B579-460E-94D1-54222C63F5DA}</a:tableStyleId>
              </a:tblPr>
              <a:tblGrid>
                <a:gridCol w="2814978"/>
                <a:gridCol w="2814978"/>
                <a:gridCol w="2814978"/>
              </a:tblGrid>
              <a:tr h="626271">
                <a:tc>
                  <a:txBody>
                    <a:bodyPr/>
                    <a:lstStyle/>
                    <a:p>
                      <a:pPr algn="ctr"/>
                      <a:r>
                        <a:rPr lang="en-US" altLang="zh-CN" b="1" dirty="0" smtClean="0"/>
                        <a:t>DBLP</a:t>
                      </a:r>
                      <a:endParaRPr lang="zh-CN" alt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Author</a:t>
                      </a:r>
                      <a:r>
                        <a:rPr lang="en-US" altLang="zh-CN" dirty="0" smtClean="0"/>
                        <a:t>-publication</a:t>
                      </a:r>
                      <a:endParaRPr lang="zh-CN" altLang="en-US" dirty="0" smtClean="0"/>
                    </a:p>
                  </a:txBody>
                  <a:tcPr/>
                </a:tc>
                <a:tc>
                  <a:txBody>
                    <a:bodyPr/>
                    <a:lstStyle/>
                    <a:p>
                      <a:pPr algn="ctr"/>
                      <a:r>
                        <a:rPr lang="en-US" altLang="zh-CN" b="1" dirty="0" smtClean="0"/>
                        <a:t>Flickr</a:t>
                      </a:r>
                      <a:endParaRPr lang="zh-CN" alt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User</a:t>
                      </a:r>
                      <a:r>
                        <a:rPr lang="en-US" altLang="zh-CN" b="0" dirty="0" smtClean="0"/>
                        <a:t>-user</a:t>
                      </a:r>
                      <a:endParaRPr lang="zh-CN" altLang="en-US" b="0" dirty="0" smtClean="0"/>
                    </a:p>
                  </a:txBody>
                  <a:tcPr/>
                </a:tc>
                <a:tc>
                  <a:txBody>
                    <a:bodyPr/>
                    <a:lstStyle/>
                    <a:p>
                      <a:pPr algn="ctr"/>
                      <a:r>
                        <a:rPr lang="en-US" altLang="zh-CN" b="1" dirty="0" smtClean="0">
                          <a:solidFill>
                            <a:schemeClr val="tx1"/>
                          </a:solidFill>
                        </a:rPr>
                        <a:t>Twitter</a:t>
                      </a:r>
                    </a:p>
                    <a:p>
                      <a:pPr algn="ctr"/>
                      <a:r>
                        <a:rPr lang="en-US" altLang="zh-CN" b="1" dirty="0" smtClean="0">
                          <a:solidFill>
                            <a:schemeClr val="tx1"/>
                          </a:solidFill>
                        </a:rPr>
                        <a:t>Who</a:t>
                      </a:r>
                      <a:r>
                        <a:rPr lang="en-US" altLang="zh-CN" b="0" dirty="0" smtClean="0">
                          <a:solidFill>
                            <a:schemeClr val="tx1"/>
                          </a:solidFill>
                        </a:rPr>
                        <a:t>-follows-whom</a:t>
                      </a:r>
                      <a:endParaRPr lang="zh-CN" altLang="en-US" b="0" dirty="0">
                        <a:solidFill>
                          <a:schemeClr val="tx1"/>
                        </a:solidFill>
                      </a:endParaRPr>
                    </a:p>
                  </a:txBody>
                  <a:tcPr/>
                </a:tc>
              </a:tr>
              <a:tr h="2494636">
                <a:tc>
                  <a:txBody>
                    <a:bodyPr/>
                    <a:lstStyle/>
                    <a:p>
                      <a:pPr algn="ctr"/>
                      <a:endParaRPr lang="en-US" altLang="zh-CN" dirty="0" smtClean="0"/>
                    </a:p>
                    <a:p>
                      <a:pPr algn="ctr"/>
                      <a:endParaRPr lang="en-US" altLang="zh-CN" dirty="0" smtClean="0"/>
                    </a:p>
                    <a:p>
                      <a:pPr algn="ctr"/>
                      <a:endParaRPr lang="en-US" altLang="zh-CN" dirty="0" smtClean="0"/>
                    </a:p>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r>
            </a:tbl>
          </a:graphicData>
        </a:graphic>
      </p:graphicFrame>
      <p:pic>
        <p:nvPicPr>
          <p:cNvPr id="13" name="Picture 10" descr="http://konect.uni-koblenz.de/img/degree.u.dblp-auth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14" y="3356582"/>
            <a:ext cx="2700000" cy="210229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834117" y="5644062"/>
            <a:ext cx="2840842" cy="307777"/>
          </a:xfrm>
          <a:prstGeom prst="rect">
            <a:avLst/>
          </a:prstGeom>
        </p:spPr>
        <p:txBody>
          <a:bodyPr wrap="none">
            <a:spAutoFit/>
          </a:bodyPr>
          <a:lstStyle/>
          <a:p>
            <a:r>
              <a:rPr lang="en-US" sz="1400" dirty="0" smtClean="0"/>
              <a:t>[</a:t>
            </a:r>
            <a:r>
              <a:rPr lang="en-US" altLang="zh-CN" sz="1400" dirty="0" smtClean="0"/>
              <a:t>konect.uni-koblenz.de/networks/</a:t>
            </a:r>
            <a:r>
              <a:rPr lang="en-US" sz="1400" dirty="0" smtClean="0"/>
              <a:t>]</a:t>
            </a:r>
          </a:p>
        </p:txBody>
      </p:sp>
      <p:pic>
        <p:nvPicPr>
          <p:cNvPr id="11" name="Picture 4" descr="http://konect.uni-koblenz.de/img/degree.u.flickr-grow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244" y="3338423"/>
            <a:ext cx="2700000" cy="21210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konect.uni-koblenz.de/img/degree.v.twit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229" y="3373358"/>
            <a:ext cx="2700000" cy="2116484"/>
          </a:xfrm>
          <a:prstGeom prst="rect">
            <a:avLst/>
          </a:prstGeom>
          <a:noFill/>
          <a:effectLst>
            <a:glow rad="63500">
              <a:srgbClr val="FF000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04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103</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768" y="1750610"/>
            <a:ext cx="4680000" cy="4680000"/>
          </a:xfrm>
          <a:prstGeom prst="rect">
            <a:avLst/>
          </a:prstGeom>
        </p:spPr>
      </p:pic>
      <p:cxnSp>
        <p:nvCxnSpPr>
          <p:cNvPr id="11" name="Straight Connector 10"/>
          <p:cNvCxnSpPr/>
          <p:nvPr/>
        </p:nvCxnSpPr>
        <p:spPr>
          <a:xfrm>
            <a:off x="6206370" y="2852936"/>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06370" y="2276791"/>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78394" y="2283178"/>
            <a:ext cx="0" cy="569758"/>
          </a:xfrm>
          <a:prstGeom prst="line">
            <a:avLst/>
          </a:prstGeom>
          <a:ln w="25400">
            <a:solidFill>
              <a:srgbClr val="00B0F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453893" y="2520051"/>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3200" b="1" dirty="0">
              <a:solidFill>
                <a:srgbClr val="00B0F0"/>
              </a:solidFill>
            </a:endParaRPr>
          </a:p>
        </p:txBody>
      </p:sp>
      <p:sp>
        <p:nvSpPr>
          <p:cNvPr id="16" name="Rectangle 15"/>
          <p:cNvSpPr/>
          <p:nvPr/>
        </p:nvSpPr>
        <p:spPr>
          <a:xfrm>
            <a:off x="7453893" y="1990790"/>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3200" b="1" dirty="0">
              <a:solidFill>
                <a:srgbClr val="00B0F0"/>
              </a:solidFill>
            </a:endParaRPr>
          </a:p>
        </p:txBody>
      </p:sp>
      <p:cxnSp>
        <p:nvCxnSpPr>
          <p:cNvPr id="17" name="Straight Connector 16"/>
          <p:cNvCxnSpPr/>
          <p:nvPr/>
        </p:nvCxnSpPr>
        <p:spPr>
          <a:xfrm flipH="1">
            <a:off x="6194622" y="2958012"/>
            <a:ext cx="11748" cy="255922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194622" y="4931516"/>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3200" b="1" dirty="0">
              <a:solidFill>
                <a:srgbClr val="00B0F0"/>
              </a:solidFill>
            </a:endParaRPr>
          </a:p>
        </p:txBody>
      </p:sp>
      <p:pic>
        <p:nvPicPr>
          <p:cNvPr id="20" name="Picture 2" descr="Twitter bird logo 201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56" y="1800052"/>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496353" y="1750610"/>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21" name="Rectangle 15"/>
          <p:cNvSpPr/>
          <p:nvPr/>
        </p:nvSpPr>
        <p:spPr>
          <a:xfrm>
            <a:off x="535456" y="2664148"/>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spTree>
    <p:extLst>
      <p:ext uri="{BB962C8B-B14F-4D97-AF65-F5344CB8AC3E}">
        <p14:creationId xmlns:p14="http://schemas.microsoft.com/office/powerpoint/2010/main" val="413987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104</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768" y="1750610"/>
            <a:ext cx="4680000" cy="4680000"/>
          </a:xfrm>
          <a:prstGeom prst="rect">
            <a:avLst/>
          </a:prstGeom>
        </p:spPr>
      </p:pic>
      <p:pic>
        <p:nvPicPr>
          <p:cNvPr id="20" name="Picture 2" descr="Twitter bird logo 201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56" y="1800052"/>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496353" y="1750610"/>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21" name="Rectangle 15"/>
          <p:cNvSpPr/>
          <p:nvPr/>
        </p:nvSpPr>
        <p:spPr>
          <a:xfrm>
            <a:off x="535456" y="2664148"/>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sp>
        <p:nvSpPr>
          <p:cNvPr id="9" name="矩形 8"/>
          <p:cNvSpPr/>
          <p:nvPr/>
        </p:nvSpPr>
        <p:spPr>
          <a:xfrm>
            <a:off x="6084168" y="2780928"/>
            <a:ext cx="216024" cy="2736304"/>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6084168" y="2276872"/>
            <a:ext cx="0" cy="324036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303014" y="2276872"/>
            <a:ext cx="0" cy="324036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224908" y="3789040"/>
            <a:ext cx="216024" cy="1728192"/>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V="1">
            <a:off x="7224908" y="3429000"/>
            <a:ext cx="0" cy="2088232"/>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7440932" y="3429000"/>
            <a:ext cx="2822" cy="2088233"/>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10"/>
          <p:cNvCxnSpPr/>
          <p:nvPr/>
        </p:nvCxnSpPr>
        <p:spPr>
          <a:xfrm>
            <a:off x="6206370" y="2852936"/>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11"/>
          <p:cNvCxnSpPr/>
          <p:nvPr/>
        </p:nvCxnSpPr>
        <p:spPr>
          <a:xfrm>
            <a:off x="6206370" y="2276791"/>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Rectangle 14"/>
          <p:cNvSpPr/>
          <p:nvPr/>
        </p:nvSpPr>
        <p:spPr>
          <a:xfrm>
            <a:off x="7453893" y="2520051"/>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3200" b="1" dirty="0">
              <a:solidFill>
                <a:srgbClr val="00B0F0"/>
              </a:solidFill>
            </a:endParaRPr>
          </a:p>
        </p:txBody>
      </p:sp>
      <p:sp>
        <p:nvSpPr>
          <p:cNvPr id="45" name="Rectangle 15"/>
          <p:cNvSpPr/>
          <p:nvPr/>
        </p:nvSpPr>
        <p:spPr>
          <a:xfrm>
            <a:off x="7453893" y="1990790"/>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3200" b="1" dirty="0">
              <a:solidFill>
                <a:srgbClr val="00B0F0"/>
              </a:solidFill>
            </a:endParaRPr>
          </a:p>
        </p:txBody>
      </p:sp>
      <p:sp>
        <p:nvSpPr>
          <p:cNvPr id="46" name="Rectangle 17"/>
          <p:cNvSpPr/>
          <p:nvPr/>
        </p:nvSpPr>
        <p:spPr>
          <a:xfrm>
            <a:off x="6194622" y="4931516"/>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3200" b="1" dirty="0">
              <a:solidFill>
                <a:srgbClr val="00B0F0"/>
              </a:solidFill>
            </a:endParaRPr>
          </a:p>
        </p:txBody>
      </p:sp>
    </p:spTree>
    <p:extLst>
      <p:ext uri="{BB962C8B-B14F-4D97-AF65-F5344CB8AC3E}">
        <p14:creationId xmlns:p14="http://schemas.microsoft.com/office/powerpoint/2010/main" val="223768266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 with “Degree”: Fail</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105</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2557144244"/>
              </p:ext>
            </p:extLst>
          </p:nvPr>
        </p:nvGraphicFramePr>
        <p:xfrm>
          <a:off x="458702" y="3367058"/>
          <a:ext cx="2832314" cy="640080"/>
        </p:xfrm>
        <a:graphic>
          <a:graphicData uri="http://schemas.openxmlformats.org/drawingml/2006/table">
            <a:tbl>
              <a:tblPr firstRow="1" bandRow="1">
                <a:tableStyleId>{5C22544A-7EE6-4342-B048-85BDC9FD1C3A}</a:tableStyleId>
              </a:tblPr>
              <a:tblGrid>
                <a:gridCol w="1416157"/>
                <a:gridCol w="1416157"/>
              </a:tblGrid>
              <a:tr h="370840">
                <a:tc>
                  <a:txBody>
                    <a:bodyPr/>
                    <a:lstStyle/>
                    <a:p>
                      <a:r>
                        <a:rPr lang="en-US" altLang="zh-CN" dirty="0" smtClean="0"/>
                        <a:t>Label</a:t>
                      </a:r>
                    </a:p>
                    <a:p>
                      <a:r>
                        <a:rPr lang="en-US" altLang="zh-CN" dirty="0" smtClean="0"/>
                        <a:t>(+1,-1)</a:t>
                      </a:r>
                      <a:endParaRPr lang="zh-CN" altLang="en-US" dirty="0"/>
                    </a:p>
                  </a:txBody>
                  <a:tcPr>
                    <a:solidFill>
                      <a:srgbClr val="FF0000"/>
                    </a:solidFill>
                  </a:tcPr>
                </a:tc>
                <a:tc>
                  <a:txBody>
                    <a:bodyPr/>
                    <a:lstStyle/>
                    <a:p>
                      <a:r>
                        <a:rPr lang="en-US" altLang="zh-CN" dirty="0" smtClean="0"/>
                        <a:t>Out-degree</a:t>
                      </a:r>
                      <a:endParaRPr lang="zh-CN" altLang="en-US" dirty="0"/>
                    </a:p>
                  </a:txBody>
                  <a:tcPr>
                    <a:solidFill>
                      <a:srgbClr val="0070C0"/>
                    </a:solidFill>
                  </a:tcPr>
                </a:tc>
              </a:tr>
            </a:tbl>
          </a:graphicData>
        </a:graphic>
      </p:graphicFrame>
      <p:cxnSp>
        <p:nvCxnSpPr>
          <p:cNvPr id="6" name="直接连接符 7"/>
          <p:cNvCxnSpPr/>
          <p:nvPr/>
        </p:nvCxnSpPr>
        <p:spPr>
          <a:xfrm>
            <a:off x="1110940" y="4087136"/>
            <a:ext cx="0" cy="504056"/>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7" name="流程图: 磁盘 11"/>
          <p:cNvSpPr/>
          <p:nvPr/>
        </p:nvSpPr>
        <p:spPr>
          <a:xfrm>
            <a:off x="216914" y="4663201"/>
            <a:ext cx="1788051" cy="1135167"/>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0000"/>
                </a:solidFill>
              </a:rPr>
              <a:t>classifier</a:t>
            </a:r>
            <a:endParaRPr lang="zh-CN" altLang="en-US" sz="3200" dirty="0">
              <a:solidFill>
                <a:srgbClr val="FF0000"/>
              </a:solidFill>
            </a:endParaRPr>
          </a:p>
        </p:txBody>
      </p:sp>
      <p:sp>
        <p:nvSpPr>
          <p:cNvPr id="12" name="Rectangle 11"/>
          <p:cNvSpPr/>
          <p:nvPr/>
        </p:nvSpPr>
        <p:spPr>
          <a:xfrm>
            <a:off x="2004965" y="1709928"/>
            <a:ext cx="1107996"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=20?</a:t>
            </a:r>
            <a:endParaRPr lang="en-US" sz="3200" dirty="0"/>
          </a:p>
        </p:txBody>
      </p:sp>
      <p:cxnSp>
        <p:nvCxnSpPr>
          <p:cNvPr id="15" name="Straight Arrow Connector 14"/>
          <p:cNvCxnSpPr>
            <a:endCxn id="12" idx="2"/>
          </p:cNvCxnSpPr>
          <p:nvPr/>
        </p:nvCxnSpPr>
        <p:spPr>
          <a:xfrm flipV="1">
            <a:off x="2558963" y="2294703"/>
            <a:ext cx="0"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47750" y="1734749"/>
            <a:ext cx="1526380"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+1</a:t>
            </a:r>
          </a:p>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a:t>
            </a:r>
            <a:r>
              <a:rPr lang="en-US" sz="3200" dirty="0" smtClean="0">
                <a:latin typeface="Arial" panose="020B0604020202020204" pitchFamily="34" charset="0"/>
                <a:ea typeface="微软雅黑" panose="020B0503020204020204" pitchFamily="34" charset="-122"/>
                <a:cs typeface="Arial" panose="020B0604020202020204" pitchFamily="34" charset="0"/>
              </a:rPr>
              <a:t>Fraud)</a:t>
            </a:r>
            <a:endParaRPr lang="en-US" sz="3200" dirty="0"/>
          </a:p>
        </p:txBody>
      </p:sp>
      <p:cxnSp>
        <p:nvCxnSpPr>
          <p:cNvPr id="47" name="Straight Arrow Connector 46"/>
          <p:cNvCxnSpPr>
            <a:endCxn id="46" idx="2"/>
          </p:cNvCxnSpPr>
          <p:nvPr/>
        </p:nvCxnSpPr>
        <p:spPr>
          <a:xfrm flipV="1">
            <a:off x="1110940" y="2811967"/>
            <a:ext cx="0" cy="444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799780" y="5247730"/>
            <a:ext cx="1313181" cy="1446550"/>
          </a:xfrm>
          <a:prstGeom prst="rect">
            <a:avLst/>
          </a:prstGeom>
          <a:noFill/>
        </p:spPr>
        <p:txBody>
          <a:bodyPr wrap="none" lIns="91440" tIns="45720" rIns="91440" bIns="45720">
            <a:spAutoFit/>
          </a:bodyPr>
          <a:lstStyle/>
          <a:p>
            <a:pPr algn="ctr"/>
            <a:r>
              <a:rPr lang="en-US" altLang="zh-CN" sz="8800" dirty="0">
                <a:ln w="10541" cmpd="sng">
                  <a:noFill/>
                  <a:prstDash val="solid"/>
                </a:ln>
                <a:solidFill>
                  <a:srgbClr val="FF0000"/>
                </a:solidFill>
              </a:rPr>
              <a:t>×</a:t>
            </a:r>
            <a:endParaRPr lang="zh-CN" altLang="en-US" sz="8800" cap="none" spc="0" dirty="0">
              <a:ln w="10541" cmpd="sng">
                <a:noFill/>
                <a:prstDash val="solid"/>
              </a:ln>
              <a:solidFill>
                <a:srgbClr val="FF0000"/>
              </a:solidFill>
            </a:endParaRPr>
          </a:p>
        </p:txBody>
      </p:sp>
    </p:spTree>
    <p:extLst>
      <p:ext uri="{BB962C8B-B14F-4D97-AF65-F5344CB8AC3E}">
        <p14:creationId xmlns:p14="http://schemas.microsoft.com/office/powerpoint/2010/main" val="102076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106</a:t>
            </a:fld>
            <a:endParaRPr lang="en-US"/>
          </a:p>
        </p:txBody>
      </p:sp>
      <p:sp>
        <p:nvSpPr>
          <p:cNvPr id="5" name="矩形 4"/>
          <p:cNvSpPr/>
          <p:nvPr/>
        </p:nvSpPr>
        <p:spPr>
          <a:xfrm>
            <a:off x="1511934" y="1750610"/>
            <a:ext cx="1410258"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70C0"/>
                </a:solidFill>
                <a:effectLst>
                  <a:outerShdw blurRad="75057" dist="38100" dir="5400000" sy="-20000" rotWithShape="0">
                    <a:prstClr val="black">
                      <a:alpha val="25000"/>
                    </a:prstClr>
                  </a:outerShdw>
                </a:effectLst>
              </a:rPr>
              <a:t>2011</a:t>
            </a:r>
            <a:endParaRPr lang="zh-CN" altLang="en-US" sz="4400" b="1" cap="none" spc="0" dirty="0">
              <a:ln w="10541" cmpd="sng">
                <a:noFill/>
                <a:prstDash val="solid"/>
              </a:ln>
              <a:solidFill>
                <a:srgbClr val="0070C0"/>
              </a:solidFill>
              <a:effectLst>
                <a:outerShdw blurRad="75057" dist="38100" dir="5400000" sy="-20000" rotWithShape="0">
                  <a:prstClr val="black">
                    <a:alpha val="25000"/>
                  </a:prstClr>
                </a:outerShdw>
              </a:effectLst>
            </a:endParaRPr>
          </a:p>
        </p:txBody>
      </p:sp>
      <p:sp>
        <p:nvSpPr>
          <p:cNvPr id="21" name="Rectangle 15"/>
          <p:cNvSpPr/>
          <p:nvPr/>
        </p:nvSpPr>
        <p:spPr>
          <a:xfrm>
            <a:off x="535456" y="2664148"/>
            <a:ext cx="118635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117M</a:t>
            </a:r>
            <a:endParaRPr lang="en-US" sz="3200" b="1" dirty="0">
              <a:solidFill>
                <a:srgbClr val="0070C0"/>
              </a:solidFill>
            </a:endParaRPr>
          </a:p>
        </p:txBody>
      </p:sp>
      <p:pic>
        <p:nvPicPr>
          <p:cNvPr id="7170" name="Picture 2" descr="http://image.51wp.com/uploads/120413/3-1204132122241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135" y="177533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1750610"/>
            <a:ext cx="4680000" cy="4680000"/>
          </a:xfrm>
          <a:prstGeom prst="rect">
            <a:avLst/>
          </a:prstGeom>
        </p:spPr>
      </p:pic>
      <p:cxnSp>
        <p:nvCxnSpPr>
          <p:cNvPr id="22" name="Straight Connector 5"/>
          <p:cNvCxnSpPr/>
          <p:nvPr/>
        </p:nvCxnSpPr>
        <p:spPr>
          <a:xfrm>
            <a:off x="7183633" y="3012935"/>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6"/>
          <p:cNvCxnSpPr/>
          <p:nvPr/>
        </p:nvCxnSpPr>
        <p:spPr>
          <a:xfrm>
            <a:off x="7141760" y="2592718"/>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7"/>
          <p:cNvCxnSpPr/>
          <p:nvPr/>
        </p:nvCxnSpPr>
        <p:spPr>
          <a:xfrm>
            <a:off x="7765521" y="2563375"/>
            <a:ext cx="0" cy="472585"/>
          </a:xfrm>
          <a:prstGeom prst="line">
            <a:avLst/>
          </a:prstGeom>
          <a:ln w="254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5" name="Rectangle 8"/>
          <p:cNvSpPr/>
          <p:nvPr/>
        </p:nvSpPr>
        <p:spPr>
          <a:xfrm>
            <a:off x="7524328" y="3046291"/>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0.44M</a:t>
            </a:r>
            <a:endParaRPr lang="en-US" sz="3200" b="1" dirty="0">
              <a:solidFill>
                <a:srgbClr val="0070C0"/>
              </a:solidFill>
            </a:endParaRPr>
          </a:p>
        </p:txBody>
      </p:sp>
      <p:sp>
        <p:nvSpPr>
          <p:cNvPr id="26" name="Rectangle 9"/>
          <p:cNvSpPr/>
          <p:nvPr/>
        </p:nvSpPr>
        <p:spPr>
          <a:xfrm>
            <a:off x="7524328" y="1987723"/>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1.91M</a:t>
            </a:r>
            <a:endParaRPr lang="en-US" sz="3200" b="1" dirty="0">
              <a:solidFill>
                <a:srgbClr val="0070C0"/>
              </a:solidFill>
            </a:endParaRPr>
          </a:p>
        </p:txBody>
      </p:sp>
      <p:cxnSp>
        <p:nvCxnSpPr>
          <p:cNvPr id="27" name="Straight Connector 10"/>
          <p:cNvCxnSpPr/>
          <p:nvPr/>
        </p:nvCxnSpPr>
        <p:spPr>
          <a:xfrm>
            <a:off x="7120153" y="3035960"/>
            <a:ext cx="0" cy="2481272"/>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11"/>
          <p:cNvSpPr/>
          <p:nvPr/>
        </p:nvSpPr>
        <p:spPr>
          <a:xfrm>
            <a:off x="7120153" y="4932457"/>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d=64</a:t>
            </a:r>
            <a:endParaRPr lang="en-US" sz="3200" b="1" dirty="0">
              <a:solidFill>
                <a:srgbClr val="0070C0"/>
              </a:solidFill>
            </a:endParaRPr>
          </a:p>
        </p:txBody>
      </p:sp>
    </p:spTree>
    <p:extLst>
      <p:ext uri="{BB962C8B-B14F-4D97-AF65-F5344CB8AC3E}">
        <p14:creationId xmlns:p14="http://schemas.microsoft.com/office/powerpoint/2010/main" val="14808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 Spikes?</a:t>
            </a:r>
            <a:endParaRPr lang="en-US" dirty="0"/>
          </a:p>
        </p:txBody>
      </p:sp>
      <p:sp>
        <p:nvSpPr>
          <p:cNvPr id="3" name="Content Placeholder 2"/>
          <p:cNvSpPr>
            <a:spLocks noGrp="1"/>
          </p:cNvSpPr>
          <p:nvPr>
            <p:ph idx="1"/>
          </p:nvPr>
        </p:nvSpPr>
        <p:spPr/>
        <p:txBody>
          <a:bodyPr>
            <a:normAutofit/>
          </a:bodyPr>
          <a:lstStyle/>
          <a:p>
            <a:r>
              <a:rPr lang="en-US" sz="3200" dirty="0"/>
              <a:t>Is the </a:t>
            </a:r>
            <a:r>
              <a:rPr lang="en-US" sz="3200" dirty="0">
                <a:solidFill>
                  <a:srgbClr val="FF0000"/>
                </a:solidFill>
              </a:rPr>
              <a:t>million-user spike </a:t>
            </a:r>
            <a:r>
              <a:rPr lang="en-US" sz="3200" dirty="0"/>
              <a:t>caused by </a:t>
            </a:r>
            <a:r>
              <a:rPr lang="en-US" sz="3200" dirty="0">
                <a:solidFill>
                  <a:srgbClr val="7030A0"/>
                </a:solidFill>
              </a:rPr>
              <a:t>natural</a:t>
            </a:r>
            <a:r>
              <a:rPr lang="en-US" sz="3200" dirty="0"/>
              <a:t> or </a:t>
            </a:r>
            <a:r>
              <a:rPr lang="en-US" sz="3200" dirty="0" smtClean="0">
                <a:solidFill>
                  <a:srgbClr val="7030A0"/>
                </a:solidFill>
              </a:rPr>
              <a:t>fraudulent</a:t>
            </a:r>
            <a:r>
              <a:rPr lang="en-US" sz="3200" dirty="0" smtClean="0"/>
              <a:t> behavior</a:t>
            </a:r>
            <a:r>
              <a:rPr lang="en-US" sz="3200" dirty="0"/>
              <a: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107</a:t>
            </a:fld>
            <a:endParaRPr lang="en-US"/>
          </a:p>
        </p:txBody>
      </p:sp>
    </p:spTree>
    <p:extLst>
      <p:ext uri="{BB962C8B-B14F-4D97-AF65-F5344CB8AC3E}">
        <p14:creationId xmlns:p14="http://schemas.microsoft.com/office/powerpoint/2010/main" val="283095094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Fraud Detection</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108</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3996700641"/>
              </p:ext>
            </p:extLst>
          </p:nvPr>
        </p:nvGraphicFramePr>
        <p:xfrm>
          <a:off x="458702" y="3367058"/>
          <a:ext cx="8496942" cy="640080"/>
        </p:xfrm>
        <a:graphic>
          <a:graphicData uri="http://schemas.openxmlformats.org/drawingml/2006/table">
            <a:tbl>
              <a:tblPr firstRow="1" bandRow="1">
                <a:tableStyleId>{5C22544A-7EE6-4342-B048-85BDC9FD1C3A}</a:tableStyleId>
              </a:tblPr>
              <a:tblGrid>
                <a:gridCol w="1416157"/>
                <a:gridCol w="1416157"/>
                <a:gridCol w="1416157"/>
                <a:gridCol w="1416157"/>
                <a:gridCol w="1416157"/>
                <a:gridCol w="1416157"/>
              </a:tblGrid>
              <a:tr h="370840">
                <a:tc>
                  <a:txBody>
                    <a:bodyPr/>
                    <a:lstStyle/>
                    <a:p>
                      <a:r>
                        <a:rPr lang="en-US" altLang="zh-CN" dirty="0" smtClean="0"/>
                        <a:t>Label</a:t>
                      </a:r>
                    </a:p>
                    <a:p>
                      <a:r>
                        <a:rPr lang="en-US" altLang="zh-CN" dirty="0" smtClean="0"/>
                        <a:t>(+1,-1)</a:t>
                      </a:r>
                      <a:endParaRPr lang="zh-CN" altLang="en-US" dirty="0"/>
                    </a:p>
                  </a:txBody>
                  <a:tcPr>
                    <a:solidFill>
                      <a:srgbClr val="FF0000"/>
                    </a:solidFill>
                  </a:tcPr>
                </a:tc>
                <a:tc>
                  <a:txBody>
                    <a:bodyPr/>
                    <a:lstStyle/>
                    <a:p>
                      <a:r>
                        <a:rPr lang="en-US" altLang="zh-CN" dirty="0" smtClean="0"/>
                        <a:t>Out-degree</a:t>
                      </a:r>
                      <a:endParaRPr lang="zh-CN" altLang="en-US" dirty="0"/>
                    </a:p>
                  </a:txBody>
                  <a:tcPr>
                    <a:solidFill>
                      <a:srgbClr val="0070C0"/>
                    </a:solidFill>
                  </a:tcPr>
                </a:tc>
                <a:tc>
                  <a:txBody>
                    <a:bodyPr/>
                    <a:lstStyle/>
                    <a:p>
                      <a:r>
                        <a:rPr lang="en-US" altLang="zh-CN" dirty="0" smtClean="0"/>
                        <a:t>In-degree</a:t>
                      </a:r>
                      <a:endParaRPr lang="zh-CN" altLang="en-US" dirty="0"/>
                    </a:p>
                  </a:txBody>
                  <a:tcPr>
                    <a:solidFill>
                      <a:srgbClr val="0070C0"/>
                    </a:solidFill>
                  </a:tcPr>
                </a:tc>
                <a:tc>
                  <a:txBody>
                    <a:bodyPr/>
                    <a:lstStyle/>
                    <a:p>
                      <a:r>
                        <a:rPr lang="en-US" altLang="zh-CN" dirty="0" smtClean="0"/>
                        <a:t>#tweet</a:t>
                      </a:r>
                      <a:endParaRPr lang="zh-CN" altLang="en-US" dirty="0"/>
                    </a:p>
                  </a:txBody>
                  <a:tcPr>
                    <a:solidFill>
                      <a:srgbClr val="0070C0"/>
                    </a:solidFill>
                  </a:tcPr>
                </a:tc>
                <a:tc>
                  <a:txBody>
                    <a:bodyPr/>
                    <a:lstStyle/>
                    <a:p>
                      <a:r>
                        <a:rPr lang="en-US" altLang="zh-CN" dirty="0" smtClean="0"/>
                        <a:t>#</a:t>
                      </a:r>
                      <a:r>
                        <a:rPr lang="en-US" altLang="zh-CN" dirty="0" err="1" smtClean="0"/>
                        <a:t>url</a:t>
                      </a:r>
                      <a:r>
                        <a:rPr lang="en-US" altLang="zh-CN" dirty="0" smtClean="0"/>
                        <a:t> in tweets</a:t>
                      </a:r>
                      <a:endParaRPr lang="zh-CN" altLang="en-US" dirty="0"/>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#hashtag in tweets</a:t>
                      </a:r>
                      <a:endParaRPr lang="zh-CN" altLang="en-US" dirty="0" smtClean="0"/>
                    </a:p>
                  </a:txBody>
                  <a:tcPr>
                    <a:solidFill>
                      <a:srgbClr val="0070C0"/>
                    </a:solidFill>
                  </a:tcPr>
                </a:tc>
              </a:tr>
            </a:tbl>
          </a:graphicData>
        </a:graphic>
      </p:graphicFrame>
      <p:cxnSp>
        <p:nvCxnSpPr>
          <p:cNvPr id="6" name="直接连接符 7"/>
          <p:cNvCxnSpPr/>
          <p:nvPr/>
        </p:nvCxnSpPr>
        <p:spPr>
          <a:xfrm>
            <a:off x="1217063" y="4087136"/>
            <a:ext cx="0" cy="504056"/>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7" name="流程图: 磁盘 11"/>
          <p:cNvSpPr/>
          <p:nvPr/>
        </p:nvSpPr>
        <p:spPr>
          <a:xfrm>
            <a:off x="323037" y="4663201"/>
            <a:ext cx="1788051" cy="1135167"/>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0000"/>
                </a:solidFill>
              </a:rPr>
              <a:t>classifier</a:t>
            </a:r>
            <a:endParaRPr lang="zh-CN" altLang="en-US" sz="3200" dirty="0">
              <a:solidFill>
                <a:srgbClr val="FF0000"/>
              </a:solidFill>
            </a:endParaRPr>
          </a:p>
        </p:txBody>
      </p:sp>
      <p:sp>
        <p:nvSpPr>
          <p:cNvPr id="8" name="左大括号 12"/>
          <p:cNvSpPr/>
          <p:nvPr/>
        </p:nvSpPr>
        <p:spPr>
          <a:xfrm rot="16200000">
            <a:off x="6633387" y="2691363"/>
            <a:ext cx="252028" cy="30963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13"/>
          <p:cNvSpPr/>
          <p:nvPr/>
        </p:nvSpPr>
        <p:spPr>
          <a:xfrm>
            <a:off x="5516732" y="4510402"/>
            <a:ext cx="2545890" cy="954107"/>
          </a:xfrm>
          <a:prstGeom prst="rect">
            <a:avLst/>
          </a:prstGeom>
        </p:spPr>
        <p:txBody>
          <a:bodyPr wrap="none">
            <a:spAutoFit/>
          </a:bodyPr>
          <a:lstStyle/>
          <a:p>
            <a:pPr algn="ctr"/>
            <a:r>
              <a:rPr lang="en-US" altLang="zh-CN" sz="2800" dirty="0" smtClean="0"/>
              <a:t>Content-based</a:t>
            </a:r>
          </a:p>
          <a:p>
            <a:pPr algn="ctr"/>
            <a:r>
              <a:rPr lang="en-US" altLang="zh-CN" sz="2800" dirty="0" smtClean="0"/>
              <a:t>features</a:t>
            </a:r>
          </a:p>
        </p:txBody>
      </p:sp>
      <p:sp>
        <p:nvSpPr>
          <p:cNvPr id="12" name="Rectangle 11"/>
          <p:cNvSpPr/>
          <p:nvPr/>
        </p:nvSpPr>
        <p:spPr>
          <a:xfrm>
            <a:off x="2186893" y="1709924"/>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15" name="Straight Arrow Connector 14"/>
          <p:cNvCxnSpPr>
            <a:endCxn id="12" idx="2"/>
          </p:cNvCxnSpPr>
          <p:nvPr/>
        </p:nvCxnSpPr>
        <p:spPr>
          <a:xfrm flipV="1">
            <a:off x="2689594" y="2294699"/>
            <a:ext cx="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249010" y="1709925"/>
            <a:ext cx="1451711"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Small?</a:t>
            </a:r>
            <a:endParaRPr lang="en-US" sz="3200" dirty="0"/>
          </a:p>
        </p:txBody>
      </p:sp>
      <p:cxnSp>
        <p:nvCxnSpPr>
          <p:cNvPr id="33" name="Straight Arrow Connector 32"/>
          <p:cNvCxnSpPr>
            <a:endCxn id="22" idx="2"/>
          </p:cNvCxnSpPr>
          <p:nvPr/>
        </p:nvCxnSpPr>
        <p:spPr>
          <a:xfrm flipV="1">
            <a:off x="3971800" y="2294700"/>
            <a:ext cx="3066" cy="9618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591571" y="1709923"/>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41" name="Straight Arrow Connector 40"/>
          <p:cNvCxnSpPr>
            <a:endCxn id="40" idx="2"/>
          </p:cNvCxnSpPr>
          <p:nvPr/>
        </p:nvCxnSpPr>
        <p:spPr>
          <a:xfrm flipV="1">
            <a:off x="7094272" y="2294698"/>
            <a:ext cx="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002395" y="1709927"/>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43" name="Straight Arrow Connector 42"/>
          <p:cNvCxnSpPr>
            <a:endCxn id="42" idx="2"/>
          </p:cNvCxnSpPr>
          <p:nvPr/>
        </p:nvCxnSpPr>
        <p:spPr>
          <a:xfrm flipV="1">
            <a:off x="5505096" y="2294702"/>
            <a:ext cx="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818838" y="1709926"/>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45" name="Straight Arrow Connector 44"/>
          <p:cNvCxnSpPr>
            <a:endCxn id="44" idx="2"/>
          </p:cNvCxnSpPr>
          <p:nvPr/>
        </p:nvCxnSpPr>
        <p:spPr>
          <a:xfrm flipV="1">
            <a:off x="8321540" y="2294701"/>
            <a:ext cx="0"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6069" y="1734749"/>
            <a:ext cx="1526380"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+1</a:t>
            </a:r>
          </a:p>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a:t>
            </a:r>
            <a:r>
              <a:rPr lang="en-US" sz="3200" dirty="0" smtClean="0">
                <a:latin typeface="Arial" panose="020B0604020202020204" pitchFamily="34" charset="0"/>
                <a:ea typeface="微软雅黑" panose="020B0503020204020204" pitchFamily="34" charset="-122"/>
                <a:cs typeface="Arial" panose="020B0604020202020204" pitchFamily="34" charset="0"/>
              </a:rPr>
              <a:t>Fraud)</a:t>
            </a:r>
            <a:endParaRPr lang="en-US" sz="3200" dirty="0"/>
          </a:p>
        </p:txBody>
      </p:sp>
      <p:cxnSp>
        <p:nvCxnSpPr>
          <p:cNvPr id="23" name="Straight Arrow Connector 46"/>
          <p:cNvCxnSpPr/>
          <p:nvPr/>
        </p:nvCxnSpPr>
        <p:spPr>
          <a:xfrm flipV="1">
            <a:off x="1229259" y="2811967"/>
            <a:ext cx="0" cy="444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58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22" grpId="0"/>
      <p:bldP spid="40" grpId="0"/>
      <p:bldP spid="42" grpId="0"/>
      <p:bldP spid="44" grpId="0"/>
      <p:bldP spid="46"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Empty Profile?</a:t>
            </a:r>
            <a:endParaRPr lang="en-US" dirty="0"/>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3863555"/>
            <a:ext cx="5040000" cy="512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1720" y="1350348"/>
            <a:ext cx="5040000" cy="2513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0CFEC368-1D7A-4F81-ABF6-AE0E36BAF64C}" type="slidenum">
              <a:rPr lang="en-US" smtClean="0"/>
              <a:pPr/>
              <a:t>109</a:t>
            </a:fld>
            <a:endParaRPr lang="en-US"/>
          </a:p>
        </p:txBody>
      </p:sp>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720" y="4306788"/>
            <a:ext cx="5040000" cy="2095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46609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84863"/>
            <a:ext cx="8229600" cy="912515"/>
          </a:xfrm>
          <a:prstGeom prst="rect">
            <a:avLst/>
          </a:prstGeom>
          <a:solidFill>
            <a:srgbClr val="FFFF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1. Background</a:t>
            </a:r>
            <a:endParaRPr lang="en-US" sz="4400" b="1" dirty="0">
              <a:solidFill>
                <a:srgbClr val="7030A0"/>
              </a:solidFill>
            </a:endParaRPr>
          </a:p>
        </p:txBody>
      </p:sp>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2. Understanding Intention</a:t>
            </a:r>
            <a:endParaRPr lang="en-US" sz="4400"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The Framework</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a:t>
            </a:r>
            <a:r>
              <a:rPr lang="en-US" sz="4400" dirty="0" err="1" smtClean="0">
                <a:solidFill>
                  <a:srgbClr val="7030A0"/>
                </a:solidFill>
              </a:rPr>
              <a:t>ContextMF</a:t>
            </a:r>
            <a:r>
              <a:rPr lang="en-US" sz="4400" dirty="0" smtClean="0">
                <a:solidFill>
                  <a:srgbClr val="7030A0"/>
                </a:solidFill>
              </a:rPr>
              <a:t> Algorithm</a:t>
            </a:r>
            <a:endParaRPr lang="en-US" sz="4400" dirty="0">
              <a:solidFill>
                <a:srgbClr val="7030A0"/>
              </a:solidFill>
            </a:endParaRP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Experiments</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11</a:t>
            </a:fld>
            <a:endParaRPr lang="en-US"/>
          </a:p>
        </p:txBody>
      </p:sp>
    </p:spTree>
    <p:extLst>
      <p:ext uri="{BB962C8B-B14F-4D97-AF65-F5344CB8AC3E}">
        <p14:creationId xmlns:p14="http://schemas.microsoft.com/office/powerpoint/2010/main" val="75858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64" y="533400"/>
            <a:ext cx="8229600" cy="990600"/>
          </a:xfrm>
        </p:spPr>
        <p:txBody>
          <a:bodyPr/>
          <a:lstStyle/>
          <a:p>
            <a:r>
              <a:rPr lang="en-US" altLang="zh-CN" dirty="0" smtClean="0"/>
              <a:t>Few Followers?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110</a:t>
            </a:fld>
            <a:endParaRPr lang="en-US"/>
          </a:p>
        </p:txBody>
      </p:sp>
      <p:pic>
        <p:nvPicPr>
          <p:cNvPr id="92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192" y="1500038"/>
            <a:ext cx="2081829" cy="6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1232" y="1500038"/>
            <a:ext cx="4887771" cy="6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1192" y="2133638"/>
            <a:ext cx="7200000" cy="435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438221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Many Followings?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111</a:t>
            </a:fld>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489883"/>
            <a:ext cx="2118076" cy="5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764" y="1489883"/>
            <a:ext cx="4401209" cy="5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2021485"/>
            <a:ext cx="5040000" cy="4670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05497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 Content Unavailable?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112</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1746471645"/>
              </p:ext>
            </p:extLst>
          </p:nvPr>
        </p:nvGraphicFramePr>
        <p:xfrm>
          <a:off x="458702" y="3367058"/>
          <a:ext cx="8496942" cy="640080"/>
        </p:xfrm>
        <a:graphic>
          <a:graphicData uri="http://schemas.openxmlformats.org/drawingml/2006/table">
            <a:tbl>
              <a:tblPr firstRow="1" bandRow="1">
                <a:tableStyleId>{5C22544A-7EE6-4342-B048-85BDC9FD1C3A}</a:tableStyleId>
              </a:tblPr>
              <a:tblGrid>
                <a:gridCol w="1416157"/>
                <a:gridCol w="1416157"/>
                <a:gridCol w="1416157"/>
                <a:gridCol w="1416157"/>
                <a:gridCol w="1416157"/>
                <a:gridCol w="1416157"/>
              </a:tblGrid>
              <a:tr h="370840">
                <a:tc>
                  <a:txBody>
                    <a:bodyPr/>
                    <a:lstStyle/>
                    <a:p>
                      <a:r>
                        <a:rPr lang="en-US" altLang="zh-CN" dirty="0" smtClean="0"/>
                        <a:t>Label</a:t>
                      </a:r>
                    </a:p>
                    <a:p>
                      <a:r>
                        <a:rPr lang="en-US" altLang="zh-CN" dirty="0" smtClean="0"/>
                        <a:t>(+1,-1)</a:t>
                      </a:r>
                      <a:endParaRPr lang="zh-CN" altLang="en-US" dirty="0"/>
                    </a:p>
                  </a:txBody>
                  <a:tcPr>
                    <a:solidFill>
                      <a:srgbClr val="FF0000"/>
                    </a:solidFill>
                  </a:tcPr>
                </a:tc>
                <a:tc>
                  <a:txBody>
                    <a:bodyPr/>
                    <a:lstStyle/>
                    <a:p>
                      <a:r>
                        <a:rPr lang="en-US" altLang="zh-CN" dirty="0" smtClean="0"/>
                        <a:t>Out-degree</a:t>
                      </a:r>
                      <a:endParaRPr lang="zh-CN" altLang="en-US" dirty="0"/>
                    </a:p>
                  </a:txBody>
                  <a:tcPr>
                    <a:solidFill>
                      <a:srgbClr val="0070C0"/>
                    </a:solidFill>
                  </a:tcPr>
                </a:tc>
                <a:tc>
                  <a:txBody>
                    <a:bodyPr/>
                    <a:lstStyle/>
                    <a:p>
                      <a:r>
                        <a:rPr lang="en-US" altLang="zh-CN" dirty="0" smtClean="0"/>
                        <a:t>In-degree</a:t>
                      </a:r>
                      <a:endParaRPr lang="zh-CN" altLang="en-US" dirty="0"/>
                    </a:p>
                  </a:txBody>
                  <a:tcPr>
                    <a:solidFill>
                      <a:srgbClr val="0070C0"/>
                    </a:solidFill>
                  </a:tcPr>
                </a:tc>
                <a:tc>
                  <a:txBody>
                    <a:bodyPr/>
                    <a:lstStyle/>
                    <a:p>
                      <a:r>
                        <a:rPr lang="en-US" altLang="zh-CN" dirty="0" smtClean="0"/>
                        <a:t>#tweet</a:t>
                      </a:r>
                      <a:endParaRPr lang="zh-CN" altLang="en-US" dirty="0"/>
                    </a:p>
                  </a:txBody>
                  <a:tcPr>
                    <a:solidFill>
                      <a:srgbClr val="0070C0"/>
                    </a:solidFill>
                  </a:tcPr>
                </a:tc>
                <a:tc>
                  <a:txBody>
                    <a:bodyPr/>
                    <a:lstStyle/>
                    <a:p>
                      <a:r>
                        <a:rPr lang="en-US" altLang="zh-CN" dirty="0" smtClean="0"/>
                        <a:t>#</a:t>
                      </a:r>
                      <a:r>
                        <a:rPr lang="en-US" altLang="zh-CN" dirty="0" err="1" smtClean="0"/>
                        <a:t>url</a:t>
                      </a:r>
                      <a:r>
                        <a:rPr lang="en-US" altLang="zh-CN" dirty="0" smtClean="0"/>
                        <a:t> in tweets</a:t>
                      </a:r>
                      <a:endParaRPr lang="zh-CN" altLang="en-US" dirty="0"/>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#hashtag in tweets</a:t>
                      </a:r>
                      <a:endParaRPr lang="zh-CN" altLang="en-US" dirty="0" smtClean="0"/>
                    </a:p>
                  </a:txBody>
                  <a:tcPr>
                    <a:solidFill>
                      <a:srgbClr val="0070C0"/>
                    </a:solidFill>
                  </a:tcPr>
                </a:tc>
              </a:tr>
            </a:tbl>
          </a:graphicData>
        </a:graphic>
      </p:graphicFrame>
      <p:cxnSp>
        <p:nvCxnSpPr>
          <p:cNvPr id="6" name="直接连接符 7"/>
          <p:cNvCxnSpPr/>
          <p:nvPr/>
        </p:nvCxnSpPr>
        <p:spPr>
          <a:xfrm>
            <a:off x="1217063" y="4087136"/>
            <a:ext cx="0" cy="504056"/>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7" name="流程图: 磁盘 11"/>
          <p:cNvSpPr/>
          <p:nvPr/>
        </p:nvSpPr>
        <p:spPr>
          <a:xfrm>
            <a:off x="323037" y="4663201"/>
            <a:ext cx="1788051" cy="1135167"/>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0000"/>
                </a:solidFill>
              </a:rPr>
              <a:t>classifier</a:t>
            </a:r>
            <a:endParaRPr lang="zh-CN" altLang="en-US" sz="3200" dirty="0">
              <a:solidFill>
                <a:srgbClr val="FF0000"/>
              </a:solidFill>
            </a:endParaRPr>
          </a:p>
        </p:txBody>
      </p:sp>
      <p:sp>
        <p:nvSpPr>
          <p:cNvPr id="8" name="左大括号 12"/>
          <p:cNvSpPr/>
          <p:nvPr/>
        </p:nvSpPr>
        <p:spPr>
          <a:xfrm rot="16200000">
            <a:off x="6633387" y="2691363"/>
            <a:ext cx="252028" cy="30963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13"/>
          <p:cNvSpPr/>
          <p:nvPr/>
        </p:nvSpPr>
        <p:spPr>
          <a:xfrm>
            <a:off x="5516732" y="4510402"/>
            <a:ext cx="2545890" cy="954107"/>
          </a:xfrm>
          <a:prstGeom prst="rect">
            <a:avLst/>
          </a:prstGeom>
        </p:spPr>
        <p:txBody>
          <a:bodyPr wrap="none">
            <a:spAutoFit/>
          </a:bodyPr>
          <a:lstStyle/>
          <a:p>
            <a:pPr algn="ctr"/>
            <a:r>
              <a:rPr lang="en-US" altLang="zh-CN" sz="2800" dirty="0" smtClean="0"/>
              <a:t>Content-based</a:t>
            </a:r>
          </a:p>
          <a:p>
            <a:pPr algn="ctr"/>
            <a:r>
              <a:rPr lang="en-US" altLang="zh-CN" sz="2800" dirty="0" smtClean="0"/>
              <a:t>features</a:t>
            </a:r>
          </a:p>
        </p:txBody>
      </p:sp>
      <p:cxnSp>
        <p:nvCxnSpPr>
          <p:cNvPr id="24" name="Straight Arrow Connector 40"/>
          <p:cNvCxnSpPr>
            <a:endCxn id="25" idx="2"/>
          </p:cNvCxnSpPr>
          <p:nvPr/>
        </p:nvCxnSpPr>
        <p:spPr>
          <a:xfrm flipV="1">
            <a:off x="6718093" y="2285583"/>
            <a:ext cx="0"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41"/>
          <p:cNvSpPr/>
          <p:nvPr/>
        </p:nvSpPr>
        <p:spPr>
          <a:xfrm>
            <a:off x="5339350" y="1700808"/>
            <a:ext cx="2757486"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0, 0, 0… sorry</a:t>
            </a:r>
            <a:endParaRPr lang="en-US" sz="3200" dirty="0"/>
          </a:p>
        </p:txBody>
      </p:sp>
      <p:cxnSp>
        <p:nvCxnSpPr>
          <p:cNvPr id="26" name="Straight Arrow Connector 42"/>
          <p:cNvCxnSpPr>
            <a:endCxn id="25" idx="2"/>
          </p:cNvCxnSpPr>
          <p:nvPr/>
        </p:nvCxnSpPr>
        <p:spPr>
          <a:xfrm flipV="1">
            <a:off x="5796136" y="2285583"/>
            <a:ext cx="921957"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44"/>
          <p:cNvCxnSpPr>
            <a:endCxn id="25" idx="2"/>
          </p:cNvCxnSpPr>
          <p:nvPr/>
        </p:nvCxnSpPr>
        <p:spPr>
          <a:xfrm flipH="1" flipV="1">
            <a:off x="6718093" y="2285583"/>
            <a:ext cx="106841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43256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Question 3: Robust to Camouflage?</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113</a:t>
            </a:fld>
            <a:endParaRPr lang="en-US"/>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237" y="1412776"/>
            <a:ext cx="5760000" cy="5337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139" y="3353621"/>
            <a:ext cx="2118076" cy="5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42"/>
          <p:cNvCxnSpPr>
            <a:stCxn id="18" idx="3"/>
          </p:cNvCxnSpPr>
          <p:nvPr/>
        </p:nvCxnSpPr>
        <p:spPr>
          <a:xfrm flipV="1">
            <a:off x="2376215" y="2780928"/>
            <a:ext cx="683617" cy="8246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42"/>
          <p:cNvCxnSpPr>
            <a:stCxn id="18" idx="3"/>
            <a:endCxn id="16" idx="1"/>
          </p:cNvCxnSpPr>
          <p:nvPr/>
        </p:nvCxnSpPr>
        <p:spPr>
          <a:xfrm>
            <a:off x="2376215" y="3605621"/>
            <a:ext cx="724022" cy="4758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42"/>
          <p:cNvCxnSpPr>
            <a:stCxn id="18" idx="3"/>
          </p:cNvCxnSpPr>
          <p:nvPr/>
        </p:nvCxnSpPr>
        <p:spPr>
          <a:xfrm>
            <a:off x="2376215" y="3605621"/>
            <a:ext cx="755625" cy="21276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42"/>
          <p:cNvCxnSpPr>
            <a:stCxn id="18" idx="3"/>
          </p:cNvCxnSpPr>
          <p:nvPr/>
        </p:nvCxnSpPr>
        <p:spPr>
          <a:xfrm flipV="1">
            <a:off x="2376215" y="3193274"/>
            <a:ext cx="1835745" cy="412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41"/>
          <p:cNvSpPr/>
          <p:nvPr/>
        </p:nvSpPr>
        <p:spPr>
          <a:xfrm>
            <a:off x="2852373" y="1412657"/>
            <a:ext cx="139172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Author</a:t>
            </a:r>
            <a:endParaRPr lang="en-US" sz="3200" dirty="0">
              <a:solidFill>
                <a:srgbClr val="FF0000"/>
              </a:solidFill>
            </a:endParaRPr>
          </a:p>
        </p:txBody>
      </p:sp>
      <p:sp>
        <p:nvSpPr>
          <p:cNvPr id="32" name="Rectangle 41"/>
          <p:cNvSpPr/>
          <p:nvPr/>
        </p:nvSpPr>
        <p:spPr>
          <a:xfrm>
            <a:off x="2820232" y="3193302"/>
            <a:ext cx="1938351"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Journalist</a:t>
            </a:r>
            <a:endParaRPr lang="en-US" sz="3200" dirty="0">
              <a:solidFill>
                <a:srgbClr val="FF0000"/>
              </a:solidFill>
            </a:endParaRPr>
          </a:p>
        </p:txBody>
      </p:sp>
      <p:sp>
        <p:nvSpPr>
          <p:cNvPr id="33" name="Rectangle 41"/>
          <p:cNvSpPr/>
          <p:nvPr/>
        </p:nvSpPr>
        <p:spPr>
          <a:xfrm>
            <a:off x="5011061" y="3193274"/>
            <a:ext cx="196079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Magazine</a:t>
            </a:r>
            <a:endParaRPr lang="en-US" sz="3200" dirty="0">
              <a:solidFill>
                <a:srgbClr val="FF0000"/>
              </a:solidFill>
            </a:endParaRPr>
          </a:p>
        </p:txBody>
      </p:sp>
      <p:sp>
        <p:nvSpPr>
          <p:cNvPr id="34" name="Rectangle 41"/>
          <p:cNvSpPr/>
          <p:nvPr/>
        </p:nvSpPr>
        <p:spPr>
          <a:xfrm>
            <a:off x="4805876" y="1412656"/>
            <a:ext cx="2371162"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Humor sites</a:t>
            </a:r>
            <a:endParaRPr lang="en-US" sz="3200" dirty="0">
              <a:solidFill>
                <a:srgbClr val="FF0000"/>
              </a:solidFill>
            </a:endParaRPr>
          </a:p>
        </p:txBody>
      </p:sp>
      <p:sp>
        <p:nvSpPr>
          <p:cNvPr id="35" name="Rectangle 41"/>
          <p:cNvSpPr/>
          <p:nvPr/>
        </p:nvSpPr>
        <p:spPr>
          <a:xfrm>
            <a:off x="7308304" y="1412655"/>
            <a:ext cx="139172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Author</a:t>
            </a:r>
            <a:endParaRPr lang="en-US" sz="3200" dirty="0">
              <a:solidFill>
                <a:srgbClr val="FF0000"/>
              </a:solidFill>
            </a:endParaRPr>
          </a:p>
        </p:txBody>
      </p:sp>
      <p:sp>
        <p:nvSpPr>
          <p:cNvPr id="36" name="Rectangle 41"/>
          <p:cNvSpPr/>
          <p:nvPr/>
        </p:nvSpPr>
        <p:spPr>
          <a:xfrm>
            <a:off x="7433338" y="3193326"/>
            <a:ext cx="11416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Story</a:t>
            </a:r>
            <a:endParaRPr lang="en-US" sz="3200" dirty="0">
              <a:solidFill>
                <a:srgbClr val="FF0000"/>
              </a:solidFill>
            </a:endParaRPr>
          </a:p>
        </p:txBody>
      </p:sp>
      <p:sp>
        <p:nvSpPr>
          <p:cNvPr id="37" name="Rectangle 41"/>
          <p:cNvSpPr/>
          <p:nvPr/>
        </p:nvSpPr>
        <p:spPr>
          <a:xfrm>
            <a:off x="3131840" y="5085184"/>
            <a:ext cx="1369286"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Sports</a:t>
            </a:r>
            <a:endParaRPr lang="en-US" sz="3200" dirty="0">
              <a:solidFill>
                <a:srgbClr val="FF0000"/>
              </a:solidFill>
            </a:endParaRPr>
          </a:p>
        </p:txBody>
      </p:sp>
      <p:sp>
        <p:nvSpPr>
          <p:cNvPr id="38" name="Rectangle 41"/>
          <p:cNvSpPr/>
          <p:nvPr/>
        </p:nvSpPr>
        <p:spPr>
          <a:xfrm>
            <a:off x="5535243" y="5085184"/>
            <a:ext cx="889987"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Fun</a:t>
            </a:r>
            <a:endParaRPr lang="en-US" sz="3200" dirty="0">
              <a:solidFill>
                <a:srgbClr val="FF0000"/>
              </a:solidFill>
            </a:endParaRPr>
          </a:p>
        </p:txBody>
      </p:sp>
    </p:spTree>
    <p:extLst>
      <p:ext uri="{BB962C8B-B14F-4D97-AF65-F5344CB8AC3E}">
        <p14:creationId xmlns:p14="http://schemas.microsoft.com/office/powerpoint/2010/main" val="32176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P spid="34" grpId="0"/>
      <p:bldP spid="35" grpId="0"/>
      <p:bldP spid="36" grpId="0"/>
      <p:bldP spid="37" grpId="0"/>
      <p:bldP spid="3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Question 3: Robust to Camouflage?</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114</a:t>
            </a:fld>
            <a:endParaRPr lang="en-US"/>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1112" y="1639537"/>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2534106"/>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2082" y="2866115"/>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3254106"/>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1112" y="2408806"/>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526" y="2031924"/>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descr="Barack Obam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1112" y="3718866"/>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0" idx="3"/>
            <a:endCxn id="12" idx="1"/>
          </p:cNvCxnSpPr>
          <p:nvPr/>
        </p:nvCxnSpPr>
        <p:spPr>
          <a:xfrm flipV="1">
            <a:off x="1896580" y="2768806"/>
            <a:ext cx="1984532" cy="4573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4" idx="1"/>
          </p:cNvCxnSpPr>
          <p:nvPr/>
        </p:nvCxnSpPr>
        <p:spPr>
          <a:xfrm>
            <a:off x="1896580" y="3226115"/>
            <a:ext cx="1984532" cy="9427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9"/>
          <p:cNvCxnSpPr>
            <a:stCxn id="10" idx="3"/>
            <a:endCxn id="1026" idx="1"/>
          </p:cNvCxnSpPr>
          <p:nvPr/>
        </p:nvCxnSpPr>
        <p:spPr>
          <a:xfrm>
            <a:off x="1896580" y="3226115"/>
            <a:ext cx="1984532" cy="2320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41"/>
          <p:cNvSpPr/>
          <p:nvPr/>
        </p:nvSpPr>
        <p:spPr>
          <a:xfrm>
            <a:off x="5724128" y="2009286"/>
            <a:ext cx="1322221"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Target</a:t>
            </a:r>
            <a:endParaRPr lang="en-US" sz="3200" dirty="0"/>
          </a:p>
        </p:txBody>
      </p:sp>
      <p:sp>
        <p:nvSpPr>
          <p:cNvPr id="29" name="Rectangle 41"/>
          <p:cNvSpPr/>
          <p:nvPr/>
        </p:nvSpPr>
        <p:spPr>
          <a:xfrm>
            <a:off x="5698192" y="3540511"/>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Popular</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sp>
        <p:nvSpPr>
          <p:cNvPr id="30" name="Rectangle 41"/>
          <p:cNvSpPr/>
          <p:nvPr/>
        </p:nvSpPr>
        <p:spPr>
          <a:xfrm>
            <a:off x="5724128" y="5005945"/>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Random</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pic>
        <p:nvPicPr>
          <p:cNvPr id="1026" name="Picture 2" descr="http://www.meng-jiang.com/images/m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81112" y="5096195"/>
            <a:ext cx="72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alexbeutel.com/images/pic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5940" y="5096195"/>
            <a:ext cx="733500"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7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Questions</a:t>
            </a:r>
            <a:endParaRPr lang="en-US" dirty="0"/>
          </a:p>
        </p:txBody>
      </p:sp>
      <p:sp>
        <p:nvSpPr>
          <p:cNvPr id="6" name="Content Placeholder 5"/>
          <p:cNvSpPr>
            <a:spLocks noGrp="1"/>
          </p:cNvSpPr>
          <p:nvPr>
            <p:ph idx="1"/>
          </p:nvPr>
        </p:nvSpPr>
        <p:spPr/>
        <p:txBody>
          <a:bodyPr>
            <a:normAutofit/>
          </a:bodyPr>
          <a:lstStyle/>
          <a:p>
            <a:r>
              <a:rPr lang="en-US" sz="3200" dirty="0" smtClean="0"/>
              <a:t>Spikes?</a:t>
            </a:r>
          </a:p>
          <a:p>
            <a:r>
              <a:rPr lang="en-US" sz="3200" dirty="0" smtClean="0"/>
              <a:t>Content unavailable?</a:t>
            </a:r>
          </a:p>
          <a:p>
            <a:r>
              <a:rPr lang="en-US" sz="3200" dirty="0" smtClean="0"/>
              <a:t>Robust to camouflage?</a:t>
            </a:r>
          </a:p>
          <a:p>
            <a:endParaRPr lang="en-US" sz="3200" dirty="0"/>
          </a:p>
          <a:p>
            <a:r>
              <a:rPr lang="en-US" sz="3200" dirty="0" smtClean="0">
                <a:solidFill>
                  <a:srgbClr val="FF0000"/>
                </a:solidFill>
              </a:rPr>
              <a:t>Catch patterns of fraudulent behaviors!</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115</a:t>
            </a:fld>
            <a:endParaRPr lang="en-US"/>
          </a:p>
        </p:txBody>
      </p:sp>
    </p:spTree>
    <p:extLst>
      <p:ext uri="{BB962C8B-B14F-4D97-AF65-F5344CB8AC3E}">
        <p14:creationId xmlns:p14="http://schemas.microsoft.com/office/powerpoint/2010/main" val="199672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2. Fraudulent Pattern</a:t>
            </a:r>
            <a:endParaRPr lang="en-US" sz="4400" b="1"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The Algorithm</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a:t>
            </a:r>
            <a:r>
              <a:rPr lang="en-US" sz="4400" dirty="0">
                <a:solidFill>
                  <a:srgbClr val="7030A0"/>
                </a:solidFill>
              </a:rPr>
              <a:t>Experiments</a:t>
            </a:r>
          </a:p>
        </p:txBody>
      </p:sp>
      <p:sp>
        <p:nvSpPr>
          <p:cNvPr id="12" name="Slide Number Placeholder 11"/>
          <p:cNvSpPr>
            <a:spLocks noGrp="1"/>
          </p:cNvSpPr>
          <p:nvPr>
            <p:ph type="sldNum" sz="quarter" idx="12"/>
          </p:nvPr>
        </p:nvSpPr>
        <p:spPr/>
        <p:txBody>
          <a:bodyPr/>
          <a:lstStyle/>
          <a:p>
            <a:fld id="{0CFEC368-1D7A-4F81-ABF6-AE0E36BAF64C}" type="slidenum">
              <a:rPr lang="en-US" smtClean="0"/>
              <a:pPr/>
              <a:t>116</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56953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Behavior-based Features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117</a:t>
            </a:fld>
            <a:endParaRPr lang="en-US"/>
          </a:p>
        </p:txBody>
      </p:sp>
      <p:pic>
        <p:nvPicPr>
          <p:cNvPr id="5"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153" y="156038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8"/>
          <p:cNvSpPr/>
          <p:nvPr/>
        </p:nvSpPr>
        <p:spPr>
          <a:xfrm>
            <a:off x="395536" y="4365104"/>
            <a:ext cx="3669594" cy="224676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Out-degree</a:t>
            </a:r>
          </a:p>
          <a:p>
            <a:r>
              <a:rPr lang="en-US" sz="2800" dirty="0" smtClean="0">
                <a:latin typeface="Arial" panose="020B0604020202020204" pitchFamily="34" charset="0"/>
                <a:ea typeface="微软雅黑" panose="020B0503020204020204" pitchFamily="34" charset="-122"/>
                <a:cs typeface="Arial" panose="020B0604020202020204" pitchFamily="34" charset="0"/>
              </a:rPr>
              <a:t>1</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st</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left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a:latin typeface="Arial" panose="020B0604020202020204" pitchFamily="34" charset="0"/>
                <a:ea typeface="微软雅黑" panose="020B0503020204020204" pitchFamily="34" charset="-122"/>
                <a:cs typeface="Arial" panose="020B0604020202020204" pitchFamily="34" charset="0"/>
              </a:rPr>
              <a:t>(</a:t>
            </a:r>
            <a:r>
              <a:rPr lang="en-US" sz="2800" dirty="0" err="1" smtClean="0">
                <a:solidFill>
                  <a:srgbClr val="FF0000"/>
                </a:solidFill>
                <a:latin typeface="Arial" panose="020B0604020202020204" pitchFamily="34" charset="0"/>
                <a:ea typeface="微软雅黑" panose="020B0503020204020204" pitchFamily="34" charset="-122"/>
                <a:cs typeface="Arial" panose="020B0604020202020204" pitchFamily="34" charset="0"/>
              </a:rPr>
              <a:t>Hubness</a:t>
            </a:r>
            <a:r>
              <a:rPr lang="en-US" sz="2800" dirty="0" smtClean="0">
                <a:latin typeface="Arial" panose="020B0604020202020204" pitchFamily="34" charset="0"/>
                <a:ea typeface="微软雅黑" panose="020B0503020204020204" pitchFamily="34" charset="-122"/>
                <a:cs typeface="Arial" panose="020B0604020202020204" pitchFamily="34" charset="0"/>
              </a:rPr>
              <a:t>)</a:t>
            </a:r>
          </a:p>
          <a:p>
            <a:r>
              <a:rPr lang="en-US" sz="2800" dirty="0" smtClean="0">
                <a:latin typeface="Arial" panose="020B0604020202020204" pitchFamily="34" charset="0"/>
                <a:ea typeface="微软雅黑" panose="020B0503020204020204" pitchFamily="34" charset="-122"/>
                <a:cs typeface="Arial" panose="020B0604020202020204" pitchFamily="34" charset="0"/>
              </a:rPr>
              <a:t>2</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nd</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left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smtClean="0">
                <a:latin typeface="Arial" panose="020B0604020202020204" pitchFamily="34" charset="0"/>
                <a:ea typeface="微软雅黑" panose="020B0503020204020204" pitchFamily="34" charset="-122"/>
                <a:cs typeface="Arial" panose="020B0604020202020204" pitchFamily="34" charset="0"/>
              </a:rPr>
              <a:t>…</a:t>
            </a:r>
          </a:p>
        </p:txBody>
      </p:sp>
      <p:sp>
        <p:nvSpPr>
          <p:cNvPr id="7" name="Rectangle 38"/>
          <p:cNvSpPr/>
          <p:nvPr/>
        </p:nvSpPr>
        <p:spPr>
          <a:xfrm>
            <a:off x="4802207" y="4365103"/>
            <a:ext cx="3890809" cy="224676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In-degree</a:t>
            </a:r>
          </a:p>
          <a:p>
            <a:r>
              <a:rPr lang="en-US" sz="2800" dirty="0" smtClean="0">
                <a:latin typeface="Arial" panose="020B0604020202020204" pitchFamily="34" charset="0"/>
                <a:ea typeface="微软雅黑" panose="020B0503020204020204" pitchFamily="34" charset="-122"/>
                <a:cs typeface="Arial" panose="020B0604020202020204" pitchFamily="34" charset="0"/>
              </a:rPr>
              <a:t>1</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st</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right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smtClean="0">
                <a:latin typeface="Arial" panose="020B0604020202020204" pitchFamily="34" charset="0"/>
                <a:ea typeface="微软雅黑" panose="020B0503020204020204" pitchFamily="34" charset="-122"/>
                <a:cs typeface="Arial" panose="020B0604020202020204" pitchFamily="34" charset="0"/>
              </a:rPr>
              <a:t>(</a:t>
            </a:r>
            <a:r>
              <a:rPr lang="en-US" sz="28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Authoritativeness</a:t>
            </a:r>
            <a:r>
              <a:rPr lang="en-US" sz="2800" dirty="0" smtClean="0">
                <a:latin typeface="Arial" panose="020B0604020202020204" pitchFamily="34" charset="0"/>
                <a:ea typeface="微软雅黑" panose="020B0503020204020204" pitchFamily="34" charset="-122"/>
                <a:cs typeface="Arial" panose="020B0604020202020204" pitchFamily="34" charset="0"/>
              </a:rPr>
              <a:t>)</a:t>
            </a:r>
          </a:p>
          <a:p>
            <a:r>
              <a:rPr lang="en-US" sz="2800" dirty="0" smtClean="0">
                <a:latin typeface="Arial" panose="020B0604020202020204" pitchFamily="34" charset="0"/>
                <a:ea typeface="微软雅黑" panose="020B0503020204020204" pitchFamily="34" charset="-122"/>
                <a:cs typeface="Arial" panose="020B0604020202020204" pitchFamily="34" charset="0"/>
              </a:rPr>
              <a:t>2</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nd</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right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smtClean="0">
                <a:latin typeface="Arial" panose="020B0604020202020204" pitchFamily="34" charset="0"/>
                <a:ea typeface="微软雅黑" panose="020B0503020204020204" pitchFamily="34" charset="-122"/>
                <a:cs typeface="Arial" panose="020B0604020202020204" pitchFamily="34" charset="0"/>
              </a:rPr>
              <a:t>…</a:t>
            </a:r>
          </a:p>
        </p:txBody>
      </p:sp>
      <p:cxnSp>
        <p:nvCxnSpPr>
          <p:cNvPr id="8" name="Straight Arrow Connector 19"/>
          <p:cNvCxnSpPr>
            <a:stCxn id="5" idx="3"/>
          </p:cNvCxnSpPr>
          <p:nvPr/>
        </p:nvCxnSpPr>
        <p:spPr>
          <a:xfrm flipV="1">
            <a:off x="1134153"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9"/>
          <p:cNvCxnSpPr>
            <a:stCxn id="5" idx="3"/>
          </p:cNvCxnSpPr>
          <p:nvPr/>
        </p:nvCxnSpPr>
        <p:spPr>
          <a:xfrm flipV="1">
            <a:off x="1134153"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stCxn id="5" idx="3"/>
          </p:cNvCxnSpPr>
          <p:nvPr/>
        </p:nvCxnSpPr>
        <p:spPr>
          <a:xfrm>
            <a:off x="1134153"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a:stCxn id="5" idx="3"/>
          </p:cNvCxnSpPr>
          <p:nvPr/>
        </p:nvCxnSpPr>
        <p:spPr>
          <a:xfrm>
            <a:off x="1134153"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8" descr="http://img2.wikia.nocookie.net/__cb20120114223254/villains/images/3/39/Bart-simpson.gi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540533"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19"/>
          <p:cNvCxnSpPr>
            <a:endCxn id="20" idx="3"/>
          </p:cNvCxnSpPr>
          <p:nvPr/>
        </p:nvCxnSpPr>
        <p:spPr>
          <a:xfrm>
            <a:off x="6964469"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9"/>
          <p:cNvCxnSpPr>
            <a:endCxn id="20" idx="3"/>
          </p:cNvCxnSpPr>
          <p:nvPr/>
        </p:nvCxnSpPr>
        <p:spPr>
          <a:xfrm>
            <a:off x="7036477"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19"/>
          <p:cNvCxnSpPr>
            <a:endCxn id="20" idx="3"/>
          </p:cNvCxnSpPr>
          <p:nvPr/>
        </p:nvCxnSpPr>
        <p:spPr>
          <a:xfrm flipV="1">
            <a:off x="7036477"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9"/>
          <p:cNvCxnSpPr>
            <a:endCxn id="20" idx="3"/>
          </p:cNvCxnSpPr>
          <p:nvPr/>
        </p:nvCxnSpPr>
        <p:spPr>
          <a:xfrm flipV="1">
            <a:off x="7036477"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41"/>
          <p:cNvSpPr/>
          <p:nvPr/>
        </p:nvSpPr>
        <p:spPr>
          <a:xfrm>
            <a:off x="2178369"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37" name="Rectangle 41"/>
          <p:cNvSpPr/>
          <p:nvPr/>
        </p:nvSpPr>
        <p:spPr>
          <a:xfrm>
            <a:off x="5011046"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38" name="Rectangle 58"/>
          <p:cNvSpPr/>
          <p:nvPr/>
        </p:nvSpPr>
        <p:spPr>
          <a:xfrm>
            <a:off x="23415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58"/>
          <p:cNvSpPr/>
          <p:nvPr/>
        </p:nvSpPr>
        <p:spPr>
          <a:xfrm>
            <a:off x="480220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Rectangle 58"/>
          <p:cNvSpPr/>
          <p:nvPr/>
        </p:nvSpPr>
        <p:spPr>
          <a:xfrm>
            <a:off x="234152" y="4365104"/>
            <a:ext cx="3771832" cy="2246769"/>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58"/>
          <p:cNvSpPr/>
          <p:nvPr/>
        </p:nvSpPr>
        <p:spPr>
          <a:xfrm>
            <a:off x="4802207" y="4365104"/>
            <a:ext cx="3771832" cy="2246769"/>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Rectangle 58"/>
          <p:cNvSpPr/>
          <p:nvPr/>
        </p:nvSpPr>
        <p:spPr>
          <a:xfrm>
            <a:off x="1010037" y="3165535"/>
            <a:ext cx="932407" cy="868453"/>
          </a:xfrm>
          <a:prstGeom prst="rect">
            <a:avLst/>
          </a:prstGeom>
          <a:pattFill prst="pct5">
            <a:fgClr>
              <a:schemeClr val="tx1"/>
            </a:fgClr>
            <a:bgClr>
              <a:schemeClr val="bg1"/>
            </a:bgClr>
          </a:patt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43"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73" y="3149761"/>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肘形连接符 44"/>
          <p:cNvCxnSpPr>
            <a:stCxn id="42" idx="1"/>
            <a:endCxn id="42" idx="0"/>
          </p:cNvCxnSpPr>
          <p:nvPr/>
        </p:nvCxnSpPr>
        <p:spPr>
          <a:xfrm rot="10800000" flipH="1">
            <a:off x="1010037" y="3165536"/>
            <a:ext cx="466204" cy="434227"/>
          </a:xfrm>
          <a:prstGeom prst="bentConnector4">
            <a:avLst>
              <a:gd name="adj1" fmla="val 99955"/>
              <a:gd name="adj2" fmla="val 10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58"/>
          <p:cNvSpPr/>
          <p:nvPr/>
        </p:nvSpPr>
        <p:spPr>
          <a:xfrm>
            <a:off x="2555776" y="3162827"/>
            <a:ext cx="288032" cy="868453"/>
          </a:xfrm>
          <a:prstGeom prst="rect">
            <a:avLst/>
          </a:prstGeom>
          <a:solidFill>
            <a:schemeClr val="bg1">
              <a:lumMod val="50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Rectangle 58"/>
          <p:cNvSpPr/>
          <p:nvPr/>
        </p:nvSpPr>
        <p:spPr>
          <a:xfrm>
            <a:off x="2981378" y="3162827"/>
            <a:ext cx="288032" cy="284794"/>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58"/>
          <p:cNvSpPr/>
          <p:nvPr/>
        </p:nvSpPr>
        <p:spPr>
          <a:xfrm rot="16200000">
            <a:off x="3702911" y="2872616"/>
            <a:ext cx="288032" cy="868453"/>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Rectangle 41"/>
          <p:cNvSpPr/>
          <p:nvPr/>
        </p:nvSpPr>
        <p:spPr>
          <a:xfrm>
            <a:off x="2024988" y="3296278"/>
            <a:ext cx="41069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smtClean="0"/>
              <a:t>≈</a:t>
            </a:r>
            <a:endParaRPr lang="en-US" sz="3200" dirty="0"/>
          </a:p>
        </p:txBody>
      </p:sp>
      <p:sp>
        <p:nvSpPr>
          <p:cNvPr id="53" name="Rectangle 58"/>
          <p:cNvSpPr/>
          <p:nvPr/>
        </p:nvSpPr>
        <p:spPr>
          <a:xfrm>
            <a:off x="5062636" y="3371552"/>
            <a:ext cx="932407" cy="868453"/>
          </a:xfrm>
          <a:prstGeom prst="rect">
            <a:avLst/>
          </a:prstGeom>
          <a:pattFill prst="pct5">
            <a:fgClr>
              <a:schemeClr val="tx1"/>
            </a:fgClr>
            <a:bgClr>
              <a:schemeClr val="bg1"/>
            </a:bgClr>
          </a:patt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4"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6277" y="2761395"/>
            <a:ext cx="565125" cy="56512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肘形连接符 54"/>
          <p:cNvCxnSpPr>
            <a:stCxn id="53" idx="1"/>
            <a:endCxn id="53" idx="0"/>
          </p:cNvCxnSpPr>
          <p:nvPr/>
        </p:nvCxnSpPr>
        <p:spPr>
          <a:xfrm rot="10800000" flipH="1">
            <a:off x="5062636" y="3371553"/>
            <a:ext cx="466204" cy="434227"/>
          </a:xfrm>
          <a:prstGeom prst="bentConnector4">
            <a:avLst>
              <a:gd name="adj1" fmla="val 99955"/>
              <a:gd name="adj2" fmla="val 10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8"/>
          <p:cNvSpPr/>
          <p:nvPr/>
        </p:nvSpPr>
        <p:spPr>
          <a:xfrm>
            <a:off x="6608375" y="3368844"/>
            <a:ext cx="288032" cy="868453"/>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Rectangle 58"/>
          <p:cNvSpPr/>
          <p:nvPr/>
        </p:nvSpPr>
        <p:spPr>
          <a:xfrm>
            <a:off x="7033977" y="3368844"/>
            <a:ext cx="288032" cy="284794"/>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8" name="Rectangle 58"/>
          <p:cNvSpPr/>
          <p:nvPr/>
        </p:nvSpPr>
        <p:spPr>
          <a:xfrm rot="16200000">
            <a:off x="7755510" y="3078633"/>
            <a:ext cx="288032" cy="868453"/>
          </a:xfrm>
          <a:prstGeom prst="rect">
            <a:avLst/>
          </a:prstGeom>
          <a:solidFill>
            <a:schemeClr val="bg1">
              <a:lumMod val="50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Rectangle 41"/>
          <p:cNvSpPr/>
          <p:nvPr/>
        </p:nvSpPr>
        <p:spPr>
          <a:xfrm>
            <a:off x="6077587" y="3502295"/>
            <a:ext cx="41069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smtClean="0"/>
              <a:t>≈</a:t>
            </a:r>
            <a:endParaRPr lang="en-US" sz="3200" dirty="0"/>
          </a:p>
        </p:txBody>
      </p:sp>
    </p:spTree>
    <p:extLst>
      <p:ext uri="{BB962C8B-B14F-4D97-AF65-F5344CB8AC3E}">
        <p14:creationId xmlns:p14="http://schemas.microsoft.com/office/powerpoint/2010/main" val="37886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500"/>
                                        <p:tgtEl>
                                          <p:spTgt spid="5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500"/>
                                        <p:tgtEl>
                                          <p:spTgt spid="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fade">
                                      <p:cBhvr>
                                        <p:cTn id="98" dur="500"/>
                                        <p:tgtEl>
                                          <p:spTgt spid="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6" grpId="0"/>
      <p:bldP spid="37" grpId="0"/>
      <p:bldP spid="38" grpId="0" animBg="1"/>
      <p:bldP spid="39" grpId="0" animBg="1"/>
      <p:bldP spid="40" grpId="0" animBg="1"/>
      <p:bldP spid="41" grpId="0" animBg="1"/>
      <p:bldP spid="42" grpId="0" animBg="1"/>
      <p:bldP spid="49" grpId="0" animBg="1"/>
      <p:bldP spid="50" grpId="0" animBg="1"/>
      <p:bldP spid="51" grpId="0" animBg="1"/>
      <p:bldP spid="52" grpId="0"/>
      <p:bldP spid="53" grpId="0" animBg="1"/>
      <p:bldP spid="56" grpId="0" animBg="1"/>
      <p:bldP spid="57" grpId="0" animBg="1"/>
      <p:bldP spid="58" grpId="0" animBg="1"/>
      <p:bldP spid="59"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Behavior-based Feature Space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118</a:t>
            </a:fld>
            <a:endParaRPr lang="en-US"/>
          </a:p>
        </p:txBody>
      </p:sp>
      <p:pic>
        <p:nvPicPr>
          <p:cNvPr id="5"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987" y="156038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19"/>
          <p:cNvCxnSpPr>
            <a:stCxn id="5" idx="3"/>
          </p:cNvCxnSpPr>
          <p:nvPr/>
        </p:nvCxnSpPr>
        <p:spPr>
          <a:xfrm flipV="1">
            <a:off x="1463987"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9"/>
          <p:cNvCxnSpPr>
            <a:stCxn id="5" idx="3"/>
          </p:cNvCxnSpPr>
          <p:nvPr/>
        </p:nvCxnSpPr>
        <p:spPr>
          <a:xfrm flipV="1">
            <a:off x="1463987"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9"/>
          <p:cNvCxnSpPr>
            <a:stCxn id="5" idx="3"/>
          </p:cNvCxnSpPr>
          <p:nvPr/>
        </p:nvCxnSpPr>
        <p:spPr>
          <a:xfrm>
            <a:off x="1463987"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9"/>
          <p:cNvCxnSpPr>
            <a:stCxn id="5" idx="3"/>
          </p:cNvCxnSpPr>
          <p:nvPr/>
        </p:nvCxnSpPr>
        <p:spPr>
          <a:xfrm>
            <a:off x="1463987"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http://img2.wikia.nocookie.net/__cb20120114223254/villains/images/3/39/Bart-simpson.gi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526669"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9"/>
          <p:cNvCxnSpPr>
            <a:endCxn id="10" idx="3"/>
          </p:cNvCxnSpPr>
          <p:nvPr/>
        </p:nvCxnSpPr>
        <p:spPr>
          <a:xfrm>
            <a:off x="6950605"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p:cNvCxnSpPr>
            <a:endCxn id="10" idx="3"/>
          </p:cNvCxnSpPr>
          <p:nvPr/>
        </p:nvCxnSpPr>
        <p:spPr>
          <a:xfrm>
            <a:off x="7022613"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a:endCxn id="10" idx="3"/>
          </p:cNvCxnSpPr>
          <p:nvPr/>
        </p:nvCxnSpPr>
        <p:spPr>
          <a:xfrm flipV="1">
            <a:off x="7022613"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endCxn id="10" idx="3"/>
          </p:cNvCxnSpPr>
          <p:nvPr/>
        </p:nvCxnSpPr>
        <p:spPr>
          <a:xfrm flipV="1">
            <a:off x="7022613"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41"/>
          <p:cNvSpPr/>
          <p:nvPr/>
        </p:nvSpPr>
        <p:spPr>
          <a:xfrm>
            <a:off x="2508203"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6" name="Rectangle 41"/>
          <p:cNvSpPr/>
          <p:nvPr/>
        </p:nvSpPr>
        <p:spPr>
          <a:xfrm>
            <a:off x="4997182"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7" name="Rectangle 58"/>
          <p:cNvSpPr/>
          <p:nvPr/>
        </p:nvSpPr>
        <p:spPr>
          <a:xfrm>
            <a:off x="56398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58"/>
          <p:cNvSpPr/>
          <p:nvPr/>
        </p:nvSpPr>
        <p:spPr>
          <a:xfrm>
            <a:off x="478834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1268" name="Picture 4" descr="C:\Users\meng\Desktop\weibojan_HD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2" y="2852936"/>
            <a:ext cx="3960000" cy="39600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meng\Desktop\e_weibojan_HDi_a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4258" y="2852936"/>
            <a:ext cx="396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9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1268"/>
                                        </p:tgtEl>
                                        <p:attrNameLst>
                                          <p:attrName>style.visibility</p:attrName>
                                        </p:attrNameLst>
                                      </p:cBhvr>
                                      <p:to>
                                        <p:strVal val="visible"/>
                                      </p:to>
                                    </p:set>
                                    <p:animEffect transition="in" filter="fade">
                                      <p:cBhvr>
                                        <p:cTn id="28" dur="500"/>
                                        <p:tgtEl>
                                          <p:spTgt spid="112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1269"/>
                                        </p:tgtEl>
                                        <p:attrNameLst>
                                          <p:attrName>style.visibility</p:attrName>
                                        </p:attrNameLst>
                                      </p:cBhvr>
                                      <p:to>
                                        <p:strVal val="visible"/>
                                      </p:to>
                                    </p:set>
                                    <p:animEffect transition="in" filter="fade">
                                      <p:cBhvr>
                                        <p:cTn id="54"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descr="C:\Users\meng\Desktop\e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119</a:t>
            </a:fld>
            <a:endParaRPr lang="en-US"/>
          </a:p>
        </p:txBody>
      </p:sp>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31" y="4156874"/>
            <a:ext cx="193357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354" y="5013176"/>
            <a:ext cx="1053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218" y="1484784"/>
            <a:ext cx="1440000" cy="183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9"/>
          <p:cNvCxnSpPr>
            <a:stCxn id="12295" idx="2"/>
            <a:endCxn id="12293" idx="0"/>
          </p:cNvCxnSpPr>
          <p:nvPr/>
        </p:nvCxnSpPr>
        <p:spPr>
          <a:xfrm>
            <a:off x="1648218" y="3322025"/>
            <a:ext cx="1" cy="8348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354" y="2133404"/>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等腰三角形 8"/>
          <p:cNvSpPr/>
          <p:nvPr/>
        </p:nvSpPr>
        <p:spPr>
          <a:xfrm>
            <a:off x="7586573" y="203413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137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2293"/>
                                        </p:tgtEl>
                                        <p:attrNameLst>
                                          <p:attrName>style.visibility</p:attrName>
                                        </p:attrNameLst>
                                      </p:cBhvr>
                                      <p:to>
                                        <p:strVal val="visible"/>
                                      </p:to>
                                    </p:set>
                                    <p:animEffect transition="in" filter="fade">
                                      <p:cBhvr>
                                        <p:cTn id="10" dur="500"/>
                                        <p:tgtEl>
                                          <p:spTgt spid="12293"/>
                                        </p:tgtEl>
                                      </p:cBhvr>
                                    </p:animEffect>
                                  </p:childTnLst>
                                </p:cTn>
                              </p:par>
                              <p:par>
                                <p:cTn id="11" presetID="10" presetClass="entr" presetSubtype="0" fill="hold" nodeType="withEffect">
                                  <p:stCondLst>
                                    <p:cond delay="0"/>
                                  </p:stCondLst>
                                  <p:childTnLst>
                                    <p:set>
                                      <p:cBhvr>
                                        <p:cTn id="12" dur="1" fill="hold">
                                          <p:stCondLst>
                                            <p:cond delay="0"/>
                                          </p:stCondLst>
                                        </p:cTn>
                                        <p:tgtEl>
                                          <p:spTgt spid="12294"/>
                                        </p:tgtEl>
                                        <p:attrNameLst>
                                          <p:attrName>style.visibility</p:attrName>
                                        </p:attrNameLst>
                                      </p:cBhvr>
                                      <p:to>
                                        <p:strVal val="visible"/>
                                      </p:to>
                                    </p:set>
                                    <p:animEffect transition="in" filter="fade">
                                      <p:cBhvr>
                                        <p:cTn id="13" dur="500"/>
                                        <p:tgtEl>
                                          <p:spTgt spid="1229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Links on Social Networks</a:t>
            </a:r>
            <a:endParaRPr lang="en-US" dirty="0"/>
          </a:p>
        </p:txBody>
      </p:sp>
      <p:sp>
        <p:nvSpPr>
          <p:cNvPr id="6" name="Content Placeholder 5"/>
          <p:cNvSpPr>
            <a:spLocks noGrp="1"/>
          </p:cNvSpPr>
          <p:nvPr>
            <p:ph idx="1"/>
          </p:nvPr>
        </p:nvSpPr>
        <p:spPr>
          <a:xfrm>
            <a:off x="457200" y="1600200"/>
            <a:ext cx="3994200" cy="4876800"/>
          </a:xfrm>
        </p:spPr>
        <p:txBody>
          <a:bodyPr/>
          <a:lstStyle/>
          <a:p>
            <a:r>
              <a:rPr lang="en-US" dirty="0" smtClean="0"/>
              <a:t>Target: “user-item” links</a:t>
            </a:r>
          </a:p>
          <a:p>
            <a:r>
              <a:rPr lang="en-US" dirty="0" smtClean="0"/>
              <a:t>Nature: “user-user” links</a:t>
            </a:r>
          </a:p>
          <a:p>
            <a:endParaRPr lang="en-US" dirty="0" smtClean="0"/>
          </a:p>
          <a:p>
            <a:r>
              <a:rPr lang="en-US" dirty="0" smtClean="0"/>
              <a:t>Can social relation help?</a:t>
            </a:r>
          </a:p>
          <a:p>
            <a:r>
              <a:rPr lang="en-US" dirty="0" smtClean="0"/>
              <a:t>How to use </a:t>
            </a:r>
            <a:r>
              <a:rPr lang="en-US" dirty="0" smtClean="0">
                <a:solidFill>
                  <a:srgbClr val="FF0000"/>
                </a:solidFill>
              </a:rPr>
              <a:t>social contextual information</a:t>
            </a:r>
            <a:r>
              <a:rPr lang="en-US" dirty="0" smtClean="0"/>
              <a:t>?</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12</a:t>
            </a:fld>
            <a:endParaRPr lang="en-US"/>
          </a:p>
        </p:txBody>
      </p:sp>
      <p:sp>
        <p:nvSpPr>
          <p:cNvPr id="7" name="椭圆 4"/>
          <p:cNvSpPr/>
          <p:nvPr/>
        </p:nvSpPr>
        <p:spPr>
          <a:xfrm>
            <a:off x="5688412" y="1844824"/>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5"/>
          <p:cNvSpPr/>
          <p:nvPr/>
        </p:nvSpPr>
        <p:spPr>
          <a:xfrm>
            <a:off x="5692574" y="4815032"/>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6"/>
          <p:cNvCxnSpPr>
            <a:stCxn id="18" idx="7"/>
            <a:endCxn id="20" idx="3"/>
          </p:cNvCxnSpPr>
          <p:nvPr/>
        </p:nvCxnSpPr>
        <p:spPr>
          <a:xfrm flipV="1">
            <a:off x="6514299" y="2167132"/>
            <a:ext cx="248820" cy="280208"/>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7"/>
          <p:cNvCxnSpPr>
            <a:stCxn id="18" idx="5"/>
            <a:endCxn id="21" idx="1"/>
          </p:cNvCxnSpPr>
          <p:nvPr/>
        </p:nvCxnSpPr>
        <p:spPr>
          <a:xfrm>
            <a:off x="6514299" y="2651010"/>
            <a:ext cx="779448" cy="19534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8"/>
          <p:cNvCxnSpPr>
            <a:stCxn id="20" idx="6"/>
            <a:endCxn id="19" idx="1"/>
          </p:cNvCxnSpPr>
          <p:nvPr/>
        </p:nvCxnSpPr>
        <p:spPr>
          <a:xfrm>
            <a:off x="7546700" y="2065297"/>
            <a:ext cx="593452" cy="358596"/>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9"/>
          <p:cNvCxnSpPr/>
          <p:nvPr/>
        </p:nvCxnSpPr>
        <p:spPr>
          <a:xfrm>
            <a:off x="6189729" y="2693191"/>
            <a:ext cx="281302" cy="247438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0"/>
          <p:cNvCxnSpPr>
            <a:endCxn id="22" idx="0"/>
          </p:cNvCxnSpPr>
          <p:nvPr/>
        </p:nvCxnSpPr>
        <p:spPr>
          <a:xfrm flipH="1">
            <a:off x="6471031" y="2244595"/>
            <a:ext cx="616658" cy="292297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1"/>
          <p:cNvCxnSpPr>
            <a:stCxn id="20" idx="4"/>
            <a:endCxn id="24" idx="0"/>
          </p:cNvCxnSpPr>
          <p:nvPr/>
        </p:nvCxnSpPr>
        <p:spPr>
          <a:xfrm>
            <a:off x="7087689" y="2209313"/>
            <a:ext cx="887339" cy="29559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2"/>
          <p:cNvCxnSpPr>
            <a:stCxn id="19" idx="4"/>
            <a:endCxn id="24" idx="0"/>
          </p:cNvCxnSpPr>
          <p:nvPr/>
        </p:nvCxnSpPr>
        <p:spPr>
          <a:xfrm flipH="1">
            <a:off x="7975028" y="2669744"/>
            <a:ext cx="489694" cy="249553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6" name="任意多边形 14"/>
          <p:cNvSpPr/>
          <p:nvPr/>
        </p:nvSpPr>
        <p:spPr>
          <a:xfrm>
            <a:off x="6330379" y="2244595"/>
            <a:ext cx="693111" cy="1533751"/>
          </a:xfrm>
          <a:custGeom>
            <a:avLst/>
            <a:gdLst>
              <a:gd name="connsiteX0" fmla="*/ 0 w 815248"/>
              <a:gd name="connsiteY0" fmla="*/ 418641 h 1372537"/>
              <a:gd name="connsiteX1" fmla="*/ 187287 w 815248"/>
              <a:gd name="connsiteY1" fmla="*/ 1366092 h 1372537"/>
              <a:gd name="connsiteX2" fmla="*/ 815248 w 815248"/>
              <a:gd name="connsiteY2" fmla="*/ 0 h 1372537"/>
            </a:gdLst>
            <a:ahLst/>
            <a:cxnLst>
              <a:cxn ang="0">
                <a:pos x="connsiteX0" y="connsiteY0"/>
              </a:cxn>
              <a:cxn ang="0">
                <a:pos x="connsiteX1" y="connsiteY1"/>
              </a:cxn>
              <a:cxn ang="0">
                <a:pos x="connsiteX2" y="connsiteY2"/>
              </a:cxn>
            </a:cxnLst>
            <a:rect l="l" t="t" r="r" b="b"/>
            <a:pathLst>
              <a:path w="815248" h="1372537">
                <a:moveTo>
                  <a:pt x="0" y="418641"/>
                </a:moveTo>
                <a:cubicBezTo>
                  <a:pt x="25706" y="927253"/>
                  <a:pt x="51412" y="1435865"/>
                  <a:pt x="187287" y="1366092"/>
                </a:cubicBezTo>
                <a:cubicBezTo>
                  <a:pt x="323162" y="1296319"/>
                  <a:pt x="569205" y="648159"/>
                  <a:pt x="815248" y="0"/>
                </a:cubicBezTo>
              </a:path>
            </a:pathLst>
          </a:custGeom>
          <a:noFill/>
          <a:ln w="444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任意多边形 15"/>
          <p:cNvSpPr/>
          <p:nvPr/>
        </p:nvSpPr>
        <p:spPr>
          <a:xfrm>
            <a:off x="7278709" y="2307236"/>
            <a:ext cx="1037556" cy="1844015"/>
          </a:xfrm>
          <a:custGeom>
            <a:avLst/>
            <a:gdLst>
              <a:gd name="connsiteX0" fmla="*/ 0 w 991518"/>
              <a:gd name="connsiteY0" fmla="*/ 0 h 1543983"/>
              <a:gd name="connsiteX1" fmla="*/ 616944 w 991518"/>
              <a:gd name="connsiteY1" fmla="*/ 1542362 h 1543983"/>
              <a:gd name="connsiteX2" fmla="*/ 991518 w 991518"/>
              <a:gd name="connsiteY2" fmla="*/ 319489 h 1543983"/>
              <a:gd name="connsiteX3" fmla="*/ 991518 w 991518"/>
              <a:gd name="connsiteY3" fmla="*/ 319489 h 1543983"/>
            </a:gdLst>
            <a:ahLst/>
            <a:cxnLst>
              <a:cxn ang="0">
                <a:pos x="connsiteX0" y="connsiteY0"/>
              </a:cxn>
              <a:cxn ang="0">
                <a:pos x="connsiteX1" y="connsiteY1"/>
              </a:cxn>
              <a:cxn ang="0">
                <a:pos x="connsiteX2" y="connsiteY2"/>
              </a:cxn>
              <a:cxn ang="0">
                <a:pos x="connsiteX3" y="connsiteY3"/>
              </a:cxn>
            </a:cxnLst>
            <a:rect l="l" t="t" r="r" b="b"/>
            <a:pathLst>
              <a:path w="991518" h="1543983">
                <a:moveTo>
                  <a:pt x="0" y="0"/>
                </a:moveTo>
                <a:cubicBezTo>
                  <a:pt x="225845" y="744557"/>
                  <a:pt x="451691" y="1489114"/>
                  <a:pt x="616944" y="1542362"/>
                </a:cubicBezTo>
                <a:cubicBezTo>
                  <a:pt x="782197" y="1595610"/>
                  <a:pt x="991518" y="319489"/>
                  <a:pt x="991518" y="319489"/>
                </a:cubicBezTo>
                <a:lnTo>
                  <a:pt x="991518" y="319489"/>
                </a:lnTo>
              </a:path>
            </a:pathLst>
          </a:custGeom>
          <a:noFill/>
          <a:ln w="444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6"/>
          <p:cNvSpPr/>
          <p:nvPr/>
        </p:nvSpPr>
        <p:spPr>
          <a:xfrm>
            <a:off x="5730718" y="2405159"/>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Amy</a:t>
            </a:r>
            <a:endParaRPr lang="zh-CN" altLang="en-US" dirty="0">
              <a:solidFill>
                <a:srgbClr val="7030A0"/>
              </a:solidFill>
              <a:cs typeface="Times New Roman" pitchFamily="18" charset="0"/>
            </a:endParaRPr>
          </a:p>
        </p:txBody>
      </p:sp>
      <p:sp>
        <p:nvSpPr>
          <p:cNvPr id="19" name="椭圆 17"/>
          <p:cNvSpPr/>
          <p:nvPr/>
        </p:nvSpPr>
        <p:spPr>
          <a:xfrm>
            <a:off x="8005711" y="2381712"/>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Tom</a:t>
            </a:r>
            <a:endParaRPr lang="zh-CN" altLang="en-US" dirty="0">
              <a:solidFill>
                <a:srgbClr val="7030A0"/>
              </a:solidFill>
              <a:cs typeface="Times New Roman" pitchFamily="18" charset="0"/>
            </a:endParaRPr>
          </a:p>
        </p:txBody>
      </p:sp>
      <p:sp>
        <p:nvSpPr>
          <p:cNvPr id="20" name="椭圆 18"/>
          <p:cNvSpPr/>
          <p:nvPr/>
        </p:nvSpPr>
        <p:spPr>
          <a:xfrm>
            <a:off x="6628678" y="1921281"/>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Bob</a:t>
            </a:r>
            <a:endParaRPr lang="zh-CN" altLang="en-US" dirty="0">
              <a:solidFill>
                <a:srgbClr val="7030A0"/>
              </a:solidFill>
              <a:cs typeface="Times New Roman" pitchFamily="18" charset="0"/>
            </a:endParaRPr>
          </a:p>
        </p:txBody>
      </p:sp>
      <p:sp>
        <p:nvSpPr>
          <p:cNvPr id="21" name="椭圆 19"/>
          <p:cNvSpPr/>
          <p:nvPr/>
        </p:nvSpPr>
        <p:spPr>
          <a:xfrm>
            <a:off x="7159306" y="2804170"/>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Nick</a:t>
            </a:r>
            <a:endParaRPr lang="zh-CN" altLang="en-US" dirty="0">
              <a:solidFill>
                <a:srgbClr val="7030A0"/>
              </a:solidFill>
              <a:cs typeface="Times New Roman" pitchFamily="18" charset="0"/>
            </a:endParaRPr>
          </a:p>
        </p:txBody>
      </p:sp>
      <p:sp>
        <p:nvSpPr>
          <p:cNvPr id="22" name="矩形 20"/>
          <p:cNvSpPr/>
          <p:nvPr/>
        </p:nvSpPr>
        <p:spPr>
          <a:xfrm>
            <a:off x="6012020" y="5167574"/>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1</a:t>
            </a:r>
            <a:endParaRPr lang="zh-CN" altLang="en-US" dirty="0"/>
          </a:p>
        </p:txBody>
      </p:sp>
      <p:sp>
        <p:nvSpPr>
          <p:cNvPr id="23" name="矩形 21"/>
          <p:cNvSpPr/>
          <p:nvPr/>
        </p:nvSpPr>
        <p:spPr>
          <a:xfrm>
            <a:off x="6819698" y="5694738"/>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2</a:t>
            </a:r>
            <a:endParaRPr lang="zh-CN" altLang="en-US" dirty="0"/>
          </a:p>
        </p:txBody>
      </p:sp>
      <p:sp>
        <p:nvSpPr>
          <p:cNvPr id="24" name="矩形 22"/>
          <p:cNvSpPr/>
          <p:nvPr/>
        </p:nvSpPr>
        <p:spPr>
          <a:xfrm>
            <a:off x="7516017" y="5165274"/>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3</a:t>
            </a:r>
            <a:endParaRPr lang="zh-CN" altLang="en-US" dirty="0"/>
          </a:p>
        </p:txBody>
      </p:sp>
      <p:cxnSp>
        <p:nvCxnSpPr>
          <p:cNvPr id="25" name="直接连接符 23"/>
          <p:cNvCxnSpPr/>
          <p:nvPr/>
        </p:nvCxnSpPr>
        <p:spPr>
          <a:xfrm flipV="1">
            <a:off x="5688412" y="2307237"/>
            <a:ext cx="960328"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64736" y="2078008"/>
            <a:ext cx="1595309" cy="369332"/>
          </a:xfrm>
          <a:prstGeom prst="rect">
            <a:avLst/>
          </a:prstGeom>
          <a:noFill/>
        </p:spPr>
        <p:txBody>
          <a:bodyPr wrap="none" rtlCol="0">
            <a:spAutoFit/>
          </a:bodyPr>
          <a:lstStyle/>
          <a:p>
            <a:r>
              <a:rPr lang="en-US" altLang="zh-CN" dirty="0" smtClean="0">
                <a:cs typeface="Times New Roman" pitchFamily="18" charset="0"/>
              </a:rPr>
              <a:t>social relation</a:t>
            </a:r>
            <a:endParaRPr lang="zh-CN" altLang="en-US" dirty="0">
              <a:cs typeface="Times New Roman" pitchFamily="18" charset="0"/>
            </a:endParaRPr>
          </a:p>
        </p:txBody>
      </p:sp>
      <p:cxnSp>
        <p:nvCxnSpPr>
          <p:cNvPr id="27" name="直接连接符 25"/>
          <p:cNvCxnSpPr>
            <a:stCxn id="28" idx="3"/>
          </p:cNvCxnSpPr>
          <p:nvPr/>
        </p:nvCxnSpPr>
        <p:spPr>
          <a:xfrm>
            <a:off x="5743728" y="3169517"/>
            <a:ext cx="1019391"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94668" y="2846351"/>
            <a:ext cx="1249060" cy="646331"/>
          </a:xfrm>
          <a:prstGeom prst="rect">
            <a:avLst/>
          </a:prstGeom>
          <a:noFill/>
        </p:spPr>
        <p:txBody>
          <a:bodyPr wrap="none" rtlCol="0">
            <a:spAutoFit/>
          </a:bodyPr>
          <a:lstStyle/>
          <a:p>
            <a:r>
              <a:rPr lang="en-US" altLang="zh-CN" dirty="0" smtClean="0">
                <a:cs typeface="Times New Roman" pitchFamily="18" charset="0"/>
              </a:rPr>
              <a:t>user-user</a:t>
            </a:r>
          </a:p>
          <a:p>
            <a:r>
              <a:rPr lang="en-US" altLang="zh-CN" dirty="0" smtClean="0">
                <a:cs typeface="Times New Roman" pitchFamily="18" charset="0"/>
              </a:rPr>
              <a:t>interaction</a:t>
            </a:r>
            <a:endParaRPr lang="zh-CN" altLang="en-US" dirty="0">
              <a:cs typeface="Times New Roman" pitchFamily="18" charset="0"/>
            </a:endParaRPr>
          </a:p>
        </p:txBody>
      </p:sp>
      <p:cxnSp>
        <p:nvCxnSpPr>
          <p:cNvPr id="29" name="直接连接符 27"/>
          <p:cNvCxnSpPr>
            <a:endCxn id="30" idx="3"/>
          </p:cNvCxnSpPr>
          <p:nvPr/>
        </p:nvCxnSpPr>
        <p:spPr>
          <a:xfrm flipH="1">
            <a:off x="5753672" y="4270534"/>
            <a:ext cx="875006"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504612" y="3947369"/>
            <a:ext cx="1249060" cy="646331"/>
          </a:xfrm>
          <a:prstGeom prst="rect">
            <a:avLst/>
          </a:prstGeom>
          <a:noFill/>
        </p:spPr>
        <p:txBody>
          <a:bodyPr wrap="none" rtlCol="0">
            <a:spAutoFit/>
          </a:bodyPr>
          <a:lstStyle/>
          <a:p>
            <a:r>
              <a:rPr lang="en-US" altLang="zh-CN" dirty="0" smtClean="0">
                <a:cs typeface="Times New Roman" pitchFamily="18" charset="0"/>
              </a:rPr>
              <a:t>user-item</a:t>
            </a:r>
          </a:p>
          <a:p>
            <a:r>
              <a:rPr lang="en-US" altLang="zh-CN" dirty="0" smtClean="0">
                <a:cs typeface="Times New Roman" pitchFamily="18" charset="0"/>
              </a:rPr>
              <a:t>interaction</a:t>
            </a:r>
            <a:endParaRPr lang="zh-CN" altLang="en-US" dirty="0">
              <a:cs typeface="Times New Roman" pitchFamily="18" charset="0"/>
            </a:endParaRPr>
          </a:p>
        </p:txBody>
      </p:sp>
      <p:cxnSp>
        <p:nvCxnSpPr>
          <p:cNvPr id="31" name="直接连接符 29"/>
          <p:cNvCxnSpPr>
            <a:endCxn id="32" idx="3"/>
          </p:cNvCxnSpPr>
          <p:nvPr/>
        </p:nvCxnSpPr>
        <p:spPr>
          <a:xfrm flipH="1">
            <a:off x="5706156" y="5349940"/>
            <a:ext cx="33379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264736" y="5165274"/>
            <a:ext cx="1441420" cy="369332"/>
          </a:xfrm>
          <a:prstGeom prst="rect">
            <a:avLst/>
          </a:prstGeom>
          <a:noFill/>
        </p:spPr>
        <p:txBody>
          <a:bodyPr wrap="none" rtlCol="0">
            <a:spAutoFit/>
          </a:bodyPr>
          <a:lstStyle/>
          <a:p>
            <a:r>
              <a:rPr lang="en-US" altLang="zh-CN" dirty="0">
                <a:cs typeface="Times New Roman" pitchFamily="18" charset="0"/>
              </a:rPr>
              <a:t>i</a:t>
            </a:r>
            <a:r>
              <a:rPr lang="en-US" altLang="zh-CN" dirty="0" smtClean="0">
                <a:cs typeface="Times New Roman" pitchFamily="18" charset="0"/>
              </a:rPr>
              <a:t>tem content</a:t>
            </a:r>
            <a:endParaRPr lang="zh-CN" altLang="en-US" dirty="0">
              <a:cs typeface="Times New Roman" pitchFamily="18" charset="0"/>
            </a:endParaRPr>
          </a:p>
        </p:txBody>
      </p:sp>
      <p:cxnSp>
        <p:nvCxnSpPr>
          <p:cNvPr id="33" name="直接连接符 13"/>
          <p:cNvCxnSpPr>
            <a:stCxn id="21" idx="3"/>
            <a:endCxn id="23" idx="0"/>
          </p:cNvCxnSpPr>
          <p:nvPr/>
        </p:nvCxnSpPr>
        <p:spPr>
          <a:xfrm flipH="1">
            <a:off x="7278709" y="3050021"/>
            <a:ext cx="15038" cy="264471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46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descr="C:\Users\meng\Desktop\e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120</a:t>
            </a:fld>
            <a:endParaRPr lang="en-US"/>
          </a:p>
        </p:txBody>
      </p:sp>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18" y="1484784"/>
            <a:ext cx="1440000" cy="183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9"/>
          <p:cNvCxnSpPr>
            <a:stCxn id="12295" idx="2"/>
            <a:endCxn id="26626" idx="0"/>
          </p:cNvCxnSpPr>
          <p:nvPr/>
        </p:nvCxnSpPr>
        <p:spPr>
          <a:xfrm>
            <a:off x="1648218" y="3322025"/>
            <a:ext cx="1" cy="8847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354" y="2133404"/>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669" y="4206740"/>
            <a:ext cx="19431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6445" y="4725144"/>
            <a:ext cx="1161818"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等腰三角形 16"/>
          <p:cNvSpPr/>
          <p:nvPr/>
        </p:nvSpPr>
        <p:spPr>
          <a:xfrm>
            <a:off x="7400312" y="334789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7586573" y="203413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1683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gtEl>
                                        <p:attrNameLst>
                                          <p:attrName>style.visibility</p:attrName>
                                        </p:attrNameLst>
                                      </p:cBhvr>
                                      <p:to>
                                        <p:strVal val="visible"/>
                                      </p:to>
                                    </p:set>
                                    <p:animEffect transition="in" filter="fade">
                                      <p:cBhvr>
                                        <p:cTn id="10" dur="500"/>
                                        <p:tgtEl>
                                          <p:spTgt spid="26626"/>
                                        </p:tgtEl>
                                      </p:cBhvr>
                                    </p:animEffect>
                                  </p:childTnLst>
                                </p:cTn>
                              </p:par>
                              <p:par>
                                <p:cTn id="11" presetID="10" presetClass="entr" presetSubtype="0" fill="hold" nodeType="withEffect">
                                  <p:stCondLst>
                                    <p:cond delay="0"/>
                                  </p:stCondLst>
                                  <p:childTnLst>
                                    <p:set>
                                      <p:cBhvr>
                                        <p:cTn id="12" dur="1" fill="hold">
                                          <p:stCondLst>
                                            <p:cond delay="0"/>
                                          </p:stCondLst>
                                        </p:cTn>
                                        <p:tgtEl>
                                          <p:spTgt spid="26627"/>
                                        </p:tgtEl>
                                        <p:attrNameLst>
                                          <p:attrName>style.visibility</p:attrName>
                                        </p:attrNameLst>
                                      </p:cBhvr>
                                      <p:to>
                                        <p:strVal val="visible"/>
                                      </p:to>
                                    </p:set>
                                    <p:animEffect transition="in" filter="fade">
                                      <p:cBhvr>
                                        <p:cTn id="13" dur="500"/>
                                        <p:tgtEl>
                                          <p:spTgt spid="2662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ppt_x"/>
                                          </p:val>
                                        </p:tav>
                                        <p:tav tm="100000">
                                          <p:val>
                                            <p:strVal val="#ppt_x"/>
                                          </p:val>
                                        </p:tav>
                                      </p:tavLst>
                                    </p:anim>
                                    <p:anim calcmode="lin" valueType="num">
                                      <p:cBhvr additive="base">
                                        <p:cTn id="1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descr="C:\Users\meng\Desktop\e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121</a:t>
            </a:fld>
            <a:endParaRPr lang="en-US"/>
          </a:p>
        </p:txBody>
      </p:sp>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18" y="1484784"/>
            <a:ext cx="1440000" cy="183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9"/>
          <p:cNvCxnSpPr>
            <a:stCxn id="12295" idx="2"/>
            <a:endCxn id="28674" idx="0"/>
          </p:cNvCxnSpPr>
          <p:nvPr/>
        </p:nvCxnSpPr>
        <p:spPr>
          <a:xfrm>
            <a:off x="1648218" y="3322025"/>
            <a:ext cx="1" cy="539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354" y="2133404"/>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等腰三角形 16"/>
          <p:cNvSpPr/>
          <p:nvPr/>
        </p:nvSpPr>
        <p:spPr>
          <a:xfrm>
            <a:off x="7400312" y="334789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6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381" y="3861048"/>
            <a:ext cx="197167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354" y="4355874"/>
            <a:ext cx="1064571"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等腰三角形 18"/>
          <p:cNvSpPr/>
          <p:nvPr/>
        </p:nvSpPr>
        <p:spPr>
          <a:xfrm>
            <a:off x="7063647" y="511105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7586573" y="203413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4292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8674"/>
                                        </p:tgtEl>
                                        <p:attrNameLst>
                                          <p:attrName>style.visibility</p:attrName>
                                        </p:attrNameLst>
                                      </p:cBhvr>
                                      <p:to>
                                        <p:strVal val="visible"/>
                                      </p:to>
                                    </p:set>
                                    <p:animEffect transition="in" filter="fade">
                                      <p:cBhvr>
                                        <p:cTn id="10" dur="500"/>
                                        <p:tgtEl>
                                          <p:spTgt spid="28674"/>
                                        </p:tgtEl>
                                      </p:cBhvr>
                                    </p:animEffect>
                                  </p:childTnLst>
                                </p:cTn>
                              </p:par>
                              <p:par>
                                <p:cTn id="11" presetID="10" presetClass="entr" presetSubtype="0" fill="hold" nodeType="withEffect">
                                  <p:stCondLst>
                                    <p:cond delay="0"/>
                                  </p:stCondLst>
                                  <p:childTnLst>
                                    <p:set>
                                      <p:cBhvr>
                                        <p:cTn id="12" dur="1" fill="hold">
                                          <p:stCondLst>
                                            <p:cond delay="0"/>
                                          </p:stCondLst>
                                        </p:cTn>
                                        <p:tgtEl>
                                          <p:spTgt spid="28675"/>
                                        </p:tgtEl>
                                        <p:attrNameLst>
                                          <p:attrName>style.visibility</p:attrName>
                                        </p:attrNameLst>
                                      </p:cBhvr>
                                      <p:to>
                                        <p:strVal val="visible"/>
                                      </p:to>
                                    </p:set>
                                    <p:animEffect transition="in" filter="fade">
                                      <p:cBhvr>
                                        <p:cTn id="13" dur="500"/>
                                        <p:tgtEl>
                                          <p:spTgt spid="2867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descr="C:\Users\meng\Desktop\b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392"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122</a:t>
            </a:fld>
            <a:endParaRPr lang="en-US"/>
          </a:p>
        </p:txBody>
      </p:sp>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18" y="1484784"/>
            <a:ext cx="1440000" cy="183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354" y="2133404"/>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903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fade">
                                      <p:cBhvr>
                                        <p:cTn id="7"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5" name="Picture 5" descr="C:\Users\meng\Desktop\a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24"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123</a:t>
            </a:fld>
            <a:endParaRPr lang="en-US"/>
          </a:p>
        </p:txBody>
      </p:sp>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430" y="1430391"/>
            <a:ext cx="1634280" cy="2070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1988840"/>
            <a:ext cx="980526"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686" y="3917430"/>
            <a:ext cx="2951768" cy="2735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9"/>
          <p:cNvCxnSpPr>
            <a:stCxn id="30722" idx="2"/>
            <a:endCxn id="11" idx="0"/>
          </p:cNvCxnSpPr>
          <p:nvPr/>
        </p:nvCxnSpPr>
        <p:spPr>
          <a:xfrm>
            <a:off x="1756570" y="3501008"/>
            <a:ext cx="0" cy="4164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43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fade">
                                      <p:cBhvr>
                                        <p:cTn id="7"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meng\Desktop\d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24"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19" name="内容占位符 18"/>
          <p:cNvSpPr>
            <a:spLocks noGrp="1"/>
          </p:cNvSpPr>
          <p:nvPr>
            <p:ph idx="1"/>
          </p:nvPr>
        </p:nvSpPr>
        <p:spPr/>
        <p:txBody>
          <a:bodyPr>
            <a:normAutofit/>
          </a:bodyPr>
          <a:lstStyle/>
          <a:p>
            <a:r>
              <a:rPr lang="en-US" altLang="zh-CN" sz="3200" dirty="0" smtClean="0"/>
              <a:t>Synchronized</a:t>
            </a:r>
          </a:p>
          <a:p>
            <a:r>
              <a:rPr lang="en-US" altLang="zh-CN" sz="3200" dirty="0" smtClean="0"/>
              <a:t>Abnormal</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124</a:t>
            </a:fld>
            <a:endParaRPr lang="en-US"/>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349" y="1337811"/>
            <a:ext cx="991883" cy="126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4290" y="2603316"/>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674" y="3580409"/>
            <a:ext cx="953960" cy="120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89067"/>
            <a:ext cx="953960" cy="52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2"/>
          <p:cNvSpPr/>
          <p:nvPr/>
        </p:nvSpPr>
        <p:spPr>
          <a:xfrm>
            <a:off x="6948264" y="3492904"/>
            <a:ext cx="432048" cy="8629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6"/>
          <p:cNvSpPr/>
          <p:nvPr/>
        </p:nvSpPr>
        <p:spPr>
          <a:xfrm rot="679086">
            <a:off x="7253800" y="2167574"/>
            <a:ext cx="396976" cy="350724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9"/>
          <p:cNvCxnSpPr>
            <a:stCxn id="11" idx="3"/>
            <a:endCxn id="12" idx="1"/>
          </p:cNvCxnSpPr>
          <p:nvPr/>
        </p:nvCxnSpPr>
        <p:spPr>
          <a:xfrm flipV="1">
            <a:off x="6102024" y="3924358"/>
            <a:ext cx="846240" cy="11273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a:stCxn id="9" idx="3"/>
          </p:cNvCxnSpPr>
          <p:nvPr/>
        </p:nvCxnSpPr>
        <p:spPr>
          <a:xfrm>
            <a:off x="6814290" y="2873316"/>
            <a:ext cx="581867" cy="3590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2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xEl>
                                              <p:pRg st="1" end="1"/>
                                            </p:txEl>
                                          </p:spTgt>
                                        </p:tgtEl>
                                        <p:attrNameLst>
                                          <p:attrName>style.visibility</p:attrName>
                                        </p:attrNameLst>
                                      </p:cBhvr>
                                      <p:to>
                                        <p:strVal val="visible"/>
                                      </p:to>
                                    </p:set>
                                    <p:animEffect transition="in" filter="fade">
                                      <p:cBhvr>
                                        <p:cTn id="40"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9" name="Rectangle 8"/>
          <p:cNvSpPr/>
          <p:nvPr/>
        </p:nvSpPr>
        <p:spPr>
          <a:xfrm>
            <a:off x="457200" y="369654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3. The Algorithm</a:t>
            </a:r>
            <a:endParaRPr lang="en-US" sz="4400" b="1"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a:t>
            </a:r>
            <a:r>
              <a:rPr lang="en-US" sz="4400" dirty="0">
                <a:solidFill>
                  <a:srgbClr val="7030A0"/>
                </a:solidFill>
              </a:rPr>
              <a:t>Experiments</a:t>
            </a:r>
          </a:p>
        </p:txBody>
      </p:sp>
      <p:sp>
        <p:nvSpPr>
          <p:cNvPr id="12" name="Slide Number Placeholder 11"/>
          <p:cNvSpPr>
            <a:spLocks noGrp="1"/>
          </p:cNvSpPr>
          <p:nvPr>
            <p:ph type="sldNum" sz="quarter" idx="12"/>
          </p:nvPr>
        </p:nvSpPr>
        <p:spPr/>
        <p:txBody>
          <a:bodyPr/>
          <a:lstStyle/>
          <a:p>
            <a:fld id="{0CFEC368-1D7A-4F81-ABF6-AE0E36BAF64C}" type="slidenum">
              <a:rPr lang="en-US" smtClean="0"/>
              <a:pPr/>
              <a:t>125</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a:t>
            </a:r>
            <a:r>
              <a:rPr lang="en-US" sz="4400" dirty="0" smtClean="0">
                <a:solidFill>
                  <a:schemeClr val="accent6">
                    <a:lumMod val="40000"/>
                    <a:lumOff val="60000"/>
                  </a:schemeClr>
                </a:solidFill>
              </a:rPr>
              <a:t>2. Fraudulent Pattern</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2400393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Synchronicity and Normality</a:t>
            </a:r>
            <a:endParaRPr lang="en-US" dirty="0"/>
          </a:p>
        </p:txBody>
      </p:sp>
      <p:sp>
        <p:nvSpPr>
          <p:cNvPr id="6" name="Content Placeholder 5"/>
          <p:cNvSpPr>
            <a:spLocks noGrp="1"/>
          </p:cNvSpPr>
          <p:nvPr>
            <p:ph idx="1"/>
          </p:nvPr>
        </p:nvSpPr>
        <p:spPr/>
        <p:txBody>
          <a:bodyPr>
            <a:normAutofit/>
          </a:bodyPr>
          <a:lstStyle/>
          <a:p>
            <a:r>
              <a:rPr lang="en-US" sz="3200" dirty="0" smtClean="0"/>
              <a:t>Synchronicity</a:t>
            </a:r>
          </a:p>
          <a:p>
            <a:endParaRPr lang="en-US" sz="3200" dirty="0"/>
          </a:p>
          <a:p>
            <a:endParaRPr lang="en-US" sz="3200" dirty="0" smtClean="0"/>
          </a:p>
          <a:p>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126</a:t>
            </a:fld>
            <a:endParaRPr lang="en-US"/>
          </a:p>
        </p:txBody>
      </p:sp>
      <p:pic>
        <p:nvPicPr>
          <p:cNvPr id="7" name="Picture 5" descr="C:\Users\meng\Desktop\mysy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2387" y="2076000"/>
            <a:ext cx="5760000" cy="8337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meng\Desktop\g_weibojan_HDi_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2387" y="2996952"/>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eng\Desktop\f_weibojan_HDi_a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963" y="3027164"/>
            <a:ext cx="36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6447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8606" y="2972544"/>
            <a:ext cx="360000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271" y="3043806"/>
            <a:ext cx="360000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normAutofit/>
          </a:bodyPr>
          <a:lstStyle/>
          <a:p>
            <a:r>
              <a:rPr lang="en-US" altLang="zh-CN" dirty="0"/>
              <a:t>Synchronicity and Normality</a:t>
            </a:r>
            <a:endParaRPr lang="en-US" dirty="0"/>
          </a:p>
        </p:txBody>
      </p:sp>
      <p:sp>
        <p:nvSpPr>
          <p:cNvPr id="6" name="Content Placeholder 5"/>
          <p:cNvSpPr>
            <a:spLocks noGrp="1"/>
          </p:cNvSpPr>
          <p:nvPr>
            <p:ph idx="1"/>
          </p:nvPr>
        </p:nvSpPr>
        <p:spPr/>
        <p:txBody>
          <a:bodyPr/>
          <a:lstStyle/>
          <a:p>
            <a:r>
              <a:rPr lang="en-US" sz="3200" dirty="0" smtClean="0"/>
              <a:t>Normality</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127</a:t>
            </a:fld>
            <a:endParaRPr lang="en-US"/>
          </a:p>
        </p:txBody>
      </p:sp>
      <p:pic>
        <p:nvPicPr>
          <p:cNvPr id="11" name="Picture 6" descr="C:\Users\meng\Desktop\mynormalit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2060848"/>
            <a:ext cx="5760000" cy="839514"/>
          </a:xfrm>
          <a:prstGeom prst="rect">
            <a:avLst/>
          </a:prstGeom>
          <a:noFill/>
          <a:extLst>
            <a:ext uri="{909E8E84-426E-40DD-AFC4-6F175D3DCCD1}">
              <a14:hiddenFill xmlns:a14="http://schemas.microsoft.com/office/drawing/2010/main">
                <a:solidFill>
                  <a:srgbClr val="FFFFFF"/>
                </a:solidFill>
              </a14:hiddenFill>
            </a:ext>
          </a:extLst>
        </p:spPr>
      </p:pic>
      <p:sp>
        <p:nvSpPr>
          <p:cNvPr id="17" name="等腰三角形 16"/>
          <p:cNvSpPr/>
          <p:nvPr/>
        </p:nvSpPr>
        <p:spPr>
          <a:xfrm>
            <a:off x="7092280" y="551723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59832" y="4556520"/>
            <a:ext cx="201345" cy="21602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780078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Synchronicity-Normality Plot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128</a:t>
            </a:fld>
            <a:endParaRPr lang="en-US"/>
          </a:p>
        </p:txBody>
      </p:sp>
      <p:pic>
        <p:nvPicPr>
          <p:cNvPr id="6" name="Picture 2" descr="C:\Users\meng\Desktop\d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 y="1772816"/>
            <a:ext cx="4320000" cy="43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3677" y="1386713"/>
            <a:ext cx="991883" cy="126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618" y="2652218"/>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57" y="3276164"/>
            <a:ext cx="953960" cy="120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847" y="4484822"/>
            <a:ext cx="953960" cy="52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ounded Rectangle 2"/>
          <p:cNvSpPr/>
          <p:nvPr/>
        </p:nvSpPr>
        <p:spPr>
          <a:xfrm>
            <a:off x="2525552" y="3356992"/>
            <a:ext cx="432048" cy="8629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6"/>
          <p:cNvSpPr/>
          <p:nvPr/>
        </p:nvSpPr>
        <p:spPr>
          <a:xfrm rot="679086">
            <a:off x="2754258" y="2286669"/>
            <a:ext cx="396976" cy="299873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9"/>
          <p:cNvCxnSpPr>
            <a:stCxn id="9" idx="3"/>
            <a:endCxn id="11" idx="1"/>
          </p:cNvCxnSpPr>
          <p:nvPr/>
        </p:nvCxnSpPr>
        <p:spPr>
          <a:xfrm flipV="1">
            <a:off x="2012417" y="3788446"/>
            <a:ext cx="513135" cy="920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stCxn id="8" idx="3"/>
          </p:cNvCxnSpPr>
          <p:nvPr/>
        </p:nvCxnSpPr>
        <p:spPr>
          <a:xfrm>
            <a:off x="2234618" y="2922218"/>
            <a:ext cx="633499" cy="7473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3794" name="Picture 2" descr="C:\Users\meng\Desktop\cellvnorcohD2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5956" y="1720493"/>
            <a:ext cx="43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18" name="五角星 17"/>
          <p:cNvSpPr/>
          <p:nvPr/>
        </p:nvSpPr>
        <p:spPr>
          <a:xfrm>
            <a:off x="4968044" y="2309573"/>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五角星 19"/>
          <p:cNvSpPr/>
          <p:nvPr/>
        </p:nvSpPr>
        <p:spPr>
          <a:xfrm>
            <a:off x="6155936" y="4489577"/>
            <a:ext cx="360040" cy="375703"/>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5936" y="1348180"/>
            <a:ext cx="953960" cy="120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2326" y="2556838"/>
            <a:ext cx="953960" cy="52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Arrow Connector 19"/>
          <p:cNvCxnSpPr>
            <a:stCxn id="21" idx="1"/>
          </p:cNvCxnSpPr>
          <p:nvPr/>
        </p:nvCxnSpPr>
        <p:spPr>
          <a:xfrm flipH="1">
            <a:off x="5328084" y="1952509"/>
            <a:ext cx="827852" cy="418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0014" y="3856824"/>
            <a:ext cx="991883" cy="126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0014" y="5295201"/>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Arrow Connector 19"/>
          <p:cNvCxnSpPr>
            <a:stCxn id="26" idx="1"/>
          </p:cNvCxnSpPr>
          <p:nvPr/>
        </p:nvCxnSpPr>
        <p:spPr>
          <a:xfrm flipH="1">
            <a:off x="6515976" y="4489577"/>
            <a:ext cx="1484038" cy="1878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19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20"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meng\Desktop\cellvnorcohD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093" y="3562539"/>
            <a:ext cx="3240000" cy="324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Theorem</a:t>
            </a:r>
            <a:endParaRPr lang="en-US" dirty="0"/>
          </a:p>
        </p:txBody>
      </p:sp>
      <p:sp>
        <p:nvSpPr>
          <p:cNvPr id="6" name="Content Placeholder 5"/>
          <p:cNvSpPr>
            <a:spLocks noGrp="1"/>
          </p:cNvSpPr>
          <p:nvPr>
            <p:ph idx="1"/>
          </p:nvPr>
        </p:nvSpPr>
        <p:spPr/>
        <p:txBody>
          <a:bodyPr>
            <a:normAutofit/>
          </a:bodyPr>
          <a:lstStyle/>
          <a:p>
            <a:r>
              <a:rPr lang="en-US" altLang="zh-CN" sz="2800" i="1" dirty="0">
                <a:cs typeface="Times New Roman" panose="02020603050405020304" pitchFamily="18" charset="0"/>
              </a:rPr>
              <a:t>For any distribution, there is a </a:t>
            </a:r>
            <a:r>
              <a:rPr lang="en-US" altLang="zh-CN" sz="2800" b="1" i="1" dirty="0">
                <a:solidFill>
                  <a:srgbClr val="FF0000"/>
                </a:solidFill>
                <a:cs typeface="Times New Roman" panose="02020603050405020304" pitchFamily="18" charset="0"/>
              </a:rPr>
              <a:t>parabolic lower limit</a:t>
            </a:r>
            <a:r>
              <a:rPr lang="en-US" altLang="zh-CN" sz="2800" i="1" dirty="0">
                <a:cs typeface="Times New Roman" panose="02020603050405020304" pitchFamily="18" charset="0"/>
              </a:rPr>
              <a:t> in the </a:t>
            </a:r>
            <a:r>
              <a:rPr lang="en-US" altLang="zh-CN" sz="2800" i="1" dirty="0">
                <a:solidFill>
                  <a:srgbClr val="7030A0"/>
                </a:solidFill>
                <a:cs typeface="Times New Roman" panose="02020603050405020304" pitchFamily="18" charset="0"/>
              </a:rPr>
              <a:t>synchronicity-normality plot</a:t>
            </a:r>
            <a:r>
              <a:rPr lang="en-US" altLang="zh-CN" sz="2800" i="1" dirty="0" smtClean="0">
                <a:cs typeface="Times New Roman" panose="02020603050405020304" pitchFamily="18" charset="0"/>
              </a:rPr>
              <a:t>.</a:t>
            </a:r>
          </a:p>
          <a:p>
            <a:endParaRPr lang="en-US" altLang="zh-CN" sz="2800" i="1" dirty="0">
              <a:cs typeface="Times New Roman" panose="02020603050405020304" pitchFamily="18" charset="0"/>
            </a:endParaRPr>
          </a:p>
          <a:p>
            <a:endParaRPr lang="en-US" altLang="zh-CN" sz="2800" i="1" dirty="0" smtClean="0">
              <a:cs typeface="Times New Roman" panose="02020603050405020304" pitchFamily="18" charset="0"/>
            </a:endParaRPr>
          </a:p>
          <a:p>
            <a:endParaRPr lang="en-US" altLang="zh-CN" sz="2800" i="1" dirty="0" smtClean="0">
              <a:cs typeface="Times New Roman" panose="02020603050405020304" pitchFamily="18" charset="0"/>
            </a:endParaRPr>
          </a:p>
          <a:p>
            <a:r>
              <a:rPr lang="en-US" altLang="zh-CN" sz="2800" i="1" dirty="0" smtClean="0">
                <a:cs typeface="Times New Roman" panose="02020603050405020304" pitchFamily="18" charset="0"/>
              </a:rPr>
              <a:t>Proof. </a:t>
            </a:r>
            <a:r>
              <a:rPr lang="en-US" altLang="zh-CN" sz="2800" dirty="0" smtClean="0">
                <a:cs typeface="Times New Roman" panose="02020603050405020304" pitchFamily="18" charset="0"/>
              </a:rPr>
              <a:t>See our paper </a:t>
            </a:r>
            <a:r>
              <a:rPr lang="en-US" altLang="zh-CN" sz="2800" dirty="0" smtClean="0">
                <a:cs typeface="Times New Roman" panose="02020603050405020304" pitchFamily="18" charset="0"/>
                <a:sym typeface="Wingdings" panose="05000000000000000000" pitchFamily="2" charset="2"/>
              </a:rPr>
              <a:t></a:t>
            </a:r>
          </a:p>
          <a:p>
            <a:endParaRPr lang="en-US" altLang="zh-CN" sz="2800" dirty="0">
              <a:cs typeface="Times New Roman" panose="02020603050405020304" pitchFamily="18" charset="0"/>
            </a:endParaRPr>
          </a:p>
          <a:p>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129</a:t>
            </a:fld>
            <a:endParaRPr lang="en-US"/>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756087"/>
            <a:ext cx="4824536" cy="410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34073" y="3297410"/>
            <a:ext cx="1965603" cy="461665"/>
          </a:xfrm>
          <a:prstGeom prst="rect">
            <a:avLst/>
          </a:prstGeom>
          <a:noFill/>
        </p:spPr>
        <p:txBody>
          <a:bodyPr wrap="none" rtlCol="0">
            <a:spAutoFit/>
          </a:bodyPr>
          <a:lstStyle/>
          <a:p>
            <a:r>
              <a:rPr lang="en-US" altLang="zh-CN" sz="2400" dirty="0" smtClean="0">
                <a:cs typeface="Times New Roman" panose="02020603050405020304" pitchFamily="18" charset="0"/>
              </a:rPr>
              <a:t>synchronicity</a:t>
            </a:r>
            <a:endParaRPr lang="zh-CN" altLang="en-US" sz="2400" dirty="0">
              <a:cs typeface="Times New Roman" panose="02020603050405020304" pitchFamily="18" charset="0"/>
            </a:endParaRPr>
          </a:p>
        </p:txBody>
      </p:sp>
      <p:cxnSp>
        <p:nvCxnSpPr>
          <p:cNvPr id="9" name="Elbow Connector 8"/>
          <p:cNvCxnSpPr>
            <a:stCxn id="8" idx="3"/>
          </p:cNvCxnSpPr>
          <p:nvPr/>
        </p:nvCxnSpPr>
        <p:spPr>
          <a:xfrm flipV="1">
            <a:off x="2699676" y="3110622"/>
            <a:ext cx="769738" cy="417621"/>
          </a:xfrm>
          <a:prstGeom prst="bentConnector3">
            <a:avLst>
              <a:gd name="adj1" fmla="val 991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75737" y="3297410"/>
            <a:ext cx="1435008" cy="461665"/>
          </a:xfrm>
          <a:prstGeom prst="rect">
            <a:avLst/>
          </a:prstGeom>
          <a:noFill/>
        </p:spPr>
        <p:txBody>
          <a:bodyPr wrap="none" rtlCol="0">
            <a:spAutoFit/>
          </a:bodyPr>
          <a:lstStyle/>
          <a:p>
            <a:r>
              <a:rPr lang="en-US" altLang="zh-CN" sz="2400" dirty="0" smtClean="0">
                <a:cs typeface="Times New Roman" panose="02020603050405020304" pitchFamily="18" charset="0"/>
              </a:rPr>
              <a:t>normality</a:t>
            </a:r>
            <a:endParaRPr lang="en-US" altLang="zh-CN" sz="3200" dirty="0" smtClean="0">
              <a:cs typeface="Times New Roman" panose="02020603050405020304" pitchFamily="18" charset="0"/>
            </a:endParaRPr>
          </a:p>
        </p:txBody>
      </p:sp>
      <p:cxnSp>
        <p:nvCxnSpPr>
          <p:cNvPr id="11" name="Elbow Connector 10"/>
          <p:cNvCxnSpPr>
            <a:stCxn id="10" idx="1"/>
          </p:cNvCxnSpPr>
          <p:nvPr/>
        </p:nvCxnSpPr>
        <p:spPr>
          <a:xfrm rot="10800000">
            <a:off x="4853245" y="3085787"/>
            <a:ext cx="422492" cy="4424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任意多边形 19"/>
          <p:cNvSpPr/>
          <p:nvPr/>
        </p:nvSpPr>
        <p:spPr>
          <a:xfrm>
            <a:off x="6091077" y="5092197"/>
            <a:ext cx="1336431" cy="1045424"/>
          </a:xfrm>
          <a:custGeom>
            <a:avLst/>
            <a:gdLst>
              <a:gd name="connsiteX0" fmla="*/ 0 w 1336431"/>
              <a:gd name="connsiteY0" fmla="*/ 1037493 h 1045424"/>
              <a:gd name="connsiteX1" fmla="*/ 237392 w 1336431"/>
              <a:gd name="connsiteY1" fmla="*/ 1011116 h 1045424"/>
              <a:gd name="connsiteX2" fmla="*/ 720969 w 1336431"/>
              <a:gd name="connsiteY2" fmla="*/ 764931 h 1045424"/>
              <a:gd name="connsiteX3" fmla="*/ 1090246 w 1336431"/>
              <a:gd name="connsiteY3" fmla="*/ 413239 h 1045424"/>
              <a:gd name="connsiteX4" fmla="*/ 1336431 w 1336431"/>
              <a:gd name="connsiteY4" fmla="*/ 0 h 1045424"/>
              <a:gd name="connsiteX5" fmla="*/ 1336431 w 1336431"/>
              <a:gd name="connsiteY5" fmla="*/ 0 h 1045424"/>
              <a:gd name="connsiteX6" fmla="*/ 1336431 w 1336431"/>
              <a:gd name="connsiteY6" fmla="*/ 0 h 1045424"/>
              <a:gd name="connsiteX7" fmla="*/ 1336431 w 1336431"/>
              <a:gd name="connsiteY7" fmla="*/ 0 h 10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431" h="1045424">
                <a:moveTo>
                  <a:pt x="0" y="1037493"/>
                </a:moveTo>
                <a:cubicBezTo>
                  <a:pt x="58615" y="1047018"/>
                  <a:pt x="117231" y="1056543"/>
                  <a:pt x="237392" y="1011116"/>
                </a:cubicBezTo>
                <a:cubicBezTo>
                  <a:pt x="357553" y="965689"/>
                  <a:pt x="578827" y="864577"/>
                  <a:pt x="720969" y="764931"/>
                </a:cubicBezTo>
                <a:cubicBezTo>
                  <a:pt x="863111" y="665285"/>
                  <a:pt x="987669" y="540728"/>
                  <a:pt x="1090246" y="413239"/>
                </a:cubicBezTo>
                <a:cubicBezTo>
                  <a:pt x="1192823" y="285750"/>
                  <a:pt x="1336431" y="0"/>
                  <a:pt x="1336431" y="0"/>
                </a:cubicBezTo>
                <a:lnTo>
                  <a:pt x="1336431" y="0"/>
                </a:lnTo>
                <a:lnTo>
                  <a:pt x="1336431" y="0"/>
                </a:lnTo>
                <a:lnTo>
                  <a:pt x="1336431" y="0"/>
                </a:lnTo>
              </a:path>
            </a:pathLst>
          </a:cu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645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13</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Related Works</a:t>
            </a:r>
            <a:endParaRPr lang="zh-CN" altLang="en-US" dirty="0">
              <a:latin typeface="+mn-lt"/>
              <a:ea typeface="+mn-ea"/>
            </a:endParaRPr>
          </a:p>
        </p:txBody>
      </p:sp>
      <p:sp>
        <p:nvSpPr>
          <p:cNvPr id="6" name="椭圆 5"/>
          <p:cNvSpPr/>
          <p:nvPr/>
        </p:nvSpPr>
        <p:spPr>
          <a:xfrm>
            <a:off x="5771771" y="4767721"/>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9"/>
          <p:cNvCxnSpPr/>
          <p:nvPr/>
        </p:nvCxnSpPr>
        <p:spPr>
          <a:xfrm>
            <a:off x="6268926" y="2645880"/>
            <a:ext cx="281302" cy="247438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10"/>
          <p:cNvCxnSpPr>
            <a:endCxn id="15" idx="0"/>
          </p:cNvCxnSpPr>
          <p:nvPr/>
        </p:nvCxnSpPr>
        <p:spPr>
          <a:xfrm flipH="1">
            <a:off x="6550228" y="2197284"/>
            <a:ext cx="616658" cy="292297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11"/>
          <p:cNvCxnSpPr>
            <a:stCxn id="13" idx="4"/>
            <a:endCxn id="17" idx="0"/>
          </p:cNvCxnSpPr>
          <p:nvPr/>
        </p:nvCxnSpPr>
        <p:spPr>
          <a:xfrm>
            <a:off x="7166886" y="2162002"/>
            <a:ext cx="887339" cy="29559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12"/>
          <p:cNvCxnSpPr>
            <a:stCxn id="12" idx="4"/>
            <a:endCxn id="17" idx="0"/>
          </p:cNvCxnSpPr>
          <p:nvPr/>
        </p:nvCxnSpPr>
        <p:spPr>
          <a:xfrm flipH="1">
            <a:off x="8054225" y="2622433"/>
            <a:ext cx="489694" cy="249553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1" name="椭圆 16"/>
          <p:cNvSpPr/>
          <p:nvPr/>
        </p:nvSpPr>
        <p:spPr>
          <a:xfrm>
            <a:off x="5809915" y="2357848"/>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Amy</a:t>
            </a:r>
            <a:endParaRPr lang="zh-CN" altLang="en-US" dirty="0">
              <a:solidFill>
                <a:srgbClr val="7030A0"/>
              </a:solidFill>
              <a:cs typeface="Times New Roman" pitchFamily="18" charset="0"/>
            </a:endParaRPr>
          </a:p>
        </p:txBody>
      </p:sp>
      <p:sp>
        <p:nvSpPr>
          <p:cNvPr id="12" name="椭圆 17"/>
          <p:cNvSpPr/>
          <p:nvPr/>
        </p:nvSpPr>
        <p:spPr>
          <a:xfrm>
            <a:off x="8084908" y="2334401"/>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Tom</a:t>
            </a:r>
            <a:endParaRPr lang="zh-CN" altLang="en-US" dirty="0">
              <a:solidFill>
                <a:srgbClr val="7030A0"/>
              </a:solidFill>
              <a:cs typeface="Times New Roman" pitchFamily="18" charset="0"/>
            </a:endParaRPr>
          </a:p>
        </p:txBody>
      </p:sp>
      <p:sp>
        <p:nvSpPr>
          <p:cNvPr id="13" name="椭圆 18"/>
          <p:cNvSpPr/>
          <p:nvPr/>
        </p:nvSpPr>
        <p:spPr>
          <a:xfrm>
            <a:off x="6707875" y="1873970"/>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Bob</a:t>
            </a:r>
            <a:endParaRPr lang="zh-CN" altLang="en-US" dirty="0">
              <a:solidFill>
                <a:srgbClr val="7030A0"/>
              </a:solidFill>
              <a:cs typeface="Times New Roman" pitchFamily="18" charset="0"/>
            </a:endParaRPr>
          </a:p>
        </p:txBody>
      </p:sp>
      <p:sp>
        <p:nvSpPr>
          <p:cNvPr id="14" name="椭圆 19"/>
          <p:cNvSpPr/>
          <p:nvPr/>
        </p:nvSpPr>
        <p:spPr>
          <a:xfrm>
            <a:off x="7238503" y="2756859"/>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Nick</a:t>
            </a:r>
            <a:endParaRPr lang="zh-CN" altLang="en-US" dirty="0">
              <a:solidFill>
                <a:srgbClr val="7030A0"/>
              </a:solidFill>
              <a:cs typeface="Times New Roman" pitchFamily="18" charset="0"/>
            </a:endParaRPr>
          </a:p>
        </p:txBody>
      </p:sp>
      <p:sp>
        <p:nvSpPr>
          <p:cNvPr id="15" name="矩形 20"/>
          <p:cNvSpPr/>
          <p:nvPr/>
        </p:nvSpPr>
        <p:spPr>
          <a:xfrm>
            <a:off x="6091217" y="5120263"/>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1</a:t>
            </a:r>
            <a:endParaRPr lang="zh-CN" altLang="en-US" dirty="0"/>
          </a:p>
        </p:txBody>
      </p:sp>
      <p:sp>
        <p:nvSpPr>
          <p:cNvPr id="16" name="矩形 21"/>
          <p:cNvSpPr/>
          <p:nvPr/>
        </p:nvSpPr>
        <p:spPr>
          <a:xfrm>
            <a:off x="6898895" y="5647427"/>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2</a:t>
            </a:r>
            <a:endParaRPr lang="zh-CN" altLang="en-US" dirty="0"/>
          </a:p>
        </p:txBody>
      </p:sp>
      <p:sp>
        <p:nvSpPr>
          <p:cNvPr id="17" name="矩形 22"/>
          <p:cNvSpPr/>
          <p:nvPr/>
        </p:nvSpPr>
        <p:spPr>
          <a:xfrm>
            <a:off x="7595214" y="5117963"/>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3</a:t>
            </a:r>
            <a:endParaRPr lang="zh-CN" altLang="en-US" dirty="0"/>
          </a:p>
        </p:txBody>
      </p:sp>
      <p:cxnSp>
        <p:nvCxnSpPr>
          <p:cNvPr id="18" name="直接连接符 27"/>
          <p:cNvCxnSpPr>
            <a:endCxn id="19" idx="3"/>
          </p:cNvCxnSpPr>
          <p:nvPr/>
        </p:nvCxnSpPr>
        <p:spPr>
          <a:xfrm flipH="1">
            <a:off x="5832869" y="4223223"/>
            <a:ext cx="875006"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583809" y="3900058"/>
            <a:ext cx="1249060" cy="646331"/>
          </a:xfrm>
          <a:prstGeom prst="rect">
            <a:avLst/>
          </a:prstGeom>
          <a:noFill/>
        </p:spPr>
        <p:txBody>
          <a:bodyPr wrap="none" rtlCol="0">
            <a:spAutoFit/>
          </a:bodyPr>
          <a:lstStyle/>
          <a:p>
            <a:r>
              <a:rPr lang="en-US" altLang="zh-CN" dirty="0" smtClean="0">
                <a:cs typeface="Times New Roman" pitchFamily="18" charset="0"/>
              </a:rPr>
              <a:t>user-item</a:t>
            </a:r>
          </a:p>
          <a:p>
            <a:r>
              <a:rPr lang="en-US" altLang="zh-CN" dirty="0" smtClean="0">
                <a:cs typeface="Times New Roman" pitchFamily="18" charset="0"/>
              </a:rPr>
              <a:t>interaction</a:t>
            </a:r>
            <a:endParaRPr lang="zh-CN" altLang="en-US" dirty="0">
              <a:cs typeface="Times New Roman" pitchFamily="18" charset="0"/>
            </a:endParaRPr>
          </a:p>
        </p:txBody>
      </p:sp>
      <p:cxnSp>
        <p:nvCxnSpPr>
          <p:cNvPr id="20" name="直接连接符 29"/>
          <p:cNvCxnSpPr>
            <a:endCxn id="21" idx="3"/>
          </p:cNvCxnSpPr>
          <p:nvPr/>
        </p:nvCxnSpPr>
        <p:spPr>
          <a:xfrm flipH="1">
            <a:off x="5785353" y="5302629"/>
            <a:ext cx="33379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343933" y="5117963"/>
            <a:ext cx="1441420" cy="369332"/>
          </a:xfrm>
          <a:prstGeom prst="rect">
            <a:avLst/>
          </a:prstGeom>
          <a:noFill/>
        </p:spPr>
        <p:txBody>
          <a:bodyPr wrap="none" rtlCol="0">
            <a:spAutoFit/>
          </a:bodyPr>
          <a:lstStyle/>
          <a:p>
            <a:r>
              <a:rPr lang="en-US" altLang="zh-CN" dirty="0">
                <a:cs typeface="Times New Roman" pitchFamily="18" charset="0"/>
              </a:rPr>
              <a:t>i</a:t>
            </a:r>
            <a:r>
              <a:rPr lang="en-US" altLang="zh-CN" dirty="0" smtClean="0">
                <a:cs typeface="Times New Roman" pitchFamily="18" charset="0"/>
              </a:rPr>
              <a:t>tem content</a:t>
            </a:r>
            <a:endParaRPr lang="zh-CN" altLang="en-US" dirty="0">
              <a:cs typeface="Times New Roman" pitchFamily="18" charset="0"/>
            </a:endParaRPr>
          </a:p>
        </p:txBody>
      </p:sp>
      <p:cxnSp>
        <p:nvCxnSpPr>
          <p:cNvPr id="22" name="直接连接符 13"/>
          <p:cNvCxnSpPr>
            <a:stCxn id="14" idx="3"/>
            <a:endCxn id="16" idx="0"/>
          </p:cNvCxnSpPr>
          <p:nvPr/>
        </p:nvCxnSpPr>
        <p:spPr>
          <a:xfrm flipH="1">
            <a:off x="7357906" y="3002710"/>
            <a:ext cx="15038" cy="264471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3" name="内容占位符 38"/>
          <p:cNvSpPr>
            <a:spLocks noGrp="1"/>
          </p:cNvSpPr>
          <p:nvPr>
            <p:ph sz="half" idx="1"/>
          </p:nvPr>
        </p:nvSpPr>
        <p:spPr>
          <a:xfrm>
            <a:off x="457200" y="1673352"/>
            <a:ext cx="4038600" cy="4718304"/>
          </a:xfrm>
        </p:spPr>
        <p:txBody>
          <a:bodyPr/>
          <a:lstStyle/>
          <a:p>
            <a:r>
              <a:rPr lang="en-US" altLang="zh-CN" sz="2400" dirty="0" smtClean="0">
                <a:solidFill>
                  <a:srgbClr val="FF0000"/>
                </a:solidFill>
              </a:rPr>
              <a:t>Content-based filtering</a:t>
            </a:r>
          </a:p>
          <a:p>
            <a:r>
              <a:rPr lang="en-US" altLang="zh-CN" sz="2400" dirty="0" smtClean="0">
                <a:solidFill>
                  <a:srgbClr val="FF0000"/>
                </a:solidFill>
              </a:rPr>
              <a:t>Collaborative filtering</a:t>
            </a:r>
            <a:endParaRPr lang="zh-CN" altLang="en-US" sz="2400" dirty="0">
              <a:solidFill>
                <a:srgbClr val="FF0000"/>
              </a:solidFill>
            </a:endParaRPr>
          </a:p>
        </p:txBody>
      </p:sp>
    </p:spTree>
    <p:extLst>
      <p:ext uri="{BB962C8B-B14F-4D97-AF65-F5344CB8AC3E}">
        <p14:creationId xmlns:p14="http://schemas.microsoft.com/office/powerpoint/2010/main" val="6817265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meng\Desktop\cellvnorcohD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9406" y="2497424"/>
            <a:ext cx="43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16" name="五角星 15"/>
          <p:cNvSpPr/>
          <p:nvPr/>
        </p:nvSpPr>
        <p:spPr>
          <a:xfrm>
            <a:off x="5071494" y="3086504"/>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6259386" y="5266508"/>
            <a:ext cx="360040" cy="375703"/>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386" y="2125111"/>
            <a:ext cx="953960" cy="120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5776" y="3333769"/>
            <a:ext cx="953960" cy="52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Straight Arrow Connector 19"/>
          <p:cNvCxnSpPr>
            <a:stCxn id="18" idx="1"/>
          </p:cNvCxnSpPr>
          <p:nvPr/>
        </p:nvCxnSpPr>
        <p:spPr>
          <a:xfrm flipH="1">
            <a:off x="5431534" y="2729440"/>
            <a:ext cx="827852" cy="418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03464" y="4633755"/>
            <a:ext cx="991883" cy="126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3464" y="6072132"/>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Arrow Connector 19"/>
          <p:cNvCxnSpPr>
            <a:stCxn id="21" idx="1"/>
          </p:cNvCxnSpPr>
          <p:nvPr/>
        </p:nvCxnSpPr>
        <p:spPr>
          <a:xfrm flipH="1">
            <a:off x="6619426" y="5266508"/>
            <a:ext cx="1484038" cy="1878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p:nvPr>
        </p:nvSpPr>
        <p:spPr/>
        <p:txBody>
          <a:bodyPr/>
          <a:lstStyle/>
          <a:p>
            <a:r>
              <a:rPr lang="en-US" dirty="0" err="1" smtClean="0"/>
              <a:t>CatchSync</a:t>
            </a:r>
            <a:r>
              <a:rPr lang="en-US" dirty="0" smtClean="0"/>
              <a:t> Algorithm</a:t>
            </a:r>
            <a:endParaRPr lang="en-US" dirty="0"/>
          </a:p>
        </p:txBody>
      </p:sp>
      <p:sp>
        <p:nvSpPr>
          <p:cNvPr id="6" name="Content Placeholder 5"/>
          <p:cNvSpPr>
            <a:spLocks noGrp="1"/>
          </p:cNvSpPr>
          <p:nvPr>
            <p:ph idx="1"/>
          </p:nvPr>
        </p:nvSpPr>
        <p:spPr/>
        <p:txBody>
          <a:bodyPr>
            <a:normAutofit/>
          </a:bodyPr>
          <a:lstStyle/>
          <a:p>
            <a:r>
              <a:rPr lang="en-US" sz="2800" dirty="0" smtClean="0"/>
              <a:t>Fraudsters</a:t>
            </a:r>
          </a:p>
          <a:p>
            <a:pPr lvl="1"/>
            <a:r>
              <a:rPr lang="en-US" sz="2400" dirty="0" smtClean="0"/>
              <a:t>Big synchronicity and small normality</a:t>
            </a:r>
          </a:p>
          <a:p>
            <a:pPr lvl="1"/>
            <a:r>
              <a:rPr lang="en-US" sz="2400" dirty="0" smtClean="0"/>
              <a:t>Away from the densest</a:t>
            </a:r>
          </a:p>
          <a:p>
            <a:r>
              <a:rPr lang="en-US" sz="2800" dirty="0" smtClean="0"/>
              <a:t>Distance-based</a:t>
            </a:r>
          </a:p>
          <a:p>
            <a:pPr marL="0" indent="0">
              <a:buNone/>
            </a:pPr>
            <a:r>
              <a:rPr lang="en-US" sz="2800" dirty="0" smtClean="0"/>
              <a:t>  anomaly detection</a:t>
            </a:r>
          </a:p>
          <a:p>
            <a:pPr marL="0" indent="0">
              <a:buNone/>
            </a:pPr>
            <a:r>
              <a:rPr lang="en-US" sz="2800" dirty="0"/>
              <a:t> </a:t>
            </a:r>
            <a:r>
              <a:rPr lang="en-US" sz="2800" dirty="0" smtClean="0"/>
              <a:t> method</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130</a:t>
            </a:fld>
            <a:endParaRPr lang="en-US"/>
          </a:p>
        </p:txBody>
      </p:sp>
    </p:spTree>
    <p:extLst>
      <p:ext uri="{BB962C8B-B14F-4D97-AF65-F5344CB8AC3E}">
        <p14:creationId xmlns:p14="http://schemas.microsoft.com/office/powerpoint/2010/main" val="325178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10" name="Rectangle 9"/>
          <p:cNvSpPr/>
          <p:nvPr/>
        </p:nvSpPr>
        <p:spPr>
          <a:xfrm>
            <a:off x="457200" y="470238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4. </a:t>
            </a:r>
            <a:r>
              <a:rPr lang="en-US" sz="4400" b="1" dirty="0">
                <a:solidFill>
                  <a:srgbClr val="7030A0"/>
                </a:solidFill>
              </a:rPr>
              <a:t>Experiments</a:t>
            </a:r>
          </a:p>
        </p:txBody>
      </p:sp>
      <p:sp>
        <p:nvSpPr>
          <p:cNvPr id="12" name="Slide Number Placeholder 11"/>
          <p:cNvSpPr>
            <a:spLocks noGrp="1"/>
          </p:cNvSpPr>
          <p:nvPr>
            <p:ph type="sldNum" sz="quarter" idx="12"/>
          </p:nvPr>
        </p:nvSpPr>
        <p:spPr/>
        <p:txBody>
          <a:bodyPr/>
          <a:lstStyle/>
          <a:p>
            <a:fld id="{0CFEC368-1D7A-4F81-ABF6-AE0E36BAF64C}" type="slidenum">
              <a:rPr lang="en-US" smtClean="0"/>
              <a:pPr/>
              <a:t>131</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a:t>
            </a:r>
            <a:r>
              <a:rPr lang="en-US" sz="4400" dirty="0" smtClean="0">
                <a:solidFill>
                  <a:schemeClr val="accent6">
                    <a:lumMod val="40000"/>
                    <a:lumOff val="60000"/>
                  </a:schemeClr>
                </a:solidFill>
              </a:rPr>
              <a:t>2. Fraudulent Pattern Mining</a:t>
            </a:r>
            <a:endParaRPr lang="en-US" sz="4400" dirty="0">
              <a:solidFill>
                <a:schemeClr val="accent6">
                  <a:lumMod val="40000"/>
                  <a:lumOff val="60000"/>
                </a:schemeClr>
              </a:solidFill>
            </a:endParaRPr>
          </a:p>
        </p:txBody>
      </p:sp>
      <p:sp>
        <p:nvSpPr>
          <p:cNvPr id="14" name="Rectangle 13"/>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3. The Algorithm</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176168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Experiments</a:t>
            </a:r>
            <a:endParaRPr lang="en-US" dirty="0"/>
          </a:p>
        </p:txBody>
      </p:sp>
      <p:sp>
        <p:nvSpPr>
          <p:cNvPr id="6" name="Content Placeholder 5"/>
          <p:cNvSpPr>
            <a:spLocks noGrp="1"/>
          </p:cNvSpPr>
          <p:nvPr>
            <p:ph idx="1"/>
          </p:nvPr>
        </p:nvSpPr>
        <p:spPr/>
        <p:txBody>
          <a:bodyPr>
            <a:normAutofit/>
          </a:bodyPr>
          <a:lstStyle/>
          <a:p>
            <a:r>
              <a:rPr lang="en-US" sz="3200" dirty="0" smtClean="0"/>
              <a:t>Q1: Does </a:t>
            </a:r>
            <a:r>
              <a:rPr lang="en-US" sz="3200" dirty="0" err="1" smtClean="0"/>
              <a:t>CatchSync</a:t>
            </a:r>
            <a:r>
              <a:rPr lang="en-US" sz="3200" dirty="0" smtClean="0"/>
              <a:t> </a:t>
            </a:r>
            <a:r>
              <a:rPr lang="en-US" altLang="zh-CN" sz="3200" dirty="0" smtClean="0"/>
              <a:t>remove </a:t>
            </a:r>
            <a:r>
              <a:rPr lang="en-US" sz="3200" dirty="0" smtClean="0"/>
              <a:t>anomalies?</a:t>
            </a:r>
          </a:p>
          <a:p>
            <a:pPr lvl="1"/>
            <a:r>
              <a:rPr lang="en-US" altLang="zh-CN" sz="2800" dirty="0"/>
              <a:t>Degree distribution</a:t>
            </a:r>
          </a:p>
          <a:p>
            <a:pPr lvl="1"/>
            <a:r>
              <a:rPr lang="en-US" sz="2800" dirty="0" smtClean="0"/>
              <a:t>Feature space</a:t>
            </a:r>
          </a:p>
          <a:p>
            <a:endParaRPr lang="en-US" sz="3200" dirty="0" smtClean="0"/>
          </a:p>
          <a:p>
            <a:r>
              <a:rPr lang="en-US" sz="3200" dirty="0" smtClean="0"/>
              <a:t>Q2: </a:t>
            </a:r>
            <a:r>
              <a:rPr lang="en-US" sz="3200" dirty="0"/>
              <a:t>Is </a:t>
            </a:r>
            <a:r>
              <a:rPr lang="en-US" sz="3200" dirty="0" err="1"/>
              <a:t>CatchSync</a:t>
            </a:r>
            <a:r>
              <a:rPr lang="en-US" sz="3200" dirty="0"/>
              <a:t> catching </a:t>
            </a:r>
            <a:r>
              <a:rPr lang="en-US" sz="3200" dirty="0" smtClean="0"/>
              <a:t>actually fraudulent </a:t>
            </a:r>
            <a:r>
              <a:rPr lang="en-US" sz="3200" dirty="0"/>
              <a:t>users? </a:t>
            </a:r>
            <a:endParaRPr lang="en-US" sz="3200" dirty="0" smtClean="0"/>
          </a:p>
          <a:p>
            <a:endParaRPr lang="en-US" sz="3200" dirty="0" smtClean="0"/>
          </a:p>
          <a:p>
            <a:r>
              <a:rPr lang="en-US" sz="3200" dirty="0" smtClean="0"/>
              <a:t>Q3: Is </a:t>
            </a:r>
            <a:r>
              <a:rPr lang="en-US" sz="3200" dirty="0" err="1" smtClean="0"/>
              <a:t>CatchSync</a:t>
            </a:r>
            <a:r>
              <a:rPr lang="en-US" sz="3200" dirty="0" smtClean="0"/>
              <a:t> robust?</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132</a:t>
            </a:fld>
            <a:endParaRPr lang="en-US"/>
          </a:p>
        </p:txBody>
      </p:sp>
    </p:spTree>
    <p:extLst>
      <p:ext uri="{BB962C8B-B14F-4D97-AF65-F5344CB8AC3E}">
        <p14:creationId xmlns:p14="http://schemas.microsoft.com/office/powerpoint/2010/main" val="109574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a:t>Q1: Does </a:t>
            </a:r>
            <a:r>
              <a:rPr lang="en-US" sz="3200" dirty="0" err="1"/>
              <a:t>CatchSync</a:t>
            </a:r>
            <a:r>
              <a:rPr lang="en-US" sz="3200" dirty="0"/>
              <a:t> </a:t>
            </a:r>
            <a:r>
              <a:rPr lang="en-US" sz="3200" dirty="0" smtClean="0"/>
              <a:t>Remove Anomalies</a:t>
            </a:r>
            <a:r>
              <a:rPr lang="en-US" sz="3200" dirty="0"/>
              <a: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133</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05000"/>
            <a:ext cx="4572000" cy="4572000"/>
          </a:xfrm>
          <a:prstGeom prst="rect">
            <a:avLst/>
          </a:prstGeom>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644" y="3124944"/>
            <a:ext cx="3200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Connector 12"/>
          <p:cNvCxnSpPr/>
          <p:nvPr/>
        </p:nvCxnSpPr>
        <p:spPr>
          <a:xfrm>
            <a:off x="6549933" y="2937876"/>
            <a:ext cx="1247523"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49933" y="2458904"/>
            <a:ext cx="1247523"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21957" y="2465291"/>
            <a:ext cx="0" cy="472585"/>
          </a:xfrm>
          <a:prstGeom prst="line">
            <a:avLst/>
          </a:prstGeom>
          <a:ln w="25400">
            <a:solidFill>
              <a:srgbClr val="00B0F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347719" y="2943507"/>
            <a:ext cx="1611339"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4000" b="1" dirty="0">
              <a:solidFill>
                <a:srgbClr val="00B0F0"/>
              </a:solidFill>
            </a:endParaRPr>
          </a:p>
        </p:txBody>
      </p:sp>
      <p:sp>
        <p:nvSpPr>
          <p:cNvPr id="17" name="Rectangle 16"/>
          <p:cNvSpPr/>
          <p:nvPr/>
        </p:nvSpPr>
        <p:spPr>
          <a:xfrm>
            <a:off x="7347719" y="1757405"/>
            <a:ext cx="1611339"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4000" b="1" dirty="0">
              <a:solidFill>
                <a:srgbClr val="00B0F0"/>
              </a:solidFill>
            </a:endParaRPr>
          </a:p>
        </p:txBody>
      </p:sp>
      <p:cxnSp>
        <p:nvCxnSpPr>
          <p:cNvPr id="18" name="Straight Connector 17"/>
          <p:cNvCxnSpPr/>
          <p:nvPr/>
        </p:nvCxnSpPr>
        <p:spPr>
          <a:xfrm flipH="1">
            <a:off x="6443111" y="3046244"/>
            <a:ext cx="3681" cy="167890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489853" y="4191000"/>
            <a:ext cx="136768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4000" b="1" dirty="0">
              <a:solidFill>
                <a:srgbClr val="00B0F0"/>
              </a:solidFill>
            </a:endParaRPr>
          </a:p>
        </p:txBody>
      </p:sp>
      <p:pic>
        <p:nvPicPr>
          <p:cNvPr id="20" name="Picture 2" descr="Twitter bird logo 2012.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333" y="1623328"/>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563230" y="1573886"/>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22" name="Rectangle 15"/>
          <p:cNvSpPr/>
          <p:nvPr/>
        </p:nvSpPr>
        <p:spPr>
          <a:xfrm>
            <a:off x="602333" y="2487424"/>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spTree>
    <p:extLst>
      <p:ext uri="{BB962C8B-B14F-4D97-AF65-F5344CB8AC3E}">
        <p14:creationId xmlns:p14="http://schemas.microsoft.com/office/powerpoint/2010/main" val="384678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05000"/>
            <a:ext cx="4572000" cy="4572000"/>
          </a:xfrm>
          <a:prstGeom prst="rect">
            <a:avLst/>
          </a:prstGeom>
        </p:spPr>
      </p:pic>
      <p:sp>
        <p:nvSpPr>
          <p:cNvPr id="5" name="Title 4"/>
          <p:cNvSpPr>
            <a:spLocks noGrp="1"/>
          </p:cNvSpPr>
          <p:nvPr>
            <p:ph type="title"/>
          </p:nvPr>
        </p:nvSpPr>
        <p:spPr/>
        <p:txBody>
          <a:bodyPr>
            <a:normAutofit/>
          </a:bodyPr>
          <a:lstStyle/>
          <a:p>
            <a:r>
              <a:rPr lang="en-US" altLang="zh-CN" sz="3200" dirty="0"/>
              <a:t>Q1: Does </a:t>
            </a:r>
            <a:r>
              <a:rPr lang="en-US" altLang="zh-CN" sz="3200" dirty="0" err="1"/>
              <a:t>CatchSync</a:t>
            </a:r>
            <a:r>
              <a:rPr lang="en-US" altLang="zh-CN" sz="3200" dirty="0"/>
              <a:t> Remove Anomalies?</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134</a:t>
            </a:fld>
            <a:endParaRPr lang="en-US"/>
          </a:p>
        </p:txBody>
      </p:sp>
      <p:sp>
        <p:nvSpPr>
          <p:cNvPr id="9" name="矩形 8"/>
          <p:cNvSpPr/>
          <p:nvPr/>
        </p:nvSpPr>
        <p:spPr>
          <a:xfrm>
            <a:off x="1511934" y="1750610"/>
            <a:ext cx="1410258"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70C0"/>
                </a:solidFill>
                <a:effectLst>
                  <a:outerShdw blurRad="75057" dist="38100" dir="5400000" sy="-20000" rotWithShape="0">
                    <a:prstClr val="black">
                      <a:alpha val="25000"/>
                    </a:prstClr>
                  </a:outerShdw>
                </a:effectLst>
              </a:rPr>
              <a:t>2011</a:t>
            </a:r>
            <a:endParaRPr lang="zh-CN" altLang="en-US" sz="4400" b="1" cap="none" spc="0" dirty="0">
              <a:ln w="10541" cmpd="sng">
                <a:noFill/>
                <a:prstDash val="solid"/>
              </a:ln>
              <a:solidFill>
                <a:srgbClr val="0070C0"/>
              </a:solidFill>
              <a:effectLst>
                <a:outerShdw blurRad="75057" dist="38100" dir="5400000" sy="-20000" rotWithShape="0">
                  <a:prstClr val="black">
                    <a:alpha val="25000"/>
                  </a:prstClr>
                </a:outerShdw>
              </a:effectLst>
            </a:endParaRPr>
          </a:p>
        </p:txBody>
      </p:sp>
      <p:sp>
        <p:nvSpPr>
          <p:cNvPr id="10" name="Rectangle 15"/>
          <p:cNvSpPr/>
          <p:nvPr/>
        </p:nvSpPr>
        <p:spPr>
          <a:xfrm>
            <a:off x="535456" y="2664148"/>
            <a:ext cx="118635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117M</a:t>
            </a:r>
            <a:endParaRPr lang="en-US" sz="3200" b="1" dirty="0">
              <a:solidFill>
                <a:srgbClr val="0070C0"/>
              </a:solidFill>
            </a:endParaRPr>
          </a:p>
        </p:txBody>
      </p:sp>
      <p:pic>
        <p:nvPicPr>
          <p:cNvPr id="11" name="Picture 2" descr="http://image.51wp.com/uploads/120413/3-1204132122241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135" y="17753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04592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4258" y="2845165"/>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2" y="2852936"/>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smtClean="0">
                <a:solidFill>
                  <a:srgbClr val="FF0000"/>
                </a:solidFill>
              </a:rPr>
              <a:t>Before</a:t>
            </a:r>
            <a:r>
              <a:rPr lang="en-US" altLang="zh-CN" dirty="0" smtClean="0"/>
              <a:t> </a:t>
            </a:r>
            <a:r>
              <a:rPr lang="en-US" altLang="zh-CN" dirty="0" err="1" smtClean="0"/>
              <a:t>CatchSync</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135</a:t>
            </a:fld>
            <a:endParaRPr lang="en-US"/>
          </a:p>
        </p:txBody>
      </p:sp>
      <p:pic>
        <p:nvPicPr>
          <p:cNvPr id="5" name="Picture 8" descr="http://img2.wikia.nocookie.net/__cb20120114223254/villains/images/3/39/Bart-simpson.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987" y="156038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19"/>
          <p:cNvCxnSpPr>
            <a:stCxn id="5" idx="3"/>
          </p:cNvCxnSpPr>
          <p:nvPr/>
        </p:nvCxnSpPr>
        <p:spPr>
          <a:xfrm flipV="1">
            <a:off x="1463987"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9"/>
          <p:cNvCxnSpPr>
            <a:stCxn id="5" idx="3"/>
          </p:cNvCxnSpPr>
          <p:nvPr/>
        </p:nvCxnSpPr>
        <p:spPr>
          <a:xfrm flipV="1">
            <a:off x="1463987"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9"/>
          <p:cNvCxnSpPr>
            <a:stCxn id="5" idx="3"/>
          </p:cNvCxnSpPr>
          <p:nvPr/>
        </p:nvCxnSpPr>
        <p:spPr>
          <a:xfrm>
            <a:off x="1463987"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9"/>
          <p:cNvCxnSpPr>
            <a:stCxn id="5" idx="3"/>
          </p:cNvCxnSpPr>
          <p:nvPr/>
        </p:nvCxnSpPr>
        <p:spPr>
          <a:xfrm>
            <a:off x="1463987"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http://img2.wikia.nocookie.net/__cb20120114223254/villains/images/3/39/Bart-simpson.g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526669"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9"/>
          <p:cNvCxnSpPr>
            <a:endCxn id="10" idx="3"/>
          </p:cNvCxnSpPr>
          <p:nvPr/>
        </p:nvCxnSpPr>
        <p:spPr>
          <a:xfrm>
            <a:off x="6950605"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p:cNvCxnSpPr>
            <a:endCxn id="10" idx="3"/>
          </p:cNvCxnSpPr>
          <p:nvPr/>
        </p:nvCxnSpPr>
        <p:spPr>
          <a:xfrm>
            <a:off x="7022613"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a:endCxn id="10" idx="3"/>
          </p:cNvCxnSpPr>
          <p:nvPr/>
        </p:nvCxnSpPr>
        <p:spPr>
          <a:xfrm flipV="1">
            <a:off x="7022613"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endCxn id="10" idx="3"/>
          </p:cNvCxnSpPr>
          <p:nvPr/>
        </p:nvCxnSpPr>
        <p:spPr>
          <a:xfrm flipV="1">
            <a:off x="7022613"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41"/>
          <p:cNvSpPr/>
          <p:nvPr/>
        </p:nvSpPr>
        <p:spPr>
          <a:xfrm>
            <a:off x="2508203"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6" name="Rectangle 41"/>
          <p:cNvSpPr/>
          <p:nvPr/>
        </p:nvSpPr>
        <p:spPr>
          <a:xfrm>
            <a:off x="4997182"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7" name="Rectangle 58"/>
          <p:cNvSpPr/>
          <p:nvPr/>
        </p:nvSpPr>
        <p:spPr>
          <a:xfrm>
            <a:off x="56398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58"/>
          <p:cNvSpPr/>
          <p:nvPr/>
        </p:nvSpPr>
        <p:spPr>
          <a:xfrm>
            <a:off x="478834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2432736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4258" y="2852936"/>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2" y="2852936"/>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smtClean="0">
                <a:solidFill>
                  <a:srgbClr val="FF0000"/>
                </a:solidFill>
              </a:rPr>
              <a:t>After</a:t>
            </a:r>
            <a:r>
              <a:rPr lang="en-US" altLang="zh-CN" dirty="0" smtClean="0"/>
              <a:t> </a:t>
            </a:r>
            <a:r>
              <a:rPr lang="en-US" altLang="zh-CN" dirty="0" err="1" smtClean="0"/>
              <a:t>CatchSync</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136</a:t>
            </a:fld>
            <a:endParaRPr lang="en-US"/>
          </a:p>
        </p:txBody>
      </p:sp>
      <p:pic>
        <p:nvPicPr>
          <p:cNvPr id="5" name="Picture 8" descr="http://img2.wikia.nocookie.net/__cb20120114223254/villains/images/3/39/Bart-simpson.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987" y="156038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19"/>
          <p:cNvCxnSpPr>
            <a:stCxn id="5" idx="3"/>
          </p:cNvCxnSpPr>
          <p:nvPr/>
        </p:nvCxnSpPr>
        <p:spPr>
          <a:xfrm flipV="1">
            <a:off x="1463987"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9"/>
          <p:cNvCxnSpPr>
            <a:stCxn id="5" idx="3"/>
          </p:cNvCxnSpPr>
          <p:nvPr/>
        </p:nvCxnSpPr>
        <p:spPr>
          <a:xfrm flipV="1">
            <a:off x="1463987"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9"/>
          <p:cNvCxnSpPr>
            <a:stCxn id="5" idx="3"/>
          </p:cNvCxnSpPr>
          <p:nvPr/>
        </p:nvCxnSpPr>
        <p:spPr>
          <a:xfrm>
            <a:off x="1463987"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9"/>
          <p:cNvCxnSpPr>
            <a:stCxn id="5" idx="3"/>
          </p:cNvCxnSpPr>
          <p:nvPr/>
        </p:nvCxnSpPr>
        <p:spPr>
          <a:xfrm>
            <a:off x="1463987"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http://img2.wikia.nocookie.net/__cb20120114223254/villains/images/3/39/Bart-simpson.g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526669"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9"/>
          <p:cNvCxnSpPr>
            <a:endCxn id="10" idx="3"/>
          </p:cNvCxnSpPr>
          <p:nvPr/>
        </p:nvCxnSpPr>
        <p:spPr>
          <a:xfrm>
            <a:off x="6950605"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p:cNvCxnSpPr>
            <a:endCxn id="10" idx="3"/>
          </p:cNvCxnSpPr>
          <p:nvPr/>
        </p:nvCxnSpPr>
        <p:spPr>
          <a:xfrm>
            <a:off x="7022613"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a:endCxn id="10" idx="3"/>
          </p:cNvCxnSpPr>
          <p:nvPr/>
        </p:nvCxnSpPr>
        <p:spPr>
          <a:xfrm flipV="1">
            <a:off x="7022613"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endCxn id="10" idx="3"/>
          </p:cNvCxnSpPr>
          <p:nvPr/>
        </p:nvCxnSpPr>
        <p:spPr>
          <a:xfrm flipV="1">
            <a:off x="7022613"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41"/>
          <p:cNvSpPr/>
          <p:nvPr/>
        </p:nvSpPr>
        <p:spPr>
          <a:xfrm>
            <a:off x="2508203"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6" name="Rectangle 41"/>
          <p:cNvSpPr/>
          <p:nvPr/>
        </p:nvSpPr>
        <p:spPr>
          <a:xfrm>
            <a:off x="4997182"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7" name="Rectangle 58"/>
          <p:cNvSpPr/>
          <p:nvPr/>
        </p:nvSpPr>
        <p:spPr>
          <a:xfrm>
            <a:off x="56398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58"/>
          <p:cNvSpPr/>
          <p:nvPr/>
        </p:nvSpPr>
        <p:spPr>
          <a:xfrm>
            <a:off x="478834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4210432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Catching Actually Fraudulent Users?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137</a:t>
            </a:fld>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136" y="1700053"/>
            <a:ext cx="2160000" cy="2160000"/>
          </a:xfrm>
          <a:prstGeom prst="rect">
            <a:avLst/>
          </a:prstGeom>
        </p:spPr>
      </p:pic>
      <p:sp>
        <p:nvSpPr>
          <p:cNvPr id="6" name="矩形 5"/>
          <p:cNvSpPr/>
          <p:nvPr/>
        </p:nvSpPr>
        <p:spPr>
          <a:xfrm>
            <a:off x="6801426" y="2195212"/>
            <a:ext cx="216024" cy="1233788"/>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6801426" y="1691156"/>
            <a:ext cx="0" cy="173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017450" y="1691156"/>
            <a:ext cx="2822" cy="173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9"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9438" y="4149080"/>
            <a:ext cx="2160000" cy="2160000"/>
          </a:xfrm>
          <a:prstGeom prst="rect">
            <a:avLst/>
          </a:prstGeom>
        </p:spPr>
      </p:pic>
      <p:sp>
        <p:nvSpPr>
          <p:cNvPr id="10" name="矩形 9"/>
          <p:cNvSpPr/>
          <p:nvPr/>
        </p:nvSpPr>
        <p:spPr>
          <a:xfrm>
            <a:off x="7313308" y="2708920"/>
            <a:ext cx="218846" cy="720080"/>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7313308" y="2411156"/>
            <a:ext cx="0" cy="101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532191" y="2411156"/>
            <a:ext cx="0" cy="101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020271" y="4725144"/>
            <a:ext cx="402459" cy="1152128"/>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7017450" y="4437112"/>
            <a:ext cx="0" cy="144016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7422731" y="4360118"/>
            <a:ext cx="0" cy="151715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2" descr="http://image.51wp.com/uploads/120413/3-1204132122241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921" y="4832394"/>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1711863" y="2903098"/>
            <a:ext cx="6228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34663" y="2903098"/>
            <a:ext cx="2977200"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11863" y="5012374"/>
            <a:ext cx="9828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694663" y="5012374"/>
            <a:ext cx="2617200" cy="3600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descr="Twitter bird logo 2012.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21" y="2723118"/>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6"/>
          <p:cNvSpPr/>
          <p:nvPr/>
        </p:nvSpPr>
        <p:spPr>
          <a:xfrm>
            <a:off x="1711863" y="2195212"/>
            <a:ext cx="246734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173/1,000</a:t>
            </a:r>
            <a:endParaRPr lang="en-US" sz="4000" b="1" dirty="0">
              <a:solidFill>
                <a:srgbClr val="FF0000"/>
              </a:solidFill>
            </a:endParaRPr>
          </a:p>
        </p:txBody>
      </p:sp>
      <p:sp>
        <p:nvSpPr>
          <p:cNvPr id="23" name="Rectangle 16"/>
          <p:cNvSpPr/>
          <p:nvPr/>
        </p:nvSpPr>
        <p:spPr>
          <a:xfrm>
            <a:off x="1711863" y="4305418"/>
            <a:ext cx="246734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237/1,000</a:t>
            </a:r>
            <a:endParaRPr lang="en-US" sz="4000" b="1" dirty="0">
              <a:solidFill>
                <a:srgbClr val="FF0000"/>
              </a:solidFill>
            </a:endParaRPr>
          </a:p>
        </p:txBody>
      </p:sp>
    </p:spTree>
    <p:extLst>
      <p:ext uri="{BB962C8B-B14F-4D97-AF65-F5344CB8AC3E}">
        <p14:creationId xmlns:p14="http://schemas.microsoft.com/office/powerpoint/2010/main" val="387325150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Catching Actually Fraudulent Users?</a:t>
            </a:r>
            <a:endParaRPr lang="zh-CN" altLang="en-US" dirty="0">
              <a:latin typeface="+mn-lt"/>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138</a:t>
            </a:fld>
            <a:endParaRPr lang="en-US"/>
          </a:p>
        </p:txBody>
      </p:sp>
      <p:graphicFrame>
        <p:nvGraphicFramePr>
          <p:cNvPr id="8" name="图表 7"/>
          <p:cNvGraphicFramePr/>
          <p:nvPr>
            <p:extLst>
              <p:ext uri="{D42A27DB-BD31-4B8C-83A1-F6EECF244321}">
                <p14:modId xmlns:p14="http://schemas.microsoft.com/office/powerpoint/2010/main" val="706462186"/>
              </p:ext>
            </p:extLst>
          </p:nvPr>
        </p:nvGraphicFramePr>
        <p:xfrm>
          <a:off x="2455613" y="2298793"/>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2" descr="Twitter bird logo 201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837" y="1524015"/>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8032" y="2244015"/>
            <a:ext cx="2302233" cy="1077218"/>
          </a:xfrm>
          <a:prstGeom prst="rect">
            <a:avLst/>
          </a:prstGeom>
          <a:noFill/>
        </p:spPr>
        <p:txBody>
          <a:bodyPr wrap="none" rtlCol="0">
            <a:spAutoFit/>
          </a:bodyPr>
          <a:lstStyle/>
          <a:p>
            <a:r>
              <a:rPr lang="en-US" altLang="zh-CN" sz="3200" b="1" dirty="0" err="1" smtClean="0">
                <a:solidFill>
                  <a:srgbClr val="FF0000"/>
                </a:solidFill>
              </a:rPr>
              <a:t>CatchSync</a:t>
            </a:r>
            <a:endParaRPr lang="en-US" altLang="zh-CN" sz="3200" b="1" dirty="0" smtClean="0">
              <a:solidFill>
                <a:srgbClr val="FF0000"/>
              </a:solidFill>
            </a:endParaRPr>
          </a:p>
          <a:p>
            <a:r>
              <a:rPr lang="en-US" altLang="zh-CN" sz="3200" b="1" dirty="0" smtClean="0">
                <a:solidFill>
                  <a:srgbClr val="FF0000"/>
                </a:solidFill>
              </a:rPr>
              <a:t>+SPOT</a:t>
            </a:r>
          </a:p>
        </p:txBody>
      </p:sp>
      <p:sp>
        <p:nvSpPr>
          <p:cNvPr id="10" name="TextBox 9"/>
          <p:cNvSpPr txBox="1"/>
          <p:nvPr/>
        </p:nvSpPr>
        <p:spPr>
          <a:xfrm>
            <a:off x="300648" y="3378785"/>
            <a:ext cx="2302233" cy="584775"/>
          </a:xfrm>
          <a:prstGeom prst="rect">
            <a:avLst/>
          </a:prstGeom>
          <a:noFill/>
        </p:spPr>
        <p:txBody>
          <a:bodyPr wrap="none" rtlCol="0">
            <a:spAutoFit/>
          </a:bodyPr>
          <a:lstStyle/>
          <a:p>
            <a:r>
              <a:rPr lang="en-US" altLang="zh-CN" sz="3200" b="1" dirty="0" err="1" smtClean="0">
                <a:solidFill>
                  <a:srgbClr val="7030A0"/>
                </a:solidFill>
              </a:rPr>
              <a:t>CatchSync</a:t>
            </a:r>
            <a:endParaRPr lang="en-US" altLang="zh-CN" sz="3200" b="1" dirty="0" smtClean="0">
              <a:solidFill>
                <a:srgbClr val="7030A0"/>
              </a:solidFill>
            </a:endParaRPr>
          </a:p>
        </p:txBody>
      </p:sp>
      <p:sp>
        <p:nvSpPr>
          <p:cNvPr id="11" name="TextBox 10"/>
          <p:cNvSpPr txBox="1"/>
          <p:nvPr/>
        </p:nvSpPr>
        <p:spPr>
          <a:xfrm>
            <a:off x="334010" y="4332447"/>
            <a:ext cx="1301959" cy="584775"/>
          </a:xfrm>
          <a:prstGeom prst="rect">
            <a:avLst/>
          </a:prstGeom>
          <a:noFill/>
        </p:spPr>
        <p:txBody>
          <a:bodyPr wrap="none" rtlCol="0">
            <a:spAutoFit/>
          </a:bodyPr>
          <a:lstStyle/>
          <a:p>
            <a:r>
              <a:rPr lang="en-US" altLang="zh-CN" sz="3200" dirty="0" smtClean="0">
                <a:solidFill>
                  <a:srgbClr val="00B0F0"/>
                </a:solidFill>
              </a:rPr>
              <a:t>SPOT</a:t>
            </a:r>
          </a:p>
        </p:txBody>
      </p:sp>
      <p:sp>
        <p:nvSpPr>
          <p:cNvPr id="12" name="TextBox 11"/>
          <p:cNvSpPr txBox="1"/>
          <p:nvPr/>
        </p:nvSpPr>
        <p:spPr>
          <a:xfrm>
            <a:off x="334009" y="5085704"/>
            <a:ext cx="1802096" cy="584775"/>
          </a:xfrm>
          <a:prstGeom prst="rect">
            <a:avLst/>
          </a:prstGeom>
          <a:noFill/>
        </p:spPr>
        <p:txBody>
          <a:bodyPr wrap="none" rtlCol="0">
            <a:spAutoFit/>
          </a:bodyPr>
          <a:lstStyle/>
          <a:p>
            <a:r>
              <a:rPr lang="en-US" altLang="zh-CN" sz="3200" dirty="0" err="1" smtClean="0">
                <a:solidFill>
                  <a:srgbClr val="00B0F0"/>
                </a:solidFill>
              </a:rPr>
              <a:t>OutRank</a:t>
            </a:r>
            <a:endParaRPr lang="en-US" altLang="zh-CN" sz="3200" dirty="0" smtClean="0">
              <a:solidFill>
                <a:srgbClr val="00B0F0"/>
              </a:solidFill>
            </a:endParaRPr>
          </a:p>
        </p:txBody>
      </p:sp>
    </p:spTree>
    <p:extLst>
      <p:ext uri="{BB962C8B-B14F-4D97-AF65-F5344CB8AC3E}">
        <p14:creationId xmlns:p14="http://schemas.microsoft.com/office/powerpoint/2010/main" val="287873617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image.51wp.com/uploads/120413/3-1204132122241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2281" y="152401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Catching Actually Fraudulent Users?</a:t>
            </a:r>
            <a:endParaRPr lang="zh-CN" altLang="en-US" dirty="0">
              <a:latin typeface="+mn-lt"/>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139</a:t>
            </a:fld>
            <a:endParaRPr lang="en-US"/>
          </a:p>
        </p:txBody>
      </p:sp>
      <p:graphicFrame>
        <p:nvGraphicFramePr>
          <p:cNvPr id="8" name="图表 7"/>
          <p:cNvGraphicFramePr/>
          <p:nvPr>
            <p:extLst>
              <p:ext uri="{D42A27DB-BD31-4B8C-83A1-F6EECF244321}">
                <p14:modId xmlns:p14="http://schemas.microsoft.com/office/powerpoint/2010/main" val="2810642315"/>
              </p:ext>
            </p:extLst>
          </p:nvPr>
        </p:nvGraphicFramePr>
        <p:xfrm>
          <a:off x="2455613" y="2298793"/>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288032" y="2244015"/>
            <a:ext cx="2302233" cy="1077218"/>
          </a:xfrm>
          <a:prstGeom prst="rect">
            <a:avLst/>
          </a:prstGeom>
          <a:noFill/>
        </p:spPr>
        <p:txBody>
          <a:bodyPr wrap="none" rtlCol="0">
            <a:spAutoFit/>
          </a:bodyPr>
          <a:lstStyle/>
          <a:p>
            <a:r>
              <a:rPr lang="en-US" altLang="zh-CN" sz="3200" b="1" dirty="0" err="1" smtClean="0">
                <a:solidFill>
                  <a:srgbClr val="FF0000"/>
                </a:solidFill>
              </a:rPr>
              <a:t>CatchSync</a:t>
            </a:r>
            <a:endParaRPr lang="en-US" altLang="zh-CN" sz="3200" b="1" dirty="0" smtClean="0">
              <a:solidFill>
                <a:srgbClr val="FF0000"/>
              </a:solidFill>
            </a:endParaRPr>
          </a:p>
          <a:p>
            <a:r>
              <a:rPr lang="en-US" altLang="zh-CN" sz="3200" b="1" dirty="0" smtClean="0">
                <a:solidFill>
                  <a:srgbClr val="FF0000"/>
                </a:solidFill>
              </a:rPr>
              <a:t>+SPOT</a:t>
            </a:r>
          </a:p>
        </p:txBody>
      </p:sp>
      <p:sp>
        <p:nvSpPr>
          <p:cNvPr id="10" name="TextBox 9"/>
          <p:cNvSpPr txBox="1"/>
          <p:nvPr/>
        </p:nvSpPr>
        <p:spPr>
          <a:xfrm>
            <a:off x="300648" y="3378785"/>
            <a:ext cx="2302233" cy="584775"/>
          </a:xfrm>
          <a:prstGeom prst="rect">
            <a:avLst/>
          </a:prstGeom>
          <a:noFill/>
        </p:spPr>
        <p:txBody>
          <a:bodyPr wrap="none" rtlCol="0">
            <a:spAutoFit/>
          </a:bodyPr>
          <a:lstStyle/>
          <a:p>
            <a:r>
              <a:rPr lang="en-US" altLang="zh-CN" sz="3200" b="1" dirty="0" err="1" smtClean="0">
                <a:solidFill>
                  <a:srgbClr val="7030A0"/>
                </a:solidFill>
              </a:rPr>
              <a:t>CatchSync</a:t>
            </a:r>
            <a:endParaRPr lang="en-US" altLang="zh-CN" sz="3200" b="1" dirty="0" smtClean="0">
              <a:solidFill>
                <a:srgbClr val="7030A0"/>
              </a:solidFill>
            </a:endParaRPr>
          </a:p>
        </p:txBody>
      </p:sp>
      <p:sp>
        <p:nvSpPr>
          <p:cNvPr id="11" name="TextBox 10"/>
          <p:cNvSpPr txBox="1"/>
          <p:nvPr/>
        </p:nvSpPr>
        <p:spPr>
          <a:xfrm>
            <a:off x="334010" y="4332447"/>
            <a:ext cx="1301959" cy="584775"/>
          </a:xfrm>
          <a:prstGeom prst="rect">
            <a:avLst/>
          </a:prstGeom>
          <a:noFill/>
        </p:spPr>
        <p:txBody>
          <a:bodyPr wrap="none" rtlCol="0">
            <a:spAutoFit/>
          </a:bodyPr>
          <a:lstStyle/>
          <a:p>
            <a:r>
              <a:rPr lang="en-US" altLang="zh-CN" sz="3200" dirty="0" smtClean="0">
                <a:solidFill>
                  <a:srgbClr val="0070C0"/>
                </a:solidFill>
              </a:rPr>
              <a:t>SPOT</a:t>
            </a:r>
          </a:p>
        </p:txBody>
      </p:sp>
      <p:sp>
        <p:nvSpPr>
          <p:cNvPr id="12" name="TextBox 11"/>
          <p:cNvSpPr txBox="1"/>
          <p:nvPr/>
        </p:nvSpPr>
        <p:spPr>
          <a:xfrm>
            <a:off x="334009" y="5085704"/>
            <a:ext cx="1802096" cy="584775"/>
          </a:xfrm>
          <a:prstGeom prst="rect">
            <a:avLst/>
          </a:prstGeom>
          <a:noFill/>
        </p:spPr>
        <p:txBody>
          <a:bodyPr wrap="none" rtlCol="0">
            <a:spAutoFit/>
          </a:bodyPr>
          <a:lstStyle/>
          <a:p>
            <a:r>
              <a:rPr lang="en-US" altLang="zh-CN" sz="3200" dirty="0" err="1" smtClean="0">
                <a:solidFill>
                  <a:srgbClr val="0070C0"/>
                </a:solidFill>
              </a:rPr>
              <a:t>OutRank</a:t>
            </a:r>
            <a:endParaRPr lang="en-US" altLang="zh-CN" sz="3200" dirty="0" smtClean="0">
              <a:solidFill>
                <a:srgbClr val="0070C0"/>
              </a:solidFill>
            </a:endParaRPr>
          </a:p>
        </p:txBody>
      </p:sp>
    </p:spTree>
    <p:extLst>
      <p:ext uri="{BB962C8B-B14F-4D97-AF65-F5344CB8AC3E}">
        <p14:creationId xmlns:p14="http://schemas.microsoft.com/office/powerpoint/2010/main" val="2252214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14</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Related Works</a:t>
            </a:r>
            <a:endParaRPr lang="zh-CN" altLang="en-US" dirty="0">
              <a:latin typeface="+mn-lt"/>
              <a:ea typeface="+mn-ea"/>
            </a:endParaRPr>
          </a:p>
        </p:txBody>
      </p:sp>
      <p:cxnSp>
        <p:nvCxnSpPr>
          <p:cNvPr id="6" name="直接连接符 9"/>
          <p:cNvCxnSpPr/>
          <p:nvPr/>
        </p:nvCxnSpPr>
        <p:spPr>
          <a:xfrm>
            <a:off x="6268926" y="2645880"/>
            <a:ext cx="281302" cy="247438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7" name="直接连接符 10"/>
          <p:cNvCxnSpPr>
            <a:endCxn id="16" idx="0"/>
          </p:cNvCxnSpPr>
          <p:nvPr/>
        </p:nvCxnSpPr>
        <p:spPr>
          <a:xfrm flipH="1">
            <a:off x="6550228" y="2197284"/>
            <a:ext cx="616658" cy="292297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 name="直接连接符 11"/>
          <p:cNvCxnSpPr>
            <a:stCxn id="14" idx="4"/>
            <a:endCxn id="18" idx="0"/>
          </p:cNvCxnSpPr>
          <p:nvPr/>
        </p:nvCxnSpPr>
        <p:spPr>
          <a:xfrm>
            <a:off x="7166886" y="2162002"/>
            <a:ext cx="887339" cy="29559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9" name="直接连接符 12"/>
          <p:cNvCxnSpPr>
            <a:stCxn id="13" idx="4"/>
            <a:endCxn id="18" idx="0"/>
          </p:cNvCxnSpPr>
          <p:nvPr/>
        </p:nvCxnSpPr>
        <p:spPr>
          <a:xfrm flipH="1">
            <a:off x="8054225" y="2622433"/>
            <a:ext cx="489694" cy="249553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0" name="任意多边形 14"/>
          <p:cNvSpPr/>
          <p:nvPr/>
        </p:nvSpPr>
        <p:spPr>
          <a:xfrm>
            <a:off x="6409576" y="2197284"/>
            <a:ext cx="693111" cy="1533751"/>
          </a:xfrm>
          <a:custGeom>
            <a:avLst/>
            <a:gdLst>
              <a:gd name="connsiteX0" fmla="*/ 0 w 815248"/>
              <a:gd name="connsiteY0" fmla="*/ 418641 h 1372537"/>
              <a:gd name="connsiteX1" fmla="*/ 187287 w 815248"/>
              <a:gd name="connsiteY1" fmla="*/ 1366092 h 1372537"/>
              <a:gd name="connsiteX2" fmla="*/ 815248 w 815248"/>
              <a:gd name="connsiteY2" fmla="*/ 0 h 1372537"/>
            </a:gdLst>
            <a:ahLst/>
            <a:cxnLst>
              <a:cxn ang="0">
                <a:pos x="connsiteX0" y="connsiteY0"/>
              </a:cxn>
              <a:cxn ang="0">
                <a:pos x="connsiteX1" y="connsiteY1"/>
              </a:cxn>
              <a:cxn ang="0">
                <a:pos x="connsiteX2" y="connsiteY2"/>
              </a:cxn>
            </a:cxnLst>
            <a:rect l="l" t="t" r="r" b="b"/>
            <a:pathLst>
              <a:path w="815248" h="1372537">
                <a:moveTo>
                  <a:pt x="0" y="418641"/>
                </a:moveTo>
                <a:cubicBezTo>
                  <a:pt x="25706" y="927253"/>
                  <a:pt x="51412" y="1435865"/>
                  <a:pt x="187287" y="1366092"/>
                </a:cubicBezTo>
                <a:cubicBezTo>
                  <a:pt x="323162" y="1296319"/>
                  <a:pt x="569205" y="648159"/>
                  <a:pt x="815248" y="0"/>
                </a:cubicBezTo>
              </a:path>
            </a:pathLst>
          </a:custGeom>
          <a:noFill/>
          <a:ln w="444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任意多边形 15"/>
          <p:cNvSpPr/>
          <p:nvPr/>
        </p:nvSpPr>
        <p:spPr>
          <a:xfrm>
            <a:off x="7357906" y="2259925"/>
            <a:ext cx="1037556" cy="1844015"/>
          </a:xfrm>
          <a:custGeom>
            <a:avLst/>
            <a:gdLst>
              <a:gd name="connsiteX0" fmla="*/ 0 w 991518"/>
              <a:gd name="connsiteY0" fmla="*/ 0 h 1543983"/>
              <a:gd name="connsiteX1" fmla="*/ 616944 w 991518"/>
              <a:gd name="connsiteY1" fmla="*/ 1542362 h 1543983"/>
              <a:gd name="connsiteX2" fmla="*/ 991518 w 991518"/>
              <a:gd name="connsiteY2" fmla="*/ 319489 h 1543983"/>
              <a:gd name="connsiteX3" fmla="*/ 991518 w 991518"/>
              <a:gd name="connsiteY3" fmla="*/ 319489 h 1543983"/>
            </a:gdLst>
            <a:ahLst/>
            <a:cxnLst>
              <a:cxn ang="0">
                <a:pos x="connsiteX0" y="connsiteY0"/>
              </a:cxn>
              <a:cxn ang="0">
                <a:pos x="connsiteX1" y="connsiteY1"/>
              </a:cxn>
              <a:cxn ang="0">
                <a:pos x="connsiteX2" y="connsiteY2"/>
              </a:cxn>
              <a:cxn ang="0">
                <a:pos x="connsiteX3" y="connsiteY3"/>
              </a:cxn>
            </a:cxnLst>
            <a:rect l="l" t="t" r="r" b="b"/>
            <a:pathLst>
              <a:path w="991518" h="1543983">
                <a:moveTo>
                  <a:pt x="0" y="0"/>
                </a:moveTo>
                <a:cubicBezTo>
                  <a:pt x="225845" y="744557"/>
                  <a:pt x="451691" y="1489114"/>
                  <a:pt x="616944" y="1542362"/>
                </a:cubicBezTo>
                <a:cubicBezTo>
                  <a:pt x="782197" y="1595610"/>
                  <a:pt x="991518" y="319489"/>
                  <a:pt x="991518" y="319489"/>
                </a:cubicBezTo>
                <a:lnTo>
                  <a:pt x="991518" y="319489"/>
                </a:lnTo>
              </a:path>
            </a:pathLst>
          </a:custGeom>
          <a:noFill/>
          <a:ln w="444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椭圆 16"/>
          <p:cNvSpPr/>
          <p:nvPr/>
        </p:nvSpPr>
        <p:spPr>
          <a:xfrm>
            <a:off x="5809915" y="2357848"/>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Amy</a:t>
            </a:r>
            <a:endParaRPr lang="zh-CN" altLang="en-US" dirty="0">
              <a:solidFill>
                <a:srgbClr val="7030A0"/>
              </a:solidFill>
              <a:cs typeface="Times New Roman" pitchFamily="18" charset="0"/>
            </a:endParaRPr>
          </a:p>
        </p:txBody>
      </p:sp>
      <p:sp>
        <p:nvSpPr>
          <p:cNvPr id="13" name="椭圆 17"/>
          <p:cNvSpPr/>
          <p:nvPr/>
        </p:nvSpPr>
        <p:spPr>
          <a:xfrm>
            <a:off x="8084908" y="2334401"/>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Tom</a:t>
            </a:r>
            <a:endParaRPr lang="zh-CN" altLang="en-US" dirty="0">
              <a:solidFill>
                <a:srgbClr val="7030A0"/>
              </a:solidFill>
              <a:cs typeface="Times New Roman" pitchFamily="18" charset="0"/>
            </a:endParaRPr>
          </a:p>
        </p:txBody>
      </p:sp>
      <p:sp>
        <p:nvSpPr>
          <p:cNvPr id="14" name="椭圆 18"/>
          <p:cNvSpPr/>
          <p:nvPr/>
        </p:nvSpPr>
        <p:spPr>
          <a:xfrm>
            <a:off x="6707875" y="1873970"/>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Bob</a:t>
            </a:r>
            <a:endParaRPr lang="zh-CN" altLang="en-US" dirty="0">
              <a:solidFill>
                <a:srgbClr val="7030A0"/>
              </a:solidFill>
              <a:cs typeface="Times New Roman" pitchFamily="18" charset="0"/>
            </a:endParaRPr>
          </a:p>
        </p:txBody>
      </p:sp>
      <p:sp>
        <p:nvSpPr>
          <p:cNvPr id="15" name="椭圆 19"/>
          <p:cNvSpPr/>
          <p:nvPr/>
        </p:nvSpPr>
        <p:spPr>
          <a:xfrm>
            <a:off x="7238503" y="2756859"/>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Nick</a:t>
            </a:r>
            <a:endParaRPr lang="zh-CN" altLang="en-US" dirty="0">
              <a:solidFill>
                <a:srgbClr val="7030A0"/>
              </a:solidFill>
              <a:cs typeface="Times New Roman" pitchFamily="18" charset="0"/>
            </a:endParaRPr>
          </a:p>
        </p:txBody>
      </p:sp>
      <p:sp>
        <p:nvSpPr>
          <p:cNvPr id="16" name="矩形 20"/>
          <p:cNvSpPr/>
          <p:nvPr/>
        </p:nvSpPr>
        <p:spPr>
          <a:xfrm>
            <a:off x="6091217" y="5120263"/>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1</a:t>
            </a:r>
            <a:endParaRPr lang="zh-CN" altLang="en-US" dirty="0"/>
          </a:p>
        </p:txBody>
      </p:sp>
      <p:sp>
        <p:nvSpPr>
          <p:cNvPr id="17" name="矩形 21"/>
          <p:cNvSpPr/>
          <p:nvPr/>
        </p:nvSpPr>
        <p:spPr>
          <a:xfrm>
            <a:off x="6898895" y="5647427"/>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2</a:t>
            </a:r>
            <a:endParaRPr lang="zh-CN" altLang="en-US" dirty="0"/>
          </a:p>
        </p:txBody>
      </p:sp>
      <p:sp>
        <p:nvSpPr>
          <p:cNvPr id="18" name="矩形 22"/>
          <p:cNvSpPr/>
          <p:nvPr/>
        </p:nvSpPr>
        <p:spPr>
          <a:xfrm>
            <a:off x="7595214" y="5117963"/>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3</a:t>
            </a:r>
            <a:endParaRPr lang="zh-CN" altLang="en-US" dirty="0"/>
          </a:p>
        </p:txBody>
      </p:sp>
      <p:cxnSp>
        <p:nvCxnSpPr>
          <p:cNvPr id="19" name="直接连接符 25"/>
          <p:cNvCxnSpPr>
            <a:stCxn id="20" idx="3"/>
          </p:cNvCxnSpPr>
          <p:nvPr/>
        </p:nvCxnSpPr>
        <p:spPr>
          <a:xfrm>
            <a:off x="5822925" y="3122206"/>
            <a:ext cx="1019391"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73865" y="2799040"/>
            <a:ext cx="1249060" cy="646331"/>
          </a:xfrm>
          <a:prstGeom prst="rect">
            <a:avLst/>
          </a:prstGeom>
          <a:noFill/>
        </p:spPr>
        <p:txBody>
          <a:bodyPr wrap="none" rtlCol="0">
            <a:spAutoFit/>
          </a:bodyPr>
          <a:lstStyle/>
          <a:p>
            <a:r>
              <a:rPr lang="en-US" altLang="zh-CN" dirty="0" smtClean="0">
                <a:cs typeface="Times New Roman" pitchFamily="18" charset="0"/>
              </a:rPr>
              <a:t>user-user</a:t>
            </a:r>
          </a:p>
          <a:p>
            <a:r>
              <a:rPr lang="en-US" altLang="zh-CN" dirty="0" smtClean="0">
                <a:cs typeface="Times New Roman" pitchFamily="18" charset="0"/>
              </a:rPr>
              <a:t>interaction</a:t>
            </a:r>
            <a:endParaRPr lang="zh-CN" altLang="en-US" dirty="0">
              <a:cs typeface="Times New Roman" pitchFamily="18" charset="0"/>
            </a:endParaRPr>
          </a:p>
        </p:txBody>
      </p:sp>
      <p:cxnSp>
        <p:nvCxnSpPr>
          <p:cNvPr id="21" name="直接连接符 27"/>
          <p:cNvCxnSpPr>
            <a:endCxn id="22" idx="3"/>
          </p:cNvCxnSpPr>
          <p:nvPr/>
        </p:nvCxnSpPr>
        <p:spPr>
          <a:xfrm flipH="1">
            <a:off x="5832869" y="4223223"/>
            <a:ext cx="875006"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583809" y="3900058"/>
            <a:ext cx="1249060" cy="646331"/>
          </a:xfrm>
          <a:prstGeom prst="rect">
            <a:avLst/>
          </a:prstGeom>
          <a:noFill/>
        </p:spPr>
        <p:txBody>
          <a:bodyPr wrap="none" rtlCol="0">
            <a:spAutoFit/>
          </a:bodyPr>
          <a:lstStyle/>
          <a:p>
            <a:r>
              <a:rPr lang="en-US" altLang="zh-CN" dirty="0" smtClean="0">
                <a:cs typeface="Times New Roman" pitchFamily="18" charset="0"/>
              </a:rPr>
              <a:t>user-item</a:t>
            </a:r>
          </a:p>
          <a:p>
            <a:r>
              <a:rPr lang="en-US" altLang="zh-CN" dirty="0" smtClean="0">
                <a:cs typeface="Times New Roman" pitchFamily="18" charset="0"/>
              </a:rPr>
              <a:t>interaction</a:t>
            </a:r>
            <a:endParaRPr lang="zh-CN" altLang="en-US" dirty="0">
              <a:cs typeface="Times New Roman" pitchFamily="18" charset="0"/>
            </a:endParaRPr>
          </a:p>
        </p:txBody>
      </p:sp>
      <p:cxnSp>
        <p:nvCxnSpPr>
          <p:cNvPr id="23" name="直接连接符 13"/>
          <p:cNvCxnSpPr>
            <a:stCxn id="15" idx="3"/>
            <a:endCxn id="17" idx="0"/>
          </p:cNvCxnSpPr>
          <p:nvPr/>
        </p:nvCxnSpPr>
        <p:spPr>
          <a:xfrm flipH="1">
            <a:off x="7357906" y="3002710"/>
            <a:ext cx="15038" cy="264471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4" name="内容占位符 38"/>
          <p:cNvSpPr>
            <a:spLocks noGrp="1"/>
          </p:cNvSpPr>
          <p:nvPr>
            <p:ph sz="half" idx="1"/>
          </p:nvPr>
        </p:nvSpPr>
        <p:spPr>
          <a:xfrm>
            <a:off x="457200" y="1673352"/>
            <a:ext cx="4038600" cy="4718304"/>
          </a:xfrm>
        </p:spPr>
        <p:txBody>
          <a:bodyPr/>
          <a:lstStyle/>
          <a:p>
            <a:r>
              <a:rPr lang="en-US" altLang="zh-CN" sz="2400" dirty="0" smtClean="0">
                <a:solidFill>
                  <a:schemeClr val="tx1"/>
                </a:solidFill>
              </a:rPr>
              <a:t>Content-based filtering</a:t>
            </a:r>
          </a:p>
          <a:p>
            <a:r>
              <a:rPr lang="en-US" altLang="zh-CN" sz="2400" dirty="0" smtClean="0">
                <a:solidFill>
                  <a:schemeClr val="tx1"/>
                </a:solidFill>
              </a:rPr>
              <a:t>Collaborative filtering</a:t>
            </a:r>
          </a:p>
          <a:p>
            <a:r>
              <a:rPr lang="en-US" altLang="zh-CN" sz="2400" dirty="0" smtClean="0">
                <a:solidFill>
                  <a:srgbClr val="FF0000"/>
                </a:solidFill>
              </a:rPr>
              <a:t>Trust-based recommendation</a:t>
            </a:r>
          </a:p>
          <a:p>
            <a:r>
              <a:rPr lang="en-US" altLang="zh-CN" sz="2400" dirty="0" smtClean="0">
                <a:solidFill>
                  <a:srgbClr val="FF0000"/>
                </a:solidFill>
              </a:rPr>
              <a:t>Influenced-based recommendation</a:t>
            </a:r>
            <a:endParaRPr lang="zh-CN" altLang="en-US" sz="2400" dirty="0">
              <a:solidFill>
                <a:srgbClr val="FF0000"/>
              </a:solidFill>
            </a:endParaRPr>
          </a:p>
        </p:txBody>
      </p:sp>
    </p:spTree>
    <p:extLst>
      <p:ext uri="{BB962C8B-B14F-4D97-AF65-F5344CB8AC3E}">
        <p14:creationId xmlns:p14="http://schemas.microsoft.com/office/powerpoint/2010/main" val="101112199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a:t>
            </a:r>
            <a:r>
              <a:rPr lang="en-US" altLang="zh-CN" dirty="0" smtClean="0"/>
              <a:t>Catching </a:t>
            </a:r>
            <a:r>
              <a:rPr lang="en-US" altLang="zh-CN" dirty="0"/>
              <a:t>A</a:t>
            </a:r>
            <a:r>
              <a:rPr lang="en-US" altLang="zh-CN" dirty="0" smtClean="0"/>
              <a:t>ctually </a:t>
            </a:r>
            <a:r>
              <a:rPr lang="en-US" altLang="zh-CN" dirty="0"/>
              <a:t>F</a:t>
            </a:r>
            <a:r>
              <a:rPr lang="en-US" altLang="zh-CN" dirty="0" smtClean="0"/>
              <a:t>raudulent </a:t>
            </a:r>
            <a:r>
              <a:rPr lang="en-US" altLang="zh-CN" dirty="0"/>
              <a:t>U</a:t>
            </a:r>
            <a:r>
              <a:rPr lang="en-US" altLang="zh-CN" dirty="0" smtClean="0"/>
              <a:t>sers</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140</a:t>
            </a:fld>
            <a:endParaRPr lang="en-US"/>
          </a:p>
        </p:txBody>
      </p:sp>
      <p:pic>
        <p:nvPicPr>
          <p:cNvPr id="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4983" y="2564904"/>
            <a:ext cx="432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4983" y="2564904"/>
            <a:ext cx="4320000"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image.51wp.com/uploads/120413/3-1204132122241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4983" y="16860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witter bird logo 2012.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0538" y="1739999"/>
            <a:ext cx="888889" cy="72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p:cNvGraphicFramePr>
            <a:graphicFrameLocks noGrp="1"/>
          </p:cNvGraphicFramePr>
          <p:nvPr>
            <p:extLst>
              <p:ext uri="{D42A27DB-BD31-4B8C-83A1-F6EECF244321}">
                <p14:modId xmlns:p14="http://schemas.microsoft.com/office/powerpoint/2010/main" val="281110703"/>
              </p:ext>
            </p:extLst>
          </p:nvPr>
        </p:nvGraphicFramePr>
        <p:xfrm>
          <a:off x="179513" y="5589240"/>
          <a:ext cx="8805470" cy="792480"/>
        </p:xfrm>
        <a:graphic>
          <a:graphicData uri="http://schemas.openxmlformats.org/drawingml/2006/table">
            <a:tbl>
              <a:tblPr firstRow="1" bandRow="1">
                <a:tableStyleId>{5C22544A-7EE6-4342-B048-85BDC9FD1C3A}</a:tableStyleId>
              </a:tblPr>
              <a:tblGrid>
                <a:gridCol w="2136598"/>
                <a:gridCol w="3067273"/>
                <a:gridCol w="3601599"/>
              </a:tblGrid>
              <a:tr h="370840">
                <a:tc rowSpan="2">
                  <a:txBody>
                    <a:bodyPr/>
                    <a:lstStyle/>
                    <a:p>
                      <a:pPr algn="ctr"/>
                      <a:r>
                        <a:rPr lang="en-US" altLang="zh-CN" sz="2000" dirty="0" smtClean="0"/>
                        <a:t>Recall = 80%</a:t>
                      </a:r>
                      <a:endParaRPr lang="zh-CN" altLang="en-US" sz="2000" dirty="0"/>
                    </a:p>
                  </a:txBody>
                  <a:tcPr/>
                </a:tc>
                <a:tc>
                  <a:txBody>
                    <a:bodyPr/>
                    <a:lstStyle/>
                    <a:p>
                      <a:pPr algn="ctr"/>
                      <a:r>
                        <a:rPr lang="en-US" altLang="zh-CN" sz="2000" dirty="0" smtClean="0"/>
                        <a:t>Precision in Twitter</a:t>
                      </a:r>
                      <a:endParaRPr lang="zh-CN" altLang="en-US" sz="2000" dirty="0"/>
                    </a:p>
                  </a:txBody>
                  <a:tcPr/>
                </a:tc>
                <a:tc>
                  <a:txBody>
                    <a:bodyPr/>
                    <a:lstStyle/>
                    <a:p>
                      <a:pPr algn="ctr"/>
                      <a:r>
                        <a:rPr lang="en-US" altLang="zh-CN" sz="2000" dirty="0" smtClean="0"/>
                        <a:t>Precision in </a:t>
                      </a:r>
                      <a:r>
                        <a:rPr lang="en-US" altLang="zh-CN" sz="2000" dirty="0" err="1" smtClean="0"/>
                        <a:t>Tencent</a:t>
                      </a:r>
                      <a:r>
                        <a:rPr lang="en-US" altLang="zh-CN" sz="2000" dirty="0" smtClean="0"/>
                        <a:t> </a:t>
                      </a:r>
                      <a:r>
                        <a:rPr lang="en-US" altLang="zh-CN" sz="2000" dirty="0" err="1" smtClean="0"/>
                        <a:t>Weibo</a:t>
                      </a:r>
                      <a:endParaRPr lang="zh-CN" altLang="en-US" sz="2000" dirty="0"/>
                    </a:p>
                  </a:txBody>
                  <a:tcPr/>
                </a:tc>
              </a:tr>
              <a:tr h="370840">
                <a:tc vMerge="1">
                  <a:txBody>
                    <a:bodyPr/>
                    <a:lstStyle/>
                    <a:p>
                      <a:endParaRPr lang="zh-CN" altLang="en-US" dirty="0"/>
                    </a:p>
                  </a:txBody>
                  <a:tcPr/>
                </a:tc>
                <a:tc>
                  <a:txBody>
                    <a:bodyPr/>
                    <a:lstStyle/>
                    <a:p>
                      <a:pPr algn="ctr"/>
                      <a:r>
                        <a:rPr lang="en-US" altLang="zh-CN" sz="2000" dirty="0" smtClean="0"/>
                        <a:t>79.4%</a:t>
                      </a:r>
                      <a:endParaRPr lang="zh-CN" altLang="en-US" sz="2000" dirty="0"/>
                    </a:p>
                  </a:txBody>
                  <a:tcPr/>
                </a:tc>
                <a:tc>
                  <a:txBody>
                    <a:bodyPr/>
                    <a:lstStyle/>
                    <a:p>
                      <a:pPr algn="ctr"/>
                      <a:r>
                        <a:rPr lang="en-US" altLang="zh-CN" sz="2000" dirty="0" smtClean="0"/>
                        <a:t>83.5%</a:t>
                      </a:r>
                      <a:endParaRPr lang="zh-CN" altLang="en-US" sz="2000" dirty="0"/>
                    </a:p>
                  </a:txBody>
                  <a:tcPr/>
                </a:tc>
              </a:tr>
            </a:tbl>
          </a:graphicData>
        </a:graphic>
      </p:graphicFrame>
    </p:spTree>
    <p:extLst>
      <p:ext uri="{BB962C8B-B14F-4D97-AF65-F5344CB8AC3E}">
        <p14:creationId xmlns:p14="http://schemas.microsoft.com/office/powerpoint/2010/main" val="182312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Q3: Is </a:t>
            </a:r>
            <a:r>
              <a:rPr lang="en-US" altLang="zh-CN" dirty="0" err="1" smtClean="0"/>
              <a:t>CatchSync</a:t>
            </a:r>
            <a:r>
              <a:rPr lang="en-US" altLang="zh-CN" dirty="0" smtClean="0"/>
              <a:t> Robust?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141</a:t>
            </a:fld>
            <a:endParaRPr 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925"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五角星 7"/>
          <p:cNvSpPr/>
          <p:nvPr/>
        </p:nvSpPr>
        <p:spPr>
          <a:xfrm>
            <a:off x="5371885" y="3140968"/>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2915816" y="352102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2834844" y="377269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2790456" y="401993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074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135"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Q3: Is </a:t>
            </a:r>
            <a:r>
              <a:rPr lang="en-US" altLang="zh-CN" dirty="0" err="1" smtClean="0"/>
              <a:t>CatchSync</a:t>
            </a:r>
            <a:r>
              <a:rPr lang="en-US" altLang="zh-CN" dirty="0" smtClean="0"/>
              <a:t> Robust?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142</a:t>
            </a:fld>
            <a:endParaRPr lang="en-US"/>
          </a:p>
        </p:txBody>
      </p:sp>
      <p:sp>
        <p:nvSpPr>
          <p:cNvPr id="8" name="五角星 7"/>
          <p:cNvSpPr/>
          <p:nvPr/>
        </p:nvSpPr>
        <p:spPr>
          <a:xfrm>
            <a:off x="5328208" y="4393276"/>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3193848" y="377269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3112876" y="402436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3068488" y="427160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3262293" y="2952206"/>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3046269" y="480657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7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5" grpId="0" animBg="1"/>
      <p:bldP spid="16"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Q3: Is </a:t>
            </a:r>
            <a:r>
              <a:rPr lang="en-US" altLang="zh-CN" dirty="0" err="1" smtClean="0"/>
              <a:t>CatchSync</a:t>
            </a:r>
            <a:r>
              <a:rPr lang="en-US" altLang="zh-CN" dirty="0" smtClean="0"/>
              <a:t> Robust?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143</a:t>
            </a:fld>
            <a:endParaRPr lang="en-US"/>
          </a:p>
        </p:txBody>
      </p:sp>
      <p:pic>
        <p:nvPicPr>
          <p:cNvPr id="1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3193379"/>
            <a:ext cx="432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602" y="3212976"/>
            <a:ext cx="432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852" y="1543399"/>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350" y="1875408"/>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852" y="2263399"/>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3" descr="Barack Obam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7469" y="178813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19"/>
          <p:cNvCxnSpPr>
            <a:stCxn id="20" idx="3"/>
            <a:endCxn id="22" idx="1"/>
          </p:cNvCxnSpPr>
          <p:nvPr/>
        </p:nvCxnSpPr>
        <p:spPr>
          <a:xfrm>
            <a:off x="1417848" y="2235408"/>
            <a:ext cx="2289621" cy="2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9"/>
          <p:cNvCxnSpPr>
            <a:stCxn id="29" idx="3"/>
            <a:endCxn id="25" idx="1"/>
          </p:cNvCxnSpPr>
          <p:nvPr/>
        </p:nvCxnSpPr>
        <p:spPr>
          <a:xfrm>
            <a:off x="6031380" y="2216342"/>
            <a:ext cx="22717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41"/>
          <p:cNvSpPr/>
          <p:nvPr/>
        </p:nvSpPr>
        <p:spPr>
          <a:xfrm>
            <a:off x="5962749" y="1714267"/>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Random</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pic>
        <p:nvPicPr>
          <p:cNvPr id="2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2384" y="1524333"/>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6882" y="1856342"/>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2384" y="2244333"/>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41"/>
          <p:cNvSpPr/>
          <p:nvPr/>
        </p:nvSpPr>
        <p:spPr>
          <a:xfrm>
            <a:off x="1405236" y="1679124"/>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Popular</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pic>
        <p:nvPicPr>
          <p:cNvPr id="25" name="Picture 2" descr="http://www.meng-jiang.com/images/m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3082" y="1766342"/>
            <a:ext cx="720000"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8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3" name="内容占位符 2"/>
          <p:cNvSpPr>
            <a:spLocks noGrp="1"/>
          </p:cNvSpPr>
          <p:nvPr>
            <p:ph idx="1"/>
          </p:nvPr>
        </p:nvSpPr>
        <p:spPr/>
        <p:txBody>
          <a:bodyPr>
            <a:normAutofit/>
          </a:bodyPr>
          <a:lstStyle/>
          <a:p>
            <a:r>
              <a:rPr lang="en-US" altLang="zh-CN" sz="3200" dirty="0" smtClean="0"/>
              <a:t>Goals</a:t>
            </a:r>
          </a:p>
          <a:p>
            <a:pPr lvl="1"/>
            <a:r>
              <a:rPr lang="en-US" altLang="zh-CN" sz="2800" dirty="0"/>
              <a:t>G1. Find </a:t>
            </a:r>
            <a:r>
              <a:rPr lang="en-US" altLang="zh-CN" sz="2800" dirty="0">
                <a:solidFill>
                  <a:srgbClr val="FF0000"/>
                </a:solidFill>
              </a:rPr>
              <a:t>patterns</a:t>
            </a:r>
            <a:r>
              <a:rPr lang="en-US" altLang="zh-CN" sz="2800" dirty="0"/>
              <a:t> that </a:t>
            </a:r>
            <a:r>
              <a:rPr lang="en-US" altLang="zh-CN" sz="2800" dirty="0">
                <a:solidFill>
                  <a:srgbClr val="7030A0"/>
                </a:solidFill>
              </a:rPr>
              <a:t>distinguish</a:t>
            </a:r>
            <a:r>
              <a:rPr lang="en-US" altLang="zh-CN" sz="2800" dirty="0"/>
              <a:t> fraudulent user behavior from normal </a:t>
            </a:r>
            <a:r>
              <a:rPr lang="en-US" altLang="zh-CN" sz="2800" dirty="0" smtClean="0"/>
              <a:t>behavior</a:t>
            </a:r>
          </a:p>
          <a:p>
            <a:pPr lvl="1"/>
            <a:r>
              <a:rPr lang="en-US" altLang="zh-CN" sz="2800" b="1" dirty="0" smtClean="0"/>
              <a:t>A1: Synchronized &amp; Abnormal!</a:t>
            </a:r>
            <a:endParaRPr lang="en-US" altLang="zh-CN" sz="2800" b="1" dirty="0"/>
          </a:p>
          <a:p>
            <a:pPr lvl="1"/>
            <a:r>
              <a:rPr lang="en-US" altLang="zh-CN" sz="2800" dirty="0"/>
              <a:t>G2. Design </a:t>
            </a:r>
            <a:r>
              <a:rPr lang="en-US" altLang="zh-CN" sz="2800" dirty="0">
                <a:solidFill>
                  <a:srgbClr val="FF0000"/>
                </a:solidFill>
              </a:rPr>
              <a:t>algorithms</a:t>
            </a:r>
            <a:r>
              <a:rPr lang="en-US" altLang="zh-CN" sz="2800" dirty="0"/>
              <a:t> that </a:t>
            </a:r>
            <a:r>
              <a:rPr lang="en-US" altLang="zh-CN" sz="2800" dirty="0">
                <a:solidFill>
                  <a:srgbClr val="7030A0"/>
                </a:solidFill>
              </a:rPr>
              <a:t>catch</a:t>
            </a:r>
            <a:r>
              <a:rPr lang="en-US" altLang="zh-CN" sz="2800" dirty="0"/>
              <a:t> </a:t>
            </a:r>
            <a:r>
              <a:rPr lang="en-US" altLang="zh-CN" sz="2800" dirty="0" smtClean="0"/>
              <a:t>fraudsters</a:t>
            </a:r>
          </a:p>
          <a:p>
            <a:pPr lvl="1"/>
            <a:r>
              <a:rPr lang="en-US" altLang="zh-CN" sz="2800" b="1" dirty="0" smtClean="0"/>
              <a:t>A2: </a:t>
            </a:r>
            <a:r>
              <a:rPr lang="en-US" altLang="zh-CN" sz="2800" b="1" dirty="0" err="1" smtClean="0"/>
              <a:t>CatchSync</a:t>
            </a:r>
            <a:r>
              <a:rPr lang="en-US" altLang="zh-CN" sz="2800" b="1" dirty="0" smtClean="0"/>
              <a:t>!</a:t>
            </a:r>
          </a:p>
          <a:p>
            <a:pPr lvl="2"/>
            <a:r>
              <a:rPr lang="en-US" altLang="zh-CN" sz="2400" b="1" dirty="0"/>
              <a:t>R</a:t>
            </a:r>
            <a:r>
              <a:rPr lang="en-US" altLang="zh-CN" sz="2400" b="1" dirty="0" smtClean="0"/>
              <a:t>emove spikes</a:t>
            </a:r>
          </a:p>
          <a:p>
            <a:pPr lvl="2"/>
            <a:r>
              <a:rPr lang="en-US" altLang="zh-CN" sz="2400" b="1" dirty="0" smtClean="0"/>
              <a:t>Content free</a:t>
            </a:r>
          </a:p>
          <a:p>
            <a:pPr lvl="2"/>
            <a:r>
              <a:rPr lang="en-US" altLang="zh-CN" sz="2400" b="1" dirty="0" smtClean="0"/>
              <a:t>Robust to camouflage</a:t>
            </a:r>
            <a:endParaRPr lang="zh-CN" altLang="en-US" sz="2800" b="1" dirty="0"/>
          </a:p>
        </p:txBody>
      </p:sp>
      <p:sp>
        <p:nvSpPr>
          <p:cNvPr id="4" name="灯片编号占位符 3"/>
          <p:cNvSpPr>
            <a:spLocks noGrp="1"/>
          </p:cNvSpPr>
          <p:nvPr>
            <p:ph type="sldNum" sz="quarter" idx="12"/>
          </p:nvPr>
        </p:nvSpPr>
        <p:spPr/>
        <p:txBody>
          <a:bodyPr/>
          <a:lstStyle/>
          <a:p>
            <a:fld id="{0CFEC368-1D7A-4F81-ABF6-AE0E36BAF64C}" type="slidenum">
              <a:rPr lang="en-US" smtClean="0"/>
              <a:pPr/>
              <a:t>144</a:t>
            </a:fld>
            <a:endParaRPr lang="en-US"/>
          </a:p>
        </p:txBody>
      </p:sp>
    </p:spTree>
    <p:extLst>
      <p:ext uri="{BB962C8B-B14F-4D97-AF65-F5344CB8AC3E}">
        <p14:creationId xmlns:p14="http://schemas.microsoft.com/office/powerpoint/2010/main" val="426942704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65" y="-743831"/>
            <a:ext cx="7772400" cy="2200275"/>
          </a:xfrm>
        </p:spPr>
        <p:txBody>
          <a:bodyPr/>
          <a:lstStyle/>
          <a:p>
            <a:r>
              <a:rPr lang="en-US" cap="none" dirty="0" smtClean="0"/>
              <a:t>Questions?</a:t>
            </a:r>
            <a:endParaRPr lang="en-US" cap="none" dirty="0"/>
          </a:p>
        </p:txBody>
      </p:sp>
      <p:sp>
        <p:nvSpPr>
          <p:cNvPr id="5" name="Title 1"/>
          <p:cNvSpPr txBox="1">
            <a:spLocks/>
          </p:cNvSpPr>
          <p:nvPr/>
        </p:nvSpPr>
        <p:spPr>
          <a:xfrm>
            <a:off x="379282" y="2199570"/>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sz="3200" dirty="0" smtClean="0">
                <a:latin typeface="+mn-lt"/>
              </a:rPr>
              <a:t>Meng Jiang</a:t>
            </a:r>
            <a:endParaRPr lang="en-US" sz="3200" dirty="0" smtClean="0">
              <a:latin typeface="+mn-lt"/>
            </a:endParaRPr>
          </a:p>
          <a:p>
            <a:r>
              <a:rPr lang="en-US" sz="3200" dirty="0" smtClean="0">
                <a:latin typeface="+mn-lt"/>
              </a:rPr>
              <a:t>mjiang89@gmail.com</a:t>
            </a:r>
          </a:p>
          <a:p>
            <a:r>
              <a:rPr lang="en-US" sz="3200" spc="0" dirty="0"/>
              <a:t>http://</a:t>
            </a:r>
            <a:r>
              <a:rPr lang="en-US" sz="3200" spc="0" dirty="0" smtClean="0"/>
              <a:t>www.meng-jiang.com</a:t>
            </a:r>
          </a:p>
          <a:p>
            <a:endParaRPr lang="en-US" sz="3200" spc="0" dirty="0" smtClean="0"/>
          </a:p>
        </p:txBody>
      </p:sp>
      <p:cxnSp>
        <p:nvCxnSpPr>
          <p:cNvPr id="16" name="Straight Connector 15"/>
          <p:cNvCxnSpPr/>
          <p:nvPr/>
        </p:nvCxnSpPr>
        <p:spPr>
          <a:xfrm flipV="1">
            <a:off x="0" y="4597433"/>
            <a:ext cx="9144000" cy="0"/>
          </a:xfrm>
          <a:prstGeom prst="line">
            <a:avLst/>
          </a:prstGeom>
          <a:ln>
            <a:solidFill>
              <a:srgbClr val="F0F0D7"/>
            </a:solidFill>
            <a:prstDash val="solid"/>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0CFEC368-1D7A-4F81-ABF6-AE0E36BAF64C}" type="slidenum">
              <a:rPr lang="en-US" smtClean="0"/>
              <a:pPr/>
              <a:t>145</a:t>
            </a:fld>
            <a:endParaRPr lang="en-US"/>
          </a:p>
        </p:txBody>
      </p:sp>
      <p:pic>
        <p:nvPicPr>
          <p:cNvPr id="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7896" y="541649"/>
            <a:ext cx="1078992" cy="107899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4110" y="538385"/>
            <a:ext cx="1078992" cy="107899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178" y="1788244"/>
            <a:ext cx="1078992" cy="1216907"/>
          </a:xfrm>
          <a:prstGeom prst="rect">
            <a:avLst/>
          </a:prstGeom>
          <a:ln w="28575">
            <a:solidFill>
              <a:schemeClr val="tx1"/>
            </a:solidFill>
          </a:ln>
        </p:spPr>
      </p:pic>
      <p:pic>
        <p:nvPicPr>
          <p:cNvPr id="25" name="Picture 2" descr="http://alexbeutel.com/images/pic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0047" y="1718293"/>
            <a:ext cx="1078992" cy="132391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6" name="Picture 2" descr="http://t1.gstatic.com/images?q=tbn:ANd9GcS--Z2tjZx2hn4UJjZ01orZ71dXMOBk49_50y6ZGr4Ciw6sONTl"/>
          <p:cNvPicPr>
            <a:picLocks noChangeAspect="1" noChangeArrowheads="1"/>
          </p:cNvPicPr>
          <p:nvPr/>
        </p:nvPicPr>
        <p:blipFill>
          <a:blip r:embed="rId7" cstate="print"/>
          <a:srcRect/>
          <a:stretch>
            <a:fillRect/>
          </a:stretch>
        </p:blipFill>
        <p:spPr bwMode="auto">
          <a:xfrm>
            <a:off x="8151682" y="1887272"/>
            <a:ext cx="914400" cy="1018849"/>
          </a:xfrm>
          <a:prstGeom prst="rect">
            <a:avLst/>
          </a:prstGeom>
          <a:noFill/>
          <a:ln w="28575">
            <a:solidFill>
              <a:schemeClr val="tx1"/>
            </a:solidFill>
          </a:ln>
        </p:spPr>
      </p:pic>
      <p:pic>
        <p:nvPicPr>
          <p:cNvPr id="27" name="Picture 7" descr="http://img851.ph.126.net/pAtEZ0W4R_QkIG_2bjEEyA==/271623352525885151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5745" y="609321"/>
            <a:ext cx="914400" cy="91805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stretch>
            <a:fillRect/>
          </a:stretch>
        </p:blipFill>
        <p:spPr>
          <a:xfrm>
            <a:off x="3377052" y="4847372"/>
            <a:ext cx="2436785" cy="1828800"/>
          </a:xfrm>
          <a:prstGeom prst="rect">
            <a:avLst/>
          </a:prstGeom>
        </p:spPr>
      </p:pic>
      <p:pic>
        <p:nvPicPr>
          <p:cNvPr id="9" name="Picture 8"/>
          <p:cNvPicPr>
            <a:picLocks noChangeAspect="1"/>
          </p:cNvPicPr>
          <p:nvPr/>
        </p:nvPicPr>
        <p:blipFill>
          <a:blip r:embed="rId10"/>
          <a:stretch>
            <a:fillRect/>
          </a:stretch>
        </p:blipFill>
        <p:spPr>
          <a:xfrm>
            <a:off x="505684" y="4847372"/>
            <a:ext cx="2430347" cy="1828800"/>
          </a:xfrm>
          <a:prstGeom prst="rect">
            <a:avLst/>
          </a:prstGeom>
        </p:spPr>
      </p:pic>
      <p:pic>
        <p:nvPicPr>
          <p:cNvPr id="3" name="Picture 2"/>
          <p:cNvPicPr>
            <a:picLocks noChangeAspect="1"/>
          </p:cNvPicPr>
          <p:nvPr/>
        </p:nvPicPr>
        <p:blipFill>
          <a:blip r:embed="rId11"/>
          <a:stretch>
            <a:fillRect/>
          </a:stretch>
        </p:blipFill>
        <p:spPr>
          <a:xfrm>
            <a:off x="6176789" y="4847372"/>
            <a:ext cx="2443397" cy="1828800"/>
          </a:xfrm>
          <a:prstGeom prst="rect">
            <a:avLst/>
          </a:prstGeom>
        </p:spPr>
      </p:pic>
    </p:spTree>
    <p:extLst>
      <p:ext uri="{BB962C8B-B14F-4D97-AF65-F5344CB8AC3E}">
        <p14:creationId xmlns:p14="http://schemas.microsoft.com/office/powerpoint/2010/main" val="427856426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146</a:t>
            </a:fld>
            <a:endParaRPr lang="en-US"/>
          </a:p>
        </p:txBody>
      </p:sp>
      <p:sp>
        <p:nvSpPr>
          <p:cNvPr id="7" name="标题 1"/>
          <p:cNvSpPr>
            <a:spLocks noGrp="1"/>
          </p:cNvSpPr>
          <p:nvPr>
            <p:ph type="title"/>
          </p:nvPr>
        </p:nvSpPr>
        <p:spPr>
          <a:xfrm>
            <a:off x="457200" y="533400"/>
            <a:ext cx="8229600" cy="990600"/>
          </a:xfrm>
        </p:spPr>
        <p:txBody>
          <a:bodyPr/>
          <a:lstStyle/>
          <a:p>
            <a:r>
              <a:rPr lang="en-US" altLang="zh-CN" dirty="0" smtClean="0">
                <a:ea typeface="+mn-ea"/>
              </a:rPr>
              <a:t>References</a:t>
            </a:r>
            <a:endParaRPr lang="zh-CN" altLang="en-US" dirty="0">
              <a:ea typeface="+mn-ea"/>
            </a:endParaRPr>
          </a:p>
        </p:txBody>
      </p:sp>
      <p:sp>
        <p:nvSpPr>
          <p:cNvPr id="8" name="内容占位符 2"/>
          <p:cNvSpPr>
            <a:spLocks noGrp="1"/>
          </p:cNvSpPr>
          <p:nvPr>
            <p:ph idx="1"/>
          </p:nvPr>
        </p:nvSpPr>
        <p:spPr>
          <a:xfrm>
            <a:off x="467544" y="1700808"/>
            <a:ext cx="8229600" cy="4471987"/>
          </a:xfrm>
        </p:spPr>
        <p:txBody>
          <a:bodyPr>
            <a:noAutofit/>
          </a:bodyPr>
          <a:lstStyle/>
          <a:p>
            <a:r>
              <a:rPr lang="en-US" altLang="zh-CN" sz="1200" b="1" dirty="0" err="1" smtClean="0"/>
              <a:t>Meng</a:t>
            </a:r>
            <a:r>
              <a:rPr lang="en-US" altLang="zh-CN" sz="1200" b="1" dirty="0" smtClean="0"/>
              <a:t> </a:t>
            </a:r>
            <a:r>
              <a:rPr lang="en-US" altLang="zh-CN" sz="1200" b="1" dirty="0"/>
              <a:t>Jiang</a:t>
            </a:r>
            <a:r>
              <a:rPr lang="en-US" altLang="zh-CN" sz="1200" dirty="0"/>
              <a:t>, Peng Cui, Alex </a:t>
            </a:r>
            <a:r>
              <a:rPr lang="en-US" altLang="zh-CN" sz="1200" dirty="0" err="1"/>
              <a:t>Beutel</a:t>
            </a:r>
            <a:r>
              <a:rPr lang="en-US" altLang="zh-CN" sz="1200" dirty="0"/>
              <a:t>, Christos </a:t>
            </a:r>
            <a:r>
              <a:rPr lang="en-US" altLang="zh-CN" sz="1200" dirty="0" err="1"/>
              <a:t>Faloutsos</a:t>
            </a:r>
            <a:r>
              <a:rPr lang="en-US" altLang="zh-CN" sz="1200" dirty="0"/>
              <a:t> and </a:t>
            </a:r>
            <a:r>
              <a:rPr lang="en-US" altLang="zh-CN" sz="1200" dirty="0" err="1"/>
              <a:t>Shiqiang</a:t>
            </a:r>
            <a:r>
              <a:rPr lang="en-US" altLang="zh-CN" sz="1200" dirty="0"/>
              <a:t> Yang. </a:t>
            </a:r>
            <a:r>
              <a:rPr lang="en-US" altLang="zh-CN" sz="1200" dirty="0" err="1"/>
              <a:t>CatchSync</a:t>
            </a:r>
            <a:r>
              <a:rPr lang="en-US" altLang="zh-CN" sz="1200" dirty="0"/>
              <a:t>: Catching Synchronized Behavior in Large Directed Graphs. </a:t>
            </a:r>
            <a:r>
              <a:rPr lang="en-US" altLang="zh-CN" sz="1200" i="1" dirty="0"/>
              <a:t>The 20th ACM SIGKDD International Conference on Knowledge Discovery and Data Mining (KDD</a:t>
            </a:r>
            <a:r>
              <a:rPr lang="en-US" altLang="zh-CN" sz="1200" i="1" dirty="0" smtClean="0"/>
              <a:t>)</a:t>
            </a:r>
            <a:r>
              <a:rPr lang="en-US" altLang="zh-CN" sz="1200" dirty="0" smtClean="0"/>
              <a:t>, </a:t>
            </a:r>
            <a:r>
              <a:rPr lang="en-US" altLang="zh-CN" sz="1200" dirty="0"/>
              <a:t>2014</a:t>
            </a:r>
            <a:r>
              <a:rPr lang="en-US" altLang="zh-CN" sz="1200" dirty="0" smtClean="0"/>
              <a:t>. </a:t>
            </a:r>
            <a:r>
              <a:rPr lang="en-US" altLang="zh-CN" sz="1200" b="1" dirty="0" smtClean="0">
                <a:solidFill>
                  <a:srgbClr val="FF0000"/>
                </a:solidFill>
              </a:rPr>
              <a:t>(Oral, 14.6%, Best paper final list</a:t>
            </a:r>
            <a:r>
              <a:rPr lang="en-US" altLang="zh-CN" sz="1200" b="1" dirty="0">
                <a:solidFill>
                  <a:srgbClr val="FF0000"/>
                </a:solidFill>
              </a:rPr>
              <a:t>)</a:t>
            </a:r>
            <a:endParaRPr lang="en-US" altLang="zh-CN" sz="1200" b="1" dirty="0" smtClean="0">
              <a:solidFill>
                <a:srgbClr val="FF0000"/>
              </a:solidFill>
            </a:endParaRPr>
          </a:p>
          <a:p>
            <a:r>
              <a:rPr lang="en-US" altLang="zh-CN" sz="1200" b="1" dirty="0" err="1"/>
              <a:t>Meng</a:t>
            </a:r>
            <a:r>
              <a:rPr lang="en-US" altLang="zh-CN" sz="1200" b="1" dirty="0"/>
              <a:t> Jiang</a:t>
            </a:r>
            <a:r>
              <a:rPr lang="en-US" altLang="zh-CN" sz="1200" dirty="0"/>
              <a:t>, Peng Cui, </a:t>
            </a:r>
            <a:r>
              <a:rPr lang="en-US" altLang="zh-CN" sz="1200" dirty="0" err="1"/>
              <a:t>Fei</a:t>
            </a:r>
            <a:r>
              <a:rPr lang="en-US" altLang="zh-CN" sz="1200" dirty="0"/>
              <a:t> Wang, </a:t>
            </a:r>
            <a:r>
              <a:rPr lang="en-US" altLang="zh-CN" sz="1200" dirty="0" err="1"/>
              <a:t>Xinran</a:t>
            </a:r>
            <a:r>
              <a:rPr lang="en-US" altLang="zh-CN" sz="1200" dirty="0"/>
              <a:t> Xu, </a:t>
            </a:r>
            <a:r>
              <a:rPr lang="en-US" altLang="zh-CN" sz="1200" dirty="0" err="1"/>
              <a:t>Wenwu</a:t>
            </a:r>
            <a:r>
              <a:rPr lang="en-US" altLang="zh-CN" sz="1200" dirty="0"/>
              <a:t> Zhu and </a:t>
            </a:r>
            <a:r>
              <a:rPr lang="en-US" altLang="zh-CN" sz="1200" dirty="0" err="1"/>
              <a:t>Shiqiang</a:t>
            </a:r>
            <a:r>
              <a:rPr lang="en-US" altLang="zh-CN" sz="1200" dirty="0"/>
              <a:t> Yang. FEMA: Flexible Evolutionary Multi-faceted Analysis for Dynamic Behavioral Pattern Discovery. </a:t>
            </a:r>
            <a:r>
              <a:rPr lang="en-US" altLang="zh-CN" sz="1200" i="1" dirty="0"/>
              <a:t>The 20th ACM SIGKDD International Conference on Knowledge Discovery and Data Mining (KDD)</a:t>
            </a:r>
            <a:r>
              <a:rPr lang="en-US" altLang="zh-CN" sz="1200" dirty="0"/>
              <a:t>, </a:t>
            </a:r>
            <a:r>
              <a:rPr lang="en-US" altLang="zh-CN" sz="1200" dirty="0" smtClean="0"/>
              <a:t>2014.</a:t>
            </a:r>
            <a:r>
              <a:rPr lang="en-US" altLang="zh-CN" sz="1200" b="1" dirty="0">
                <a:solidFill>
                  <a:srgbClr val="FF0000"/>
                </a:solidFill>
              </a:rPr>
              <a:t> (Oral, </a:t>
            </a:r>
            <a:r>
              <a:rPr lang="en-US" altLang="zh-CN" sz="1200" b="1" dirty="0" smtClean="0">
                <a:solidFill>
                  <a:srgbClr val="FF0000"/>
                </a:solidFill>
              </a:rPr>
              <a:t>14.6%)</a:t>
            </a:r>
            <a:endParaRPr lang="en-US" altLang="zh-CN" sz="1200" dirty="0" smtClean="0"/>
          </a:p>
          <a:p>
            <a:r>
              <a:rPr lang="en-US" altLang="zh-CN" sz="1200" b="1" dirty="0" err="1"/>
              <a:t>Meng</a:t>
            </a:r>
            <a:r>
              <a:rPr lang="en-US" altLang="zh-CN" sz="1200" b="1" dirty="0"/>
              <a:t> Jiang</a:t>
            </a:r>
            <a:r>
              <a:rPr lang="en-US" altLang="zh-CN" sz="1200" dirty="0"/>
              <a:t>, Peng Cui, Alex </a:t>
            </a:r>
            <a:r>
              <a:rPr lang="en-US" altLang="zh-CN" sz="1200" dirty="0" err="1"/>
              <a:t>Beutel</a:t>
            </a:r>
            <a:r>
              <a:rPr lang="en-US" altLang="zh-CN" sz="1200" dirty="0"/>
              <a:t>, Christos </a:t>
            </a:r>
            <a:r>
              <a:rPr lang="en-US" altLang="zh-CN" sz="1200" dirty="0" err="1"/>
              <a:t>Faloutsos</a:t>
            </a:r>
            <a:r>
              <a:rPr lang="en-US" altLang="zh-CN" sz="1200" dirty="0"/>
              <a:t> and </a:t>
            </a:r>
            <a:r>
              <a:rPr lang="en-US" altLang="zh-CN" sz="1200" dirty="0" err="1"/>
              <a:t>Shiqiang</a:t>
            </a:r>
            <a:r>
              <a:rPr lang="en-US" altLang="zh-CN" sz="1200" dirty="0"/>
              <a:t> Yang. Inferring Strange Behavior from Connectivity Pattern in Social </a:t>
            </a:r>
            <a:r>
              <a:rPr lang="en-US" altLang="zh-CN" sz="1200" dirty="0" err="1"/>
              <a:t>Networks.</a:t>
            </a:r>
            <a:r>
              <a:rPr lang="en-US" altLang="zh-CN" sz="1200" i="1" dirty="0" err="1"/>
              <a:t>The</a:t>
            </a:r>
            <a:r>
              <a:rPr lang="en-US" altLang="zh-CN" sz="1200" i="1" dirty="0"/>
              <a:t> 18th Pacific-Asia Conference on Knowledge Discovery and Data Mining (PAKDD</a:t>
            </a:r>
            <a:r>
              <a:rPr lang="en-US" altLang="zh-CN" sz="1200" i="1" dirty="0" smtClean="0"/>
              <a:t>)</a:t>
            </a:r>
            <a:r>
              <a:rPr lang="en-US" altLang="zh-CN" sz="1200" dirty="0" smtClean="0"/>
              <a:t>, </a:t>
            </a:r>
            <a:r>
              <a:rPr lang="en-US" altLang="zh-CN" sz="1200" dirty="0"/>
              <a:t>2014</a:t>
            </a:r>
            <a:r>
              <a:rPr lang="en-US" altLang="zh-CN" sz="1200" dirty="0" smtClean="0"/>
              <a:t>.</a:t>
            </a:r>
            <a:r>
              <a:rPr lang="en-US" altLang="zh-CN" sz="1200" b="1" dirty="0">
                <a:solidFill>
                  <a:srgbClr val="FF0000"/>
                </a:solidFill>
              </a:rPr>
              <a:t> (</a:t>
            </a:r>
            <a:r>
              <a:rPr lang="en-US" altLang="zh-CN" sz="1200" b="1" dirty="0" smtClean="0">
                <a:solidFill>
                  <a:srgbClr val="FF0000"/>
                </a:solidFill>
              </a:rPr>
              <a:t>Oral and Long, 10.8%)</a:t>
            </a:r>
            <a:endParaRPr lang="en-US" altLang="zh-CN" sz="1200" dirty="0" smtClean="0"/>
          </a:p>
          <a:p>
            <a:r>
              <a:rPr lang="en-US" altLang="zh-CN" sz="1200" b="1" dirty="0" err="1"/>
              <a:t>Meng</a:t>
            </a:r>
            <a:r>
              <a:rPr lang="en-US" altLang="zh-CN" sz="1200" b="1" dirty="0"/>
              <a:t> Jiang</a:t>
            </a:r>
            <a:r>
              <a:rPr lang="en-US" altLang="zh-CN" sz="1200" dirty="0"/>
              <a:t>, Peng Cui, Alex </a:t>
            </a:r>
            <a:r>
              <a:rPr lang="en-US" altLang="zh-CN" sz="1200" dirty="0" err="1"/>
              <a:t>Beutel</a:t>
            </a:r>
            <a:r>
              <a:rPr lang="en-US" altLang="zh-CN" sz="1200" dirty="0"/>
              <a:t>, Christos </a:t>
            </a:r>
            <a:r>
              <a:rPr lang="en-US" altLang="zh-CN" sz="1200" dirty="0" err="1"/>
              <a:t>Faloutsos</a:t>
            </a:r>
            <a:r>
              <a:rPr lang="en-US" altLang="zh-CN" sz="1200" dirty="0"/>
              <a:t> and </a:t>
            </a:r>
            <a:r>
              <a:rPr lang="en-US" altLang="zh-CN" sz="1200" dirty="0" err="1"/>
              <a:t>Shiqiang</a:t>
            </a:r>
            <a:r>
              <a:rPr lang="en-US" altLang="zh-CN" sz="1200" dirty="0"/>
              <a:t> Yang. Detecting Suspicious Following Behavior in Multimillion-Node Social Networks. </a:t>
            </a:r>
            <a:r>
              <a:rPr lang="en-US" altLang="zh-CN" sz="1200" i="1" dirty="0"/>
              <a:t>The 23rd international conference on World Wide Web companion (WWW</a:t>
            </a:r>
            <a:r>
              <a:rPr lang="en-US" altLang="zh-CN" sz="1200" i="1" dirty="0" smtClean="0"/>
              <a:t>)</a:t>
            </a:r>
            <a:r>
              <a:rPr lang="en-US" altLang="zh-CN" sz="1200" dirty="0" smtClean="0"/>
              <a:t>, 2014</a:t>
            </a:r>
            <a:r>
              <a:rPr lang="en-US" altLang="zh-CN" sz="1200" dirty="0"/>
              <a:t>. </a:t>
            </a:r>
            <a:r>
              <a:rPr lang="en-US" altLang="zh-CN" sz="1200" i="1" dirty="0"/>
              <a:t>(Poster) </a:t>
            </a:r>
            <a:endParaRPr lang="en-US" altLang="zh-CN" sz="1200" i="1" dirty="0" smtClean="0"/>
          </a:p>
          <a:p>
            <a:r>
              <a:rPr lang="en-US" altLang="zh-CN" sz="1200" b="1" dirty="0" err="1"/>
              <a:t>Meng</a:t>
            </a:r>
            <a:r>
              <a:rPr lang="en-US" altLang="zh-CN" sz="1200" b="1" dirty="0"/>
              <a:t> Jiang</a:t>
            </a:r>
            <a:r>
              <a:rPr lang="en-US" altLang="zh-CN" sz="1200" dirty="0"/>
              <a:t>, Peng Cui, </a:t>
            </a:r>
            <a:r>
              <a:rPr lang="en-US" altLang="zh-CN" sz="1200" dirty="0" err="1"/>
              <a:t>Fei</a:t>
            </a:r>
            <a:r>
              <a:rPr lang="en-US" altLang="zh-CN" sz="1200" dirty="0"/>
              <a:t> Wang, </a:t>
            </a:r>
            <a:r>
              <a:rPr lang="en-US" altLang="zh-CN" sz="1200" dirty="0" err="1"/>
              <a:t>Wenwu</a:t>
            </a:r>
            <a:r>
              <a:rPr lang="en-US" altLang="zh-CN" sz="1200" dirty="0"/>
              <a:t> Zhu and </a:t>
            </a:r>
            <a:r>
              <a:rPr lang="en-US" altLang="zh-CN" sz="1200" dirty="0" err="1"/>
              <a:t>Shiqiang</a:t>
            </a:r>
            <a:r>
              <a:rPr lang="en-US" altLang="zh-CN" sz="1200" dirty="0"/>
              <a:t> Yang. Scalable Recommendation with Social Contextual Information. </a:t>
            </a:r>
            <a:r>
              <a:rPr lang="en-US" altLang="zh-CN" sz="1200" i="1" dirty="0"/>
              <a:t>IEEE Transactions on Knowledge and Data Engineering (TKDE)</a:t>
            </a:r>
            <a:r>
              <a:rPr lang="en-US" altLang="zh-CN" sz="1200" dirty="0"/>
              <a:t>, 2014. </a:t>
            </a:r>
            <a:r>
              <a:rPr lang="en-US" altLang="zh-CN" sz="1200" b="1" dirty="0" smtClean="0">
                <a:solidFill>
                  <a:srgbClr val="FF0000"/>
                </a:solidFill>
              </a:rPr>
              <a:t>(Regular, CCF A)</a:t>
            </a:r>
            <a:endParaRPr lang="en-US" altLang="zh-CN" sz="1200" dirty="0" smtClean="0"/>
          </a:p>
          <a:p>
            <a:r>
              <a:rPr lang="en-US" altLang="zh-CN" sz="1200" b="1" dirty="0" err="1"/>
              <a:t>Meng</a:t>
            </a:r>
            <a:r>
              <a:rPr lang="en-US" altLang="zh-CN" sz="1200" b="1" dirty="0"/>
              <a:t> Jiang</a:t>
            </a:r>
            <a:r>
              <a:rPr lang="en-US" altLang="zh-CN" sz="1200" dirty="0"/>
              <a:t>, Peng Cui, </a:t>
            </a:r>
            <a:r>
              <a:rPr lang="en-US" altLang="zh-CN" sz="1200" dirty="0" err="1"/>
              <a:t>Rui</a:t>
            </a:r>
            <a:r>
              <a:rPr lang="en-US" altLang="zh-CN" sz="1200" dirty="0"/>
              <a:t> Liu, </a:t>
            </a:r>
            <a:r>
              <a:rPr lang="en-US" altLang="zh-CN" sz="1200" dirty="0" err="1"/>
              <a:t>Qiang</a:t>
            </a:r>
            <a:r>
              <a:rPr lang="en-US" altLang="zh-CN" sz="1200" dirty="0"/>
              <a:t> Yang, </a:t>
            </a:r>
            <a:r>
              <a:rPr lang="en-US" altLang="zh-CN" sz="1200" dirty="0" err="1"/>
              <a:t>Fei</a:t>
            </a:r>
            <a:r>
              <a:rPr lang="en-US" altLang="zh-CN" sz="1200" dirty="0"/>
              <a:t> Wang, </a:t>
            </a:r>
            <a:r>
              <a:rPr lang="en-US" altLang="zh-CN" sz="1200" dirty="0" err="1"/>
              <a:t>Wenwu</a:t>
            </a:r>
            <a:r>
              <a:rPr lang="en-US" altLang="zh-CN" sz="1200" dirty="0"/>
              <a:t> Zhu and </a:t>
            </a:r>
            <a:r>
              <a:rPr lang="en-US" altLang="zh-CN" sz="1200" dirty="0" err="1"/>
              <a:t>Shiqiang</a:t>
            </a:r>
            <a:r>
              <a:rPr lang="en-US" altLang="zh-CN" sz="1200" dirty="0"/>
              <a:t> Yang. Social Contextual Recommendation. </a:t>
            </a:r>
            <a:r>
              <a:rPr lang="en-US" altLang="zh-CN" sz="1200" i="1" dirty="0"/>
              <a:t>The 21st ACM International Conference on Information and Knowledge Management (CIKM</a:t>
            </a:r>
            <a:r>
              <a:rPr lang="en-US" altLang="zh-CN" sz="1200" i="1" dirty="0" smtClean="0"/>
              <a:t>)</a:t>
            </a:r>
            <a:r>
              <a:rPr lang="en-US" altLang="zh-CN" sz="1200" dirty="0" smtClean="0"/>
              <a:t>, 2012.</a:t>
            </a:r>
            <a:r>
              <a:rPr lang="en-US" altLang="zh-CN" sz="1200" b="1" dirty="0">
                <a:solidFill>
                  <a:srgbClr val="FF0000"/>
                </a:solidFill>
              </a:rPr>
              <a:t> (</a:t>
            </a:r>
            <a:r>
              <a:rPr lang="en-US" altLang="zh-CN" sz="1200" b="1" dirty="0" smtClean="0">
                <a:solidFill>
                  <a:srgbClr val="FF0000"/>
                </a:solidFill>
              </a:rPr>
              <a:t>Oral, 13.8%)</a:t>
            </a:r>
            <a:endParaRPr lang="en-US" altLang="zh-CN" sz="1200" dirty="0" smtClean="0"/>
          </a:p>
          <a:p>
            <a:r>
              <a:rPr lang="en-US" altLang="zh-CN" sz="1200" b="1" dirty="0" err="1"/>
              <a:t>Meng</a:t>
            </a:r>
            <a:r>
              <a:rPr lang="en-US" altLang="zh-CN" sz="1200" b="1" dirty="0"/>
              <a:t> Jiang</a:t>
            </a:r>
            <a:r>
              <a:rPr lang="en-US" altLang="zh-CN" sz="1200" dirty="0"/>
              <a:t>, Peng Cui, </a:t>
            </a:r>
            <a:r>
              <a:rPr lang="en-US" altLang="zh-CN" sz="1200" dirty="0" err="1"/>
              <a:t>Fei</a:t>
            </a:r>
            <a:r>
              <a:rPr lang="en-US" altLang="zh-CN" sz="1200" dirty="0"/>
              <a:t> Wang, </a:t>
            </a:r>
            <a:r>
              <a:rPr lang="en-US" altLang="zh-CN" sz="1200" dirty="0" err="1"/>
              <a:t>Qiang</a:t>
            </a:r>
            <a:r>
              <a:rPr lang="en-US" altLang="zh-CN" sz="1200" dirty="0"/>
              <a:t> Yang, </a:t>
            </a:r>
            <a:r>
              <a:rPr lang="en-US" altLang="zh-CN" sz="1200" dirty="0" err="1"/>
              <a:t>Wenwu</a:t>
            </a:r>
            <a:r>
              <a:rPr lang="en-US" altLang="zh-CN" sz="1200" dirty="0"/>
              <a:t> Zhu and </a:t>
            </a:r>
            <a:r>
              <a:rPr lang="en-US" altLang="zh-CN" sz="1200" dirty="0" err="1"/>
              <a:t>Shiqiang</a:t>
            </a:r>
            <a:r>
              <a:rPr lang="en-US" altLang="zh-CN" sz="1200" dirty="0"/>
              <a:t> Yang. Social Recommendation across Multiple Relational Domains. </a:t>
            </a:r>
            <a:r>
              <a:rPr lang="en-US" altLang="zh-CN" sz="1200" i="1" dirty="0"/>
              <a:t>The 21st ACM International Conference on Information and Knowledge Management (CIKM)</a:t>
            </a:r>
            <a:r>
              <a:rPr lang="en-US" altLang="zh-CN" sz="1200" dirty="0"/>
              <a:t>, </a:t>
            </a:r>
            <a:r>
              <a:rPr lang="en-US" altLang="zh-CN" sz="1200" dirty="0" smtClean="0"/>
              <a:t>2012.</a:t>
            </a:r>
            <a:r>
              <a:rPr lang="en-US" altLang="zh-CN" sz="1200" b="1" dirty="0">
                <a:solidFill>
                  <a:srgbClr val="FF0000"/>
                </a:solidFill>
              </a:rPr>
              <a:t> (Oral, 13.8</a:t>
            </a:r>
            <a:r>
              <a:rPr lang="en-US" altLang="zh-CN" sz="1200" b="1" dirty="0" smtClean="0">
                <a:solidFill>
                  <a:srgbClr val="FF0000"/>
                </a:solidFill>
              </a:rPr>
              <a:t>%)</a:t>
            </a:r>
            <a:endParaRPr lang="en-US" altLang="zh-CN" sz="1200" dirty="0" smtClean="0"/>
          </a:p>
          <a:p>
            <a:r>
              <a:rPr lang="en-US" altLang="zh-CN" sz="1200" dirty="0"/>
              <a:t>Lu Liu, </a:t>
            </a:r>
            <a:r>
              <a:rPr lang="en-US" altLang="zh-CN" sz="1200" dirty="0" err="1"/>
              <a:t>Feida</a:t>
            </a:r>
            <a:r>
              <a:rPr lang="en-US" altLang="zh-CN" sz="1200" dirty="0"/>
              <a:t> Zhu, </a:t>
            </a:r>
            <a:r>
              <a:rPr lang="en-US" altLang="zh-CN" sz="1200" b="1" dirty="0" err="1"/>
              <a:t>Meng</a:t>
            </a:r>
            <a:r>
              <a:rPr lang="en-US" altLang="zh-CN" sz="1200" b="1" dirty="0"/>
              <a:t> Jiang</a:t>
            </a:r>
            <a:r>
              <a:rPr lang="en-US" altLang="zh-CN" sz="1200" dirty="0"/>
              <a:t>, </a:t>
            </a:r>
            <a:r>
              <a:rPr lang="en-US" altLang="zh-CN" sz="1200" dirty="0" err="1"/>
              <a:t>Jiawei</a:t>
            </a:r>
            <a:r>
              <a:rPr lang="en-US" altLang="zh-CN" sz="1200" dirty="0"/>
              <a:t> Han, </a:t>
            </a:r>
            <a:r>
              <a:rPr lang="en-US" altLang="zh-CN" sz="1200" dirty="0" err="1"/>
              <a:t>Lifeng</a:t>
            </a:r>
            <a:r>
              <a:rPr lang="en-US" altLang="zh-CN" sz="1200" dirty="0"/>
              <a:t> Sun, </a:t>
            </a:r>
            <a:r>
              <a:rPr lang="en-US" altLang="zh-CN" sz="1200" dirty="0" err="1"/>
              <a:t>Shiqiang</a:t>
            </a:r>
            <a:r>
              <a:rPr lang="en-US" altLang="zh-CN" sz="1200" dirty="0"/>
              <a:t> Yang. Mining Diversity on Social Media Networks. </a:t>
            </a:r>
            <a:r>
              <a:rPr lang="en-US" altLang="zh-CN" sz="1200" i="1" dirty="0"/>
              <a:t>Multimedia Tools and Applications</a:t>
            </a:r>
            <a:r>
              <a:rPr lang="en-US" altLang="zh-CN" sz="1200" dirty="0"/>
              <a:t>, 2012</a:t>
            </a:r>
            <a:r>
              <a:rPr lang="en-US" altLang="zh-CN" sz="1200" dirty="0" smtClean="0"/>
              <a:t>.</a:t>
            </a:r>
          </a:p>
          <a:p>
            <a:r>
              <a:rPr lang="en-US" altLang="zh-CN" sz="1200" dirty="0"/>
              <a:t>Lu Liu, </a:t>
            </a:r>
            <a:r>
              <a:rPr lang="en-US" altLang="zh-CN" sz="1200" dirty="0" err="1"/>
              <a:t>Jie</a:t>
            </a:r>
            <a:r>
              <a:rPr lang="en-US" altLang="zh-CN" sz="1200" dirty="0"/>
              <a:t> Tang, </a:t>
            </a:r>
            <a:r>
              <a:rPr lang="en-US" altLang="zh-CN" sz="1200" dirty="0" err="1"/>
              <a:t>Jiawei</a:t>
            </a:r>
            <a:r>
              <a:rPr lang="en-US" altLang="zh-CN" sz="1200" dirty="0"/>
              <a:t> Han, </a:t>
            </a:r>
            <a:r>
              <a:rPr lang="en-US" altLang="zh-CN" sz="1200" b="1" dirty="0" err="1"/>
              <a:t>Meng</a:t>
            </a:r>
            <a:r>
              <a:rPr lang="en-US" altLang="zh-CN" sz="1200" b="1" dirty="0"/>
              <a:t> Jiang</a:t>
            </a:r>
            <a:r>
              <a:rPr lang="en-US" altLang="zh-CN" sz="1200" dirty="0"/>
              <a:t>, </a:t>
            </a:r>
            <a:r>
              <a:rPr lang="en-US" altLang="zh-CN" sz="1200" dirty="0" err="1"/>
              <a:t>Shiqiang</a:t>
            </a:r>
            <a:r>
              <a:rPr lang="en-US" altLang="zh-CN" sz="1200" dirty="0"/>
              <a:t> Yang. Mining Topic-Level Influence in Heterogeneous Networks. </a:t>
            </a:r>
            <a:r>
              <a:rPr lang="en-US" altLang="zh-CN" sz="1200" i="1" dirty="0"/>
              <a:t>The 19th ACM International Conference on Information and Knowledge Management (CIKM)</a:t>
            </a:r>
            <a:r>
              <a:rPr lang="en-US" altLang="zh-CN" sz="1200" dirty="0"/>
              <a:t>, </a:t>
            </a:r>
            <a:r>
              <a:rPr lang="en-US" altLang="zh-CN" sz="1200" dirty="0" smtClean="0"/>
              <a:t>2010</a:t>
            </a:r>
            <a:r>
              <a:rPr lang="en-US" altLang="zh-CN" sz="1200" dirty="0"/>
              <a:t>.</a:t>
            </a:r>
            <a:endParaRPr lang="zh-CN" altLang="en-US" sz="1200" dirty="0"/>
          </a:p>
        </p:txBody>
      </p:sp>
    </p:spTree>
    <p:extLst>
      <p:ext uri="{BB962C8B-B14F-4D97-AF65-F5344CB8AC3E}">
        <p14:creationId xmlns:p14="http://schemas.microsoft.com/office/powerpoint/2010/main" val="441968242"/>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5997" y="4269164"/>
            <a:ext cx="3600000" cy="1758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3"/>
          <p:cNvSpPr>
            <a:spLocks noGrp="1"/>
          </p:cNvSpPr>
          <p:nvPr>
            <p:ph type="ctrTitle"/>
          </p:nvPr>
        </p:nvSpPr>
        <p:spPr>
          <a:xfrm>
            <a:off x="683568" y="1700808"/>
            <a:ext cx="7772400" cy="1470025"/>
          </a:xfrm>
        </p:spPr>
        <p:txBody>
          <a:bodyPr/>
          <a:lstStyle/>
          <a:p>
            <a:r>
              <a:rPr lang="en-US" altLang="zh-CN" sz="4800" dirty="0" smtClean="0">
                <a:solidFill>
                  <a:srgbClr val="7030A0"/>
                </a:solidFill>
                <a:ea typeface="+mn-ea"/>
              </a:rPr>
              <a:t>Thank you!</a:t>
            </a:r>
            <a:endParaRPr lang="zh-CN" altLang="en-US" sz="4800" dirty="0">
              <a:solidFill>
                <a:srgbClr val="7030A0"/>
              </a:solidFill>
              <a:ea typeface="+mn-ea"/>
            </a:endParaRPr>
          </a:p>
        </p:txBody>
      </p:sp>
      <p:sp>
        <p:nvSpPr>
          <p:cNvPr id="6" name="矩形 5"/>
          <p:cNvSpPr/>
          <p:nvPr/>
        </p:nvSpPr>
        <p:spPr>
          <a:xfrm>
            <a:off x="2442584" y="6124059"/>
            <a:ext cx="4326826" cy="369332"/>
          </a:xfrm>
          <a:prstGeom prst="rect">
            <a:avLst/>
          </a:prstGeom>
        </p:spPr>
        <p:txBody>
          <a:bodyPr wrap="none">
            <a:spAutoFit/>
          </a:bodyPr>
          <a:lstStyle/>
          <a:p>
            <a:r>
              <a:rPr lang="zh-CN" altLang="en-US" dirty="0" smtClean="0">
                <a:solidFill>
                  <a:srgbClr val="FF0000"/>
                </a:solidFill>
              </a:rPr>
              <a:t>❤</a:t>
            </a:r>
            <a:r>
              <a:rPr lang="zh-CN" altLang="en-US" dirty="0" smtClean="0"/>
              <a:t> </a:t>
            </a:r>
            <a:r>
              <a:rPr lang="en-US" altLang="zh-CN" dirty="0" smtClean="0"/>
              <a:t>Friend </a:t>
            </a:r>
            <a:r>
              <a:rPr lang="zh-CN" altLang="en-US" dirty="0" smtClean="0">
                <a:solidFill>
                  <a:srgbClr val="FF0000"/>
                </a:solidFill>
              </a:rPr>
              <a:t>❤</a:t>
            </a:r>
            <a:r>
              <a:rPr lang="zh-CN" altLang="en-US" dirty="0" smtClean="0"/>
              <a:t> </a:t>
            </a:r>
            <a:r>
              <a:rPr lang="en-US" altLang="zh-CN" dirty="0" smtClean="0"/>
              <a:t>Discussion </a:t>
            </a:r>
            <a:r>
              <a:rPr lang="zh-CN" altLang="en-US" dirty="0" smtClean="0">
                <a:solidFill>
                  <a:srgbClr val="FF0000"/>
                </a:solidFill>
              </a:rPr>
              <a:t>❤</a:t>
            </a:r>
            <a:r>
              <a:rPr lang="zh-CN" altLang="en-US" dirty="0" smtClean="0"/>
              <a:t> </a:t>
            </a:r>
            <a:r>
              <a:rPr lang="en-US" altLang="zh-CN" dirty="0" smtClean="0"/>
              <a:t>Collaboration</a:t>
            </a:r>
            <a:endParaRPr lang="en-US" altLang="zh-CN" dirty="0"/>
          </a:p>
        </p:txBody>
      </p:sp>
      <p:sp>
        <p:nvSpPr>
          <p:cNvPr id="2" name="副标题 1"/>
          <p:cNvSpPr>
            <a:spLocks noGrp="1"/>
          </p:cNvSpPr>
          <p:nvPr>
            <p:ph type="subTitle" idx="1"/>
          </p:nvPr>
        </p:nvSpPr>
        <p:spPr/>
        <p:txBody>
          <a:bodyPr/>
          <a:lstStyle/>
          <a:p>
            <a:r>
              <a:rPr lang="en-US" altLang="zh-CN" dirty="0" smtClean="0"/>
              <a:t>www.meng-jiang.com</a:t>
            </a:r>
            <a:endParaRPr lang="zh-CN" altLang="en-US" dirty="0"/>
          </a:p>
        </p:txBody>
      </p:sp>
    </p:spTree>
    <p:extLst>
      <p:ext uri="{BB962C8B-B14F-4D97-AF65-F5344CB8AC3E}">
        <p14:creationId xmlns:p14="http://schemas.microsoft.com/office/powerpoint/2010/main" val="3390926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15</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Related Works</a:t>
            </a:r>
            <a:endParaRPr lang="zh-CN" altLang="en-US" dirty="0">
              <a:latin typeface="+mn-lt"/>
              <a:ea typeface="+mn-ea"/>
            </a:endParaRPr>
          </a:p>
        </p:txBody>
      </p:sp>
      <p:sp>
        <p:nvSpPr>
          <p:cNvPr id="6" name="椭圆 4"/>
          <p:cNvSpPr/>
          <p:nvPr/>
        </p:nvSpPr>
        <p:spPr>
          <a:xfrm>
            <a:off x="5767609" y="1797513"/>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5"/>
          <p:cNvSpPr/>
          <p:nvPr/>
        </p:nvSpPr>
        <p:spPr>
          <a:xfrm>
            <a:off x="5771771" y="4767721"/>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箭头连接符 6"/>
          <p:cNvCxnSpPr>
            <a:stCxn id="15" idx="7"/>
            <a:endCxn id="17" idx="3"/>
          </p:cNvCxnSpPr>
          <p:nvPr/>
        </p:nvCxnSpPr>
        <p:spPr>
          <a:xfrm flipV="1">
            <a:off x="6593496" y="2119821"/>
            <a:ext cx="248820" cy="280208"/>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7"/>
          <p:cNvCxnSpPr>
            <a:stCxn id="15" idx="5"/>
            <a:endCxn id="18" idx="1"/>
          </p:cNvCxnSpPr>
          <p:nvPr/>
        </p:nvCxnSpPr>
        <p:spPr>
          <a:xfrm>
            <a:off x="6593496" y="2603699"/>
            <a:ext cx="779448" cy="19534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8"/>
          <p:cNvCxnSpPr>
            <a:stCxn id="17" idx="6"/>
            <a:endCxn id="16" idx="1"/>
          </p:cNvCxnSpPr>
          <p:nvPr/>
        </p:nvCxnSpPr>
        <p:spPr>
          <a:xfrm>
            <a:off x="7625897" y="2017986"/>
            <a:ext cx="593452" cy="358596"/>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连接符 9"/>
          <p:cNvCxnSpPr/>
          <p:nvPr/>
        </p:nvCxnSpPr>
        <p:spPr>
          <a:xfrm>
            <a:off x="6268926" y="2645880"/>
            <a:ext cx="281302" cy="247438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0"/>
          <p:cNvCxnSpPr>
            <a:endCxn id="19" idx="0"/>
          </p:cNvCxnSpPr>
          <p:nvPr/>
        </p:nvCxnSpPr>
        <p:spPr>
          <a:xfrm flipH="1">
            <a:off x="6550228" y="2197284"/>
            <a:ext cx="616658" cy="292297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1"/>
          <p:cNvCxnSpPr>
            <a:stCxn id="17" idx="4"/>
            <a:endCxn id="21" idx="0"/>
          </p:cNvCxnSpPr>
          <p:nvPr/>
        </p:nvCxnSpPr>
        <p:spPr>
          <a:xfrm>
            <a:off x="7166886" y="2162002"/>
            <a:ext cx="887339" cy="29559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2"/>
          <p:cNvCxnSpPr>
            <a:stCxn id="16" idx="4"/>
            <a:endCxn id="21" idx="0"/>
          </p:cNvCxnSpPr>
          <p:nvPr/>
        </p:nvCxnSpPr>
        <p:spPr>
          <a:xfrm flipH="1">
            <a:off x="8054225" y="2622433"/>
            <a:ext cx="489694" cy="249553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5" name="椭圆 16"/>
          <p:cNvSpPr/>
          <p:nvPr/>
        </p:nvSpPr>
        <p:spPr>
          <a:xfrm>
            <a:off x="5809915" y="2357848"/>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Amy</a:t>
            </a:r>
            <a:endParaRPr lang="zh-CN" altLang="en-US" dirty="0">
              <a:solidFill>
                <a:srgbClr val="7030A0"/>
              </a:solidFill>
              <a:cs typeface="Times New Roman" pitchFamily="18" charset="0"/>
            </a:endParaRPr>
          </a:p>
        </p:txBody>
      </p:sp>
      <p:sp>
        <p:nvSpPr>
          <p:cNvPr id="16" name="椭圆 17"/>
          <p:cNvSpPr/>
          <p:nvPr/>
        </p:nvSpPr>
        <p:spPr>
          <a:xfrm>
            <a:off x="8084908" y="2334401"/>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Tom</a:t>
            </a:r>
            <a:endParaRPr lang="zh-CN" altLang="en-US" dirty="0">
              <a:solidFill>
                <a:srgbClr val="7030A0"/>
              </a:solidFill>
              <a:cs typeface="Times New Roman" pitchFamily="18" charset="0"/>
            </a:endParaRPr>
          </a:p>
        </p:txBody>
      </p:sp>
      <p:sp>
        <p:nvSpPr>
          <p:cNvPr id="17" name="椭圆 18"/>
          <p:cNvSpPr/>
          <p:nvPr/>
        </p:nvSpPr>
        <p:spPr>
          <a:xfrm>
            <a:off x="6707875" y="1873970"/>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Bob</a:t>
            </a:r>
            <a:endParaRPr lang="zh-CN" altLang="en-US" dirty="0">
              <a:solidFill>
                <a:srgbClr val="7030A0"/>
              </a:solidFill>
              <a:cs typeface="Times New Roman" pitchFamily="18" charset="0"/>
            </a:endParaRPr>
          </a:p>
        </p:txBody>
      </p:sp>
      <p:sp>
        <p:nvSpPr>
          <p:cNvPr id="18" name="椭圆 19"/>
          <p:cNvSpPr/>
          <p:nvPr/>
        </p:nvSpPr>
        <p:spPr>
          <a:xfrm>
            <a:off x="7238503" y="2756859"/>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Nick</a:t>
            </a:r>
            <a:endParaRPr lang="zh-CN" altLang="en-US" dirty="0">
              <a:solidFill>
                <a:srgbClr val="7030A0"/>
              </a:solidFill>
              <a:cs typeface="Times New Roman" pitchFamily="18" charset="0"/>
            </a:endParaRPr>
          </a:p>
        </p:txBody>
      </p:sp>
      <p:sp>
        <p:nvSpPr>
          <p:cNvPr id="19" name="矩形 20"/>
          <p:cNvSpPr/>
          <p:nvPr/>
        </p:nvSpPr>
        <p:spPr>
          <a:xfrm>
            <a:off x="6091217" y="5120263"/>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1</a:t>
            </a:r>
            <a:endParaRPr lang="zh-CN" altLang="en-US" dirty="0"/>
          </a:p>
        </p:txBody>
      </p:sp>
      <p:sp>
        <p:nvSpPr>
          <p:cNvPr id="20" name="矩形 21"/>
          <p:cNvSpPr/>
          <p:nvPr/>
        </p:nvSpPr>
        <p:spPr>
          <a:xfrm>
            <a:off x="6898895" y="5647427"/>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2</a:t>
            </a:r>
            <a:endParaRPr lang="zh-CN" altLang="en-US" dirty="0"/>
          </a:p>
        </p:txBody>
      </p:sp>
      <p:sp>
        <p:nvSpPr>
          <p:cNvPr id="21" name="矩形 22"/>
          <p:cNvSpPr/>
          <p:nvPr/>
        </p:nvSpPr>
        <p:spPr>
          <a:xfrm>
            <a:off x="7595214" y="5117963"/>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3</a:t>
            </a:r>
            <a:endParaRPr lang="zh-CN" altLang="en-US" dirty="0"/>
          </a:p>
        </p:txBody>
      </p:sp>
      <p:cxnSp>
        <p:nvCxnSpPr>
          <p:cNvPr id="22" name="直接连接符 23"/>
          <p:cNvCxnSpPr/>
          <p:nvPr/>
        </p:nvCxnSpPr>
        <p:spPr>
          <a:xfrm flipV="1">
            <a:off x="5767609" y="2259926"/>
            <a:ext cx="960328"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343933" y="2030697"/>
            <a:ext cx="1595309" cy="369332"/>
          </a:xfrm>
          <a:prstGeom prst="rect">
            <a:avLst/>
          </a:prstGeom>
          <a:noFill/>
        </p:spPr>
        <p:txBody>
          <a:bodyPr wrap="none" rtlCol="0">
            <a:spAutoFit/>
          </a:bodyPr>
          <a:lstStyle/>
          <a:p>
            <a:r>
              <a:rPr lang="en-US" altLang="zh-CN" dirty="0" smtClean="0">
                <a:cs typeface="Times New Roman" pitchFamily="18" charset="0"/>
              </a:rPr>
              <a:t>social relation</a:t>
            </a:r>
            <a:endParaRPr lang="zh-CN" altLang="en-US" dirty="0">
              <a:cs typeface="Times New Roman" pitchFamily="18" charset="0"/>
            </a:endParaRPr>
          </a:p>
        </p:txBody>
      </p:sp>
      <p:cxnSp>
        <p:nvCxnSpPr>
          <p:cNvPr id="24" name="直接连接符 27"/>
          <p:cNvCxnSpPr>
            <a:endCxn id="25" idx="3"/>
          </p:cNvCxnSpPr>
          <p:nvPr/>
        </p:nvCxnSpPr>
        <p:spPr>
          <a:xfrm flipH="1">
            <a:off x="5832869" y="4223223"/>
            <a:ext cx="875006"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583809" y="3900058"/>
            <a:ext cx="1249060" cy="646331"/>
          </a:xfrm>
          <a:prstGeom prst="rect">
            <a:avLst/>
          </a:prstGeom>
          <a:noFill/>
        </p:spPr>
        <p:txBody>
          <a:bodyPr wrap="none" rtlCol="0">
            <a:spAutoFit/>
          </a:bodyPr>
          <a:lstStyle/>
          <a:p>
            <a:r>
              <a:rPr lang="en-US" altLang="zh-CN" dirty="0" smtClean="0">
                <a:cs typeface="Times New Roman" pitchFamily="18" charset="0"/>
              </a:rPr>
              <a:t>user-item</a:t>
            </a:r>
          </a:p>
          <a:p>
            <a:r>
              <a:rPr lang="en-US" altLang="zh-CN" dirty="0" smtClean="0">
                <a:cs typeface="Times New Roman" pitchFamily="18" charset="0"/>
              </a:rPr>
              <a:t>interaction</a:t>
            </a:r>
            <a:endParaRPr lang="zh-CN" altLang="en-US" dirty="0">
              <a:cs typeface="Times New Roman" pitchFamily="18" charset="0"/>
            </a:endParaRPr>
          </a:p>
        </p:txBody>
      </p:sp>
      <p:cxnSp>
        <p:nvCxnSpPr>
          <p:cNvPr id="26" name="直接连接符 29"/>
          <p:cNvCxnSpPr>
            <a:endCxn id="27" idx="3"/>
          </p:cNvCxnSpPr>
          <p:nvPr/>
        </p:nvCxnSpPr>
        <p:spPr>
          <a:xfrm flipH="1">
            <a:off x="5785353" y="5302629"/>
            <a:ext cx="33379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343933" y="5117963"/>
            <a:ext cx="1441420" cy="369332"/>
          </a:xfrm>
          <a:prstGeom prst="rect">
            <a:avLst/>
          </a:prstGeom>
          <a:noFill/>
        </p:spPr>
        <p:txBody>
          <a:bodyPr wrap="none" rtlCol="0">
            <a:spAutoFit/>
          </a:bodyPr>
          <a:lstStyle/>
          <a:p>
            <a:r>
              <a:rPr lang="en-US" altLang="zh-CN" dirty="0">
                <a:cs typeface="Times New Roman" pitchFamily="18" charset="0"/>
              </a:rPr>
              <a:t>i</a:t>
            </a:r>
            <a:r>
              <a:rPr lang="en-US" altLang="zh-CN" dirty="0" smtClean="0">
                <a:cs typeface="Times New Roman" pitchFamily="18" charset="0"/>
              </a:rPr>
              <a:t>tem content</a:t>
            </a:r>
            <a:endParaRPr lang="zh-CN" altLang="en-US" dirty="0">
              <a:cs typeface="Times New Roman" pitchFamily="18" charset="0"/>
            </a:endParaRPr>
          </a:p>
        </p:txBody>
      </p:sp>
      <p:cxnSp>
        <p:nvCxnSpPr>
          <p:cNvPr id="28" name="直接连接符 13"/>
          <p:cNvCxnSpPr>
            <a:stCxn id="18" idx="3"/>
            <a:endCxn id="20" idx="0"/>
          </p:cNvCxnSpPr>
          <p:nvPr/>
        </p:nvCxnSpPr>
        <p:spPr>
          <a:xfrm flipH="1">
            <a:off x="7357906" y="3002710"/>
            <a:ext cx="15038" cy="264471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9" name="内容占位符 38"/>
          <p:cNvSpPr>
            <a:spLocks noGrp="1"/>
          </p:cNvSpPr>
          <p:nvPr>
            <p:ph sz="half" idx="1"/>
          </p:nvPr>
        </p:nvSpPr>
        <p:spPr>
          <a:xfrm>
            <a:off x="457200" y="1673352"/>
            <a:ext cx="4038600" cy="4718304"/>
          </a:xfrm>
        </p:spPr>
        <p:txBody>
          <a:bodyPr/>
          <a:lstStyle/>
          <a:p>
            <a:r>
              <a:rPr lang="en-US" altLang="zh-CN" sz="2400" dirty="0" smtClean="0">
                <a:solidFill>
                  <a:schemeClr val="tx1"/>
                </a:solidFill>
              </a:rPr>
              <a:t>Content-based filtering</a:t>
            </a:r>
          </a:p>
          <a:p>
            <a:r>
              <a:rPr lang="en-US" altLang="zh-CN" sz="2400" dirty="0" smtClean="0">
                <a:solidFill>
                  <a:schemeClr val="tx1"/>
                </a:solidFill>
              </a:rPr>
              <a:t>Collaborative filtering</a:t>
            </a:r>
          </a:p>
          <a:p>
            <a:r>
              <a:rPr lang="en-US" altLang="zh-CN" sz="2400" dirty="0" smtClean="0">
                <a:solidFill>
                  <a:schemeClr val="tx1"/>
                </a:solidFill>
              </a:rPr>
              <a:t>Trust-based recommendation</a:t>
            </a:r>
          </a:p>
          <a:p>
            <a:r>
              <a:rPr lang="en-US" altLang="zh-CN" sz="2400" dirty="0" smtClean="0">
                <a:solidFill>
                  <a:schemeClr val="tx1"/>
                </a:solidFill>
              </a:rPr>
              <a:t>Influenced-based recommendation</a:t>
            </a:r>
          </a:p>
          <a:p>
            <a:r>
              <a:rPr lang="en-US" altLang="zh-CN" sz="2400" dirty="0" smtClean="0">
                <a:solidFill>
                  <a:srgbClr val="FF0000"/>
                </a:solidFill>
              </a:rPr>
              <a:t>Social recommendation with MF/Social Regularization</a:t>
            </a:r>
            <a:endParaRPr lang="zh-CN" altLang="en-US" sz="2400" dirty="0">
              <a:solidFill>
                <a:srgbClr val="FF0000"/>
              </a:solidFill>
            </a:endParaRPr>
          </a:p>
        </p:txBody>
      </p:sp>
    </p:spTree>
    <p:extLst>
      <p:ext uri="{BB962C8B-B14F-4D97-AF65-F5344CB8AC3E}">
        <p14:creationId xmlns:p14="http://schemas.microsoft.com/office/powerpoint/2010/main" val="5664296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16</a:t>
            </a:fld>
            <a:endParaRPr lang="en-US"/>
          </a:p>
        </p:txBody>
      </p:sp>
      <p:sp>
        <p:nvSpPr>
          <p:cNvPr id="5" name="标题 4"/>
          <p:cNvSpPr>
            <a:spLocks noGrp="1"/>
          </p:cNvSpPr>
          <p:nvPr>
            <p:ph type="title"/>
          </p:nvPr>
        </p:nvSpPr>
        <p:spPr>
          <a:xfrm>
            <a:off x="457200" y="533400"/>
            <a:ext cx="8229600" cy="990600"/>
          </a:xfrm>
        </p:spPr>
        <p:txBody>
          <a:bodyPr/>
          <a:lstStyle/>
          <a:p>
            <a:r>
              <a:rPr lang="en-US" altLang="zh-CN" dirty="0" smtClean="0">
                <a:latin typeface="+mn-lt"/>
                <a:ea typeface="+mn-ea"/>
              </a:rPr>
              <a:t>Related Works</a:t>
            </a:r>
            <a:endParaRPr lang="zh-CN" altLang="en-US" dirty="0">
              <a:latin typeface="+mn-lt"/>
              <a:ea typeface="+mn-ea"/>
            </a:endParaRPr>
          </a:p>
        </p:txBody>
      </p:sp>
      <p:sp>
        <p:nvSpPr>
          <p:cNvPr id="6" name="内容占位符 5"/>
          <p:cNvSpPr>
            <a:spLocks noGrp="1"/>
          </p:cNvSpPr>
          <p:nvPr>
            <p:ph idx="1"/>
          </p:nvPr>
        </p:nvSpPr>
        <p:spPr>
          <a:xfrm>
            <a:off x="457200" y="1600200"/>
            <a:ext cx="8229600" cy="4876800"/>
          </a:xfrm>
        </p:spPr>
        <p:txBody>
          <a:bodyPr>
            <a:no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Can we fully use </a:t>
            </a:r>
            <a:r>
              <a:rPr lang="en-US" altLang="zh-CN" dirty="0" smtClean="0">
                <a:solidFill>
                  <a:srgbClr val="FF0000"/>
                </a:solidFill>
              </a:rPr>
              <a:t>social contextual information</a:t>
            </a:r>
            <a:r>
              <a:rPr lang="en-US" altLang="zh-CN" dirty="0" smtClean="0"/>
              <a:t>?</a:t>
            </a:r>
          </a:p>
          <a:p>
            <a:r>
              <a:rPr lang="en-US" dirty="0" smtClean="0"/>
              <a:t>Q: </a:t>
            </a:r>
            <a:r>
              <a:rPr lang="en-US" dirty="0"/>
              <a:t>“Large-scale</a:t>
            </a:r>
            <a:r>
              <a:rPr lang="en-US" dirty="0" smtClean="0"/>
              <a:t>”? A: “Relational”!</a:t>
            </a:r>
            <a:endParaRPr lang="en-US" dirty="0"/>
          </a:p>
          <a:p>
            <a:r>
              <a:rPr lang="en-US" dirty="0" smtClean="0"/>
              <a:t>Q: “</a:t>
            </a:r>
            <a:r>
              <a:rPr lang="en-US" dirty="0"/>
              <a:t>Relational</a:t>
            </a:r>
            <a:r>
              <a:rPr lang="en-US" dirty="0" smtClean="0"/>
              <a:t>”? A: “</a:t>
            </a:r>
            <a:r>
              <a:rPr lang="en-US" b="1" dirty="0">
                <a:solidFill>
                  <a:srgbClr val="FF0000"/>
                </a:solidFill>
              </a:rPr>
              <a:t>Intention</a:t>
            </a:r>
            <a:r>
              <a:rPr lang="en-US" dirty="0" smtClean="0"/>
              <a:t>”!</a:t>
            </a:r>
            <a:endParaRPr lang="en-US" dirty="0"/>
          </a:p>
          <a:p>
            <a:endParaRPr lang="en-US" altLang="zh-CN" dirty="0" smtClean="0"/>
          </a:p>
        </p:txBody>
      </p:sp>
      <p:graphicFrame>
        <p:nvGraphicFramePr>
          <p:cNvPr id="7" name="内容占位符 3"/>
          <p:cNvGraphicFramePr>
            <a:graphicFrameLocks/>
          </p:cNvGraphicFramePr>
          <p:nvPr>
            <p:extLst/>
          </p:nvPr>
        </p:nvGraphicFramePr>
        <p:xfrm>
          <a:off x="471051" y="1607590"/>
          <a:ext cx="8229600" cy="2931160"/>
        </p:xfrm>
        <a:graphic>
          <a:graphicData uri="http://schemas.openxmlformats.org/drawingml/2006/table">
            <a:tbl>
              <a:tblPr firstRow="1" bandRow="1">
                <a:tableStyleId>{F5AB1C69-6EDB-4FF4-983F-18BD219EF322}</a:tableStyleId>
              </a:tblPr>
              <a:tblGrid>
                <a:gridCol w="1450504"/>
                <a:gridCol w="1841336"/>
                <a:gridCol w="1645920"/>
                <a:gridCol w="1645920"/>
                <a:gridCol w="1645920"/>
              </a:tblGrid>
              <a:tr h="370840">
                <a:tc>
                  <a:txBody>
                    <a:bodyPr/>
                    <a:lstStyle/>
                    <a:p>
                      <a:pPr algn="ctr"/>
                      <a:endParaRPr lang="zh-CN" altLang="en-US" dirty="0"/>
                    </a:p>
                  </a:txBody>
                  <a:tcPr/>
                </a:tc>
                <a:tc>
                  <a:txBody>
                    <a:bodyPr/>
                    <a:lstStyle/>
                    <a:p>
                      <a:pPr algn="ctr"/>
                      <a:r>
                        <a:rPr lang="en-US" altLang="zh-CN" dirty="0" smtClean="0"/>
                        <a:t>Social relation</a:t>
                      </a:r>
                      <a:endParaRPr lang="zh-CN" altLang="en-US" dirty="0"/>
                    </a:p>
                  </a:txBody>
                  <a:tcPr/>
                </a:tc>
                <a:tc>
                  <a:txBody>
                    <a:bodyPr/>
                    <a:lstStyle/>
                    <a:p>
                      <a:pPr algn="ctr"/>
                      <a:r>
                        <a:rPr lang="en-US" altLang="zh-CN" dirty="0" smtClean="0"/>
                        <a:t>User-user interaction</a:t>
                      </a:r>
                      <a:endParaRPr lang="zh-CN" altLang="en-US" dirty="0"/>
                    </a:p>
                  </a:txBody>
                  <a:tcPr/>
                </a:tc>
                <a:tc>
                  <a:txBody>
                    <a:bodyPr/>
                    <a:lstStyle/>
                    <a:p>
                      <a:pPr algn="ctr"/>
                      <a:r>
                        <a:rPr lang="en-US" altLang="zh-CN" dirty="0" smtClean="0"/>
                        <a:t>User-item</a:t>
                      </a:r>
                      <a:r>
                        <a:rPr lang="en-US" altLang="zh-CN" baseline="0" dirty="0" smtClean="0"/>
                        <a:t> interaction</a:t>
                      </a:r>
                      <a:endParaRPr lang="zh-CN" altLang="en-US" dirty="0"/>
                    </a:p>
                  </a:txBody>
                  <a:tcPr/>
                </a:tc>
                <a:tc>
                  <a:txBody>
                    <a:bodyPr/>
                    <a:lstStyle/>
                    <a:p>
                      <a:pPr algn="ctr"/>
                      <a:r>
                        <a:rPr lang="en-US" altLang="zh-CN" dirty="0" smtClean="0"/>
                        <a:t>Item content</a:t>
                      </a:r>
                      <a:endParaRPr lang="zh-CN" altLang="en-US" dirty="0"/>
                    </a:p>
                  </a:txBody>
                  <a:tcPr/>
                </a:tc>
              </a:tr>
              <a:tr h="370840">
                <a:tc>
                  <a:txBody>
                    <a:bodyPr/>
                    <a:lstStyle/>
                    <a:p>
                      <a:pPr algn="ctr"/>
                      <a:r>
                        <a:rPr lang="en-US" altLang="zh-CN" dirty="0" smtClean="0"/>
                        <a:t>Content-based</a:t>
                      </a:r>
                      <a:r>
                        <a:rPr lang="en-US" altLang="zh-CN" baseline="0" dirty="0" smtClean="0"/>
                        <a:t> &amp; CF</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tr>
              <a:tr h="370840">
                <a:tc>
                  <a:txBody>
                    <a:bodyPr/>
                    <a:lstStyle/>
                    <a:p>
                      <a:pPr algn="ctr"/>
                      <a:r>
                        <a:rPr lang="en-US" altLang="zh-CN" dirty="0" smtClean="0"/>
                        <a:t>Trust &amp; Influence</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en-US" altLang="zh-CN" dirty="0" smtClean="0"/>
                        <a:t>×</a:t>
                      </a:r>
                      <a:endParaRPr lang="zh-CN" altLang="en-US" dirty="0"/>
                    </a:p>
                  </a:txBody>
                  <a:tcPr/>
                </a:tc>
              </a:tr>
              <a:tr h="370840">
                <a:tc>
                  <a:txBody>
                    <a:bodyPr/>
                    <a:lstStyle/>
                    <a:p>
                      <a:pPr algn="ctr"/>
                      <a:r>
                        <a:rPr lang="en-US" altLang="zh-CN" dirty="0" err="1" smtClean="0"/>
                        <a:t>SoRec</a:t>
                      </a:r>
                      <a:r>
                        <a:rPr lang="en-US" altLang="zh-CN" baseline="0" dirty="0" smtClean="0"/>
                        <a:t> &amp; </a:t>
                      </a:r>
                      <a:r>
                        <a:rPr lang="en-US" altLang="zh-CN" baseline="0" dirty="0" err="1" smtClean="0"/>
                        <a:t>SoReg</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tr>
              <a:tr h="370840">
                <a:tc>
                  <a:txBody>
                    <a:bodyPr/>
                    <a:lstStyle/>
                    <a:p>
                      <a:pPr algn="ctr"/>
                      <a:r>
                        <a:rPr lang="en-US" altLang="zh-CN" b="0" dirty="0" smtClean="0">
                          <a:solidFill>
                            <a:srgbClr val="FF0000"/>
                          </a:solidFill>
                        </a:rPr>
                        <a:t>?</a:t>
                      </a:r>
                      <a:endParaRPr lang="zh-CN" altLang="en-US" b="0" dirty="0">
                        <a:solidFill>
                          <a:srgbClr val="FF0000"/>
                        </a:solidFill>
                      </a:endParaRPr>
                    </a:p>
                  </a:txBody>
                  <a:tcPr/>
                </a:tc>
                <a:tc>
                  <a:txBody>
                    <a:bodyPr/>
                    <a:lstStyle/>
                    <a:p>
                      <a:pPr algn="ctr"/>
                      <a:r>
                        <a:rPr lang="zh-CN" altLang="en-US" dirty="0" smtClean="0">
                          <a:solidFill>
                            <a:srgbClr val="FF0000"/>
                          </a:solidFill>
                        </a:rPr>
                        <a:t>√</a:t>
                      </a:r>
                      <a:endParaRPr lang="zh-CN" altLang="en-US" dirty="0">
                        <a:solidFill>
                          <a:srgbClr val="FF0000"/>
                        </a:solidFill>
                      </a:endParaRPr>
                    </a:p>
                  </a:txBody>
                  <a:tcPr/>
                </a:tc>
                <a:tc>
                  <a:txBody>
                    <a:bodyPr/>
                    <a:lstStyle/>
                    <a:p>
                      <a:pPr algn="ctr"/>
                      <a:r>
                        <a:rPr lang="zh-CN" altLang="en-US" dirty="0" smtClean="0">
                          <a:solidFill>
                            <a:srgbClr val="FF0000"/>
                          </a:solidFill>
                        </a:rPr>
                        <a:t>√</a:t>
                      </a:r>
                      <a:endParaRPr lang="zh-CN" altLang="en-US" dirty="0">
                        <a:solidFill>
                          <a:srgbClr val="FF0000"/>
                        </a:solidFill>
                      </a:endParaRPr>
                    </a:p>
                  </a:txBody>
                  <a:tcPr/>
                </a:tc>
                <a:tc>
                  <a:txBody>
                    <a:bodyPr/>
                    <a:lstStyle/>
                    <a:p>
                      <a:pPr algn="ctr"/>
                      <a:r>
                        <a:rPr lang="zh-CN" altLang="en-US" dirty="0" smtClean="0">
                          <a:solidFill>
                            <a:srgbClr val="FF0000"/>
                          </a:solidFill>
                        </a:rPr>
                        <a:t>√</a:t>
                      </a:r>
                      <a:endParaRPr lang="zh-CN" altLang="en-US" dirty="0">
                        <a:solidFill>
                          <a:srgbClr val="FF0000"/>
                        </a:solidFill>
                      </a:endParaRPr>
                    </a:p>
                  </a:txBody>
                  <a:tcPr/>
                </a:tc>
                <a:tc>
                  <a:txBody>
                    <a:bodyPr/>
                    <a:lstStyle/>
                    <a:p>
                      <a:pPr algn="ctr"/>
                      <a:r>
                        <a:rPr lang="zh-CN" altLang="en-US" dirty="0" smtClean="0">
                          <a:solidFill>
                            <a:srgbClr val="FF0000"/>
                          </a:solidFill>
                        </a:rPr>
                        <a:t>√</a:t>
                      </a:r>
                      <a:endParaRPr lang="zh-CN" altLang="en-US" dirty="0">
                        <a:solidFill>
                          <a:srgbClr val="FF0000"/>
                        </a:solidFill>
                      </a:endParaRPr>
                    </a:p>
                  </a:txBody>
                  <a:tcPr/>
                </a:tc>
              </a:tr>
            </a:tbl>
          </a:graphicData>
        </a:graphic>
      </p:graphicFrame>
    </p:spTree>
    <p:extLst>
      <p:ext uri="{BB962C8B-B14F-4D97-AF65-F5344CB8AC3E}">
        <p14:creationId xmlns:p14="http://schemas.microsoft.com/office/powerpoint/2010/main" val="184157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9" end="9"/>
                                            </p:txEl>
                                          </p:spTgt>
                                        </p:tgtEl>
                                        <p:attrNameLst>
                                          <p:attrName>style.visibility</p:attrName>
                                        </p:attrNameLst>
                                      </p:cBhvr>
                                      <p:to>
                                        <p:strVal val="visible"/>
                                      </p:to>
                                    </p:set>
                                    <p:animEffect transition="in" filter="fade">
                                      <p:cBhvr>
                                        <p:cTn id="1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2. Understanding Intention</a:t>
            </a:r>
            <a:endParaRPr lang="en-US" sz="4400" b="1"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The Framework</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a:t>
            </a:r>
            <a:r>
              <a:rPr lang="en-US" sz="4400" dirty="0">
                <a:solidFill>
                  <a:srgbClr val="7030A0"/>
                </a:solidFill>
              </a:rPr>
              <a:t>. </a:t>
            </a:r>
            <a:r>
              <a:rPr lang="en-US" sz="4400" dirty="0" err="1">
                <a:solidFill>
                  <a:srgbClr val="7030A0"/>
                </a:solidFill>
              </a:rPr>
              <a:t>ContextMF</a:t>
            </a:r>
            <a:r>
              <a:rPr lang="en-US" sz="4400" dirty="0">
                <a:solidFill>
                  <a:srgbClr val="7030A0"/>
                </a:solidFill>
              </a:rPr>
              <a:t> Algorithm </a:t>
            </a: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a:t>
            </a:r>
            <a:r>
              <a:rPr lang="en-US" sz="4400" dirty="0">
                <a:solidFill>
                  <a:srgbClr val="7030A0"/>
                </a:solidFill>
              </a:rPr>
              <a:t>Experiments</a:t>
            </a:r>
          </a:p>
        </p:txBody>
      </p:sp>
      <p:sp>
        <p:nvSpPr>
          <p:cNvPr id="12" name="Slide Number Placeholder 11"/>
          <p:cNvSpPr>
            <a:spLocks noGrp="1"/>
          </p:cNvSpPr>
          <p:nvPr>
            <p:ph type="sldNum" sz="quarter" idx="12"/>
          </p:nvPr>
        </p:nvSpPr>
        <p:spPr/>
        <p:txBody>
          <a:bodyPr/>
          <a:lstStyle/>
          <a:p>
            <a:fld id="{0CFEC368-1D7A-4F81-ABF6-AE0E36BAF64C}" type="slidenum">
              <a:rPr lang="en-US" smtClean="0"/>
              <a:pPr/>
              <a:t>17</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226505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18</a:t>
            </a:fld>
            <a:endParaRPr lang="en-US"/>
          </a:p>
        </p:txBody>
      </p:sp>
      <p:sp>
        <p:nvSpPr>
          <p:cNvPr id="5" name="标题 1"/>
          <p:cNvSpPr>
            <a:spLocks noGrp="1"/>
          </p:cNvSpPr>
          <p:nvPr>
            <p:ph type="title"/>
          </p:nvPr>
        </p:nvSpPr>
        <p:spPr>
          <a:xfrm>
            <a:off x="457200" y="533400"/>
            <a:ext cx="8229600" cy="990600"/>
          </a:xfrm>
        </p:spPr>
        <p:txBody>
          <a:bodyPr>
            <a:normAutofit/>
          </a:bodyPr>
          <a:lstStyle/>
          <a:p>
            <a:r>
              <a:rPr lang="en-US" altLang="zh-CN" dirty="0" smtClean="0">
                <a:latin typeface="+mn-lt"/>
                <a:ea typeface="+mn-ea"/>
              </a:rPr>
              <a:t>User Intention of Adopting Messages</a:t>
            </a:r>
            <a:endParaRPr lang="zh-CN" altLang="en-US" dirty="0">
              <a:latin typeface="+mn-lt"/>
              <a:ea typeface="+mn-ea"/>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250" y="2101771"/>
            <a:ext cx="832001"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475656" y="1988840"/>
            <a:ext cx="6480721" cy="1477328"/>
          </a:xfrm>
          <a:prstGeom prst="rect">
            <a:avLst/>
          </a:prstGeom>
          <a:noFill/>
        </p:spPr>
        <p:txBody>
          <a:bodyPr wrap="square" rtlCol="0">
            <a:spAutoFit/>
          </a:bodyPr>
          <a:lstStyle/>
          <a:p>
            <a:r>
              <a:rPr lang="en-US" altLang="zh-CN" dirty="0" err="1" smtClean="0">
                <a:solidFill>
                  <a:srgbClr val="0070C0"/>
                </a:solidFill>
                <a:cs typeface="Times New Roman" pitchFamily="18" charset="0"/>
              </a:rPr>
              <a:t>Peng</a:t>
            </a:r>
            <a:r>
              <a:rPr lang="en-US" altLang="zh-CN" dirty="0" smtClean="0">
                <a:solidFill>
                  <a:srgbClr val="0070C0"/>
                </a:solidFill>
                <a:cs typeface="Times New Roman" pitchFamily="18" charset="0"/>
              </a:rPr>
              <a:t> Cui </a:t>
            </a:r>
            <a:r>
              <a:rPr lang="en-US" altLang="zh-CN" dirty="0" smtClean="0">
                <a:cs typeface="Times New Roman" pitchFamily="18" charset="0"/>
              </a:rPr>
              <a:t>: Is there anyone who call for paper via </a:t>
            </a:r>
            <a:r>
              <a:rPr lang="en-US" altLang="zh-CN" dirty="0" err="1" smtClean="0">
                <a:cs typeface="Times New Roman" pitchFamily="18" charset="0"/>
              </a:rPr>
              <a:t>Renren</a:t>
            </a:r>
            <a:r>
              <a:rPr lang="en-US" altLang="zh-CN" dirty="0" smtClean="0">
                <a:cs typeface="Times New Roman" pitchFamily="18" charset="0"/>
              </a:rPr>
              <a:t>? </a:t>
            </a:r>
            <a:r>
              <a:rPr lang="en-US" altLang="zh-CN" dirty="0">
                <a:cs typeface="Times New Roman" pitchFamily="18" charset="0"/>
              </a:rPr>
              <a:t>Hah</a:t>
            </a:r>
            <a:r>
              <a:rPr lang="en-US" altLang="zh-CN" dirty="0" smtClean="0">
                <a:cs typeface="Times New Roman" pitchFamily="18" charset="0"/>
              </a:rPr>
              <a:t>!</a:t>
            </a:r>
          </a:p>
          <a:p>
            <a:r>
              <a:rPr lang="en-US" altLang="zh-CN" dirty="0" smtClean="0">
                <a:cs typeface="Times New Roman" pitchFamily="18" charset="0"/>
              </a:rPr>
              <a:t>http</a:t>
            </a:r>
            <a:r>
              <a:rPr lang="en-US" altLang="zh-CN" dirty="0">
                <a:cs typeface="Times New Roman" pitchFamily="18" charset="0"/>
              </a:rPr>
              <a:t>://media.cs.tsinghua.edu.cn/~</a:t>
            </a:r>
            <a:r>
              <a:rPr lang="en-US" altLang="zh-CN" dirty="0" smtClean="0">
                <a:cs typeface="Times New Roman" pitchFamily="18" charset="0"/>
              </a:rPr>
              <a:t>multimedia/cuipeng/IR_SI_SocialMedia.htm</a:t>
            </a:r>
          </a:p>
          <a:p>
            <a:r>
              <a:rPr lang="en-US" altLang="zh-CN" dirty="0" smtClean="0">
                <a:solidFill>
                  <a:schemeClr val="bg1">
                    <a:lumMod val="50000"/>
                  </a:schemeClr>
                </a:solidFill>
                <a:cs typeface="Times New Roman" pitchFamily="18" charset="0"/>
              </a:rPr>
              <a:t>2011-01-05 13:47</a:t>
            </a:r>
            <a:r>
              <a:rPr lang="en-US" altLang="zh-CN" dirty="0" smtClean="0">
                <a:cs typeface="Times New Roman" pitchFamily="18" charset="0"/>
              </a:rPr>
              <a:t>		</a:t>
            </a:r>
            <a:r>
              <a:rPr lang="en-US" altLang="zh-CN" dirty="0" smtClean="0">
                <a:solidFill>
                  <a:srgbClr val="0070C0"/>
                </a:solidFill>
                <a:cs typeface="Times New Roman" pitchFamily="18" charset="0"/>
              </a:rPr>
              <a:t>Reply</a:t>
            </a:r>
            <a:r>
              <a:rPr lang="en-US" altLang="zh-CN" dirty="0" smtClean="0">
                <a:cs typeface="Times New Roman" pitchFamily="18" charset="0"/>
              </a:rPr>
              <a:t> | </a:t>
            </a:r>
            <a:r>
              <a:rPr lang="en-US" altLang="zh-CN" dirty="0" smtClean="0">
                <a:solidFill>
                  <a:srgbClr val="0070C0"/>
                </a:solidFill>
                <a:cs typeface="Times New Roman" pitchFamily="18" charset="0"/>
              </a:rPr>
              <a:t>Share</a:t>
            </a:r>
            <a:endParaRPr lang="zh-CN" altLang="en-US" dirty="0">
              <a:solidFill>
                <a:srgbClr val="0070C0"/>
              </a:solidFill>
              <a:cs typeface="Times New Roman" pitchFamily="18" charset="0"/>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8" y="4597565"/>
            <a:ext cx="832001" cy="98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503574" y="4589164"/>
            <a:ext cx="6480721" cy="1477328"/>
          </a:xfrm>
          <a:prstGeom prst="rect">
            <a:avLst/>
          </a:prstGeom>
          <a:noFill/>
        </p:spPr>
        <p:txBody>
          <a:bodyPr wrap="square" rtlCol="0">
            <a:spAutoFit/>
          </a:bodyPr>
          <a:lstStyle/>
          <a:p>
            <a:r>
              <a:rPr lang="en-US" altLang="zh-CN" dirty="0" err="1" smtClean="0">
                <a:solidFill>
                  <a:srgbClr val="0070C0"/>
                </a:solidFill>
                <a:cs typeface="Times New Roman" pitchFamily="18" charset="0"/>
              </a:rPr>
              <a:t>Meng</a:t>
            </a:r>
            <a:r>
              <a:rPr lang="en-US" altLang="zh-CN" dirty="0" smtClean="0">
                <a:solidFill>
                  <a:srgbClr val="0070C0"/>
                </a:solidFill>
                <a:cs typeface="Times New Roman" pitchFamily="18" charset="0"/>
              </a:rPr>
              <a:t> Jiang </a:t>
            </a:r>
            <a:r>
              <a:rPr lang="en-US" altLang="zh-CN" dirty="0" smtClean="0">
                <a:cs typeface="Times New Roman" pitchFamily="18" charset="0"/>
              </a:rPr>
              <a:t>: Support! //</a:t>
            </a:r>
            <a:r>
              <a:rPr lang="en-US" altLang="zh-CN" dirty="0" err="1" smtClean="0">
                <a:solidFill>
                  <a:srgbClr val="0070C0"/>
                </a:solidFill>
                <a:cs typeface="Times New Roman" pitchFamily="18" charset="0"/>
              </a:rPr>
              <a:t>Peng</a:t>
            </a:r>
            <a:r>
              <a:rPr lang="en-US" altLang="zh-CN" dirty="0" smtClean="0">
                <a:solidFill>
                  <a:srgbClr val="0070C0"/>
                </a:solidFill>
                <a:cs typeface="Times New Roman" pitchFamily="18" charset="0"/>
              </a:rPr>
              <a:t> Cui </a:t>
            </a:r>
            <a:r>
              <a:rPr lang="en-US" altLang="zh-CN" dirty="0" smtClean="0">
                <a:cs typeface="Times New Roman" pitchFamily="18" charset="0"/>
              </a:rPr>
              <a:t>: Is there anyone who call for paper via </a:t>
            </a:r>
            <a:r>
              <a:rPr lang="en-US" altLang="zh-CN" dirty="0" err="1" smtClean="0">
                <a:cs typeface="Times New Roman" pitchFamily="18" charset="0"/>
              </a:rPr>
              <a:t>Renren</a:t>
            </a:r>
            <a:r>
              <a:rPr lang="en-US" altLang="zh-CN" dirty="0" smtClean="0">
                <a:cs typeface="Times New Roman" pitchFamily="18" charset="0"/>
              </a:rPr>
              <a:t>? </a:t>
            </a:r>
            <a:r>
              <a:rPr lang="en-US" altLang="zh-CN" dirty="0">
                <a:cs typeface="Times New Roman" pitchFamily="18" charset="0"/>
              </a:rPr>
              <a:t>Hah</a:t>
            </a:r>
            <a:r>
              <a:rPr lang="en-US" altLang="zh-CN" dirty="0" smtClean="0">
                <a:cs typeface="Times New Roman" pitchFamily="18" charset="0"/>
              </a:rPr>
              <a:t>!</a:t>
            </a:r>
          </a:p>
          <a:p>
            <a:r>
              <a:rPr lang="en-US" altLang="zh-CN" dirty="0" smtClean="0">
                <a:cs typeface="Times New Roman" pitchFamily="18" charset="0"/>
              </a:rPr>
              <a:t>http</a:t>
            </a:r>
            <a:r>
              <a:rPr lang="en-US" altLang="zh-CN" dirty="0">
                <a:cs typeface="Times New Roman" pitchFamily="18" charset="0"/>
              </a:rPr>
              <a:t>://media.cs.tsinghua.edu.cn/~</a:t>
            </a:r>
            <a:r>
              <a:rPr lang="en-US" altLang="zh-CN" dirty="0" smtClean="0">
                <a:cs typeface="Times New Roman" pitchFamily="18" charset="0"/>
              </a:rPr>
              <a:t>multimedia/cuipeng/IR_SI_SocialMedia.htm</a:t>
            </a:r>
          </a:p>
          <a:p>
            <a:r>
              <a:rPr lang="en-US" altLang="zh-CN" dirty="0" smtClean="0">
                <a:solidFill>
                  <a:schemeClr val="bg1">
                    <a:lumMod val="50000"/>
                  </a:schemeClr>
                </a:solidFill>
                <a:cs typeface="Times New Roman" pitchFamily="18" charset="0"/>
              </a:rPr>
              <a:t>2011-01-05 14:05</a:t>
            </a:r>
            <a:r>
              <a:rPr lang="en-US" altLang="zh-CN" dirty="0" smtClean="0">
                <a:cs typeface="Times New Roman" pitchFamily="18" charset="0"/>
              </a:rPr>
              <a:t>		</a:t>
            </a:r>
            <a:r>
              <a:rPr lang="en-US" altLang="zh-CN" dirty="0" smtClean="0">
                <a:solidFill>
                  <a:srgbClr val="0070C0"/>
                </a:solidFill>
                <a:cs typeface="Times New Roman" pitchFamily="18" charset="0"/>
              </a:rPr>
              <a:t>Reply</a:t>
            </a:r>
            <a:r>
              <a:rPr lang="en-US" altLang="zh-CN" dirty="0" smtClean="0">
                <a:cs typeface="Times New Roman" pitchFamily="18" charset="0"/>
              </a:rPr>
              <a:t> | </a:t>
            </a:r>
            <a:r>
              <a:rPr lang="en-US" altLang="zh-CN" dirty="0" smtClean="0">
                <a:solidFill>
                  <a:srgbClr val="0070C0"/>
                </a:solidFill>
                <a:cs typeface="Times New Roman" pitchFamily="18" charset="0"/>
              </a:rPr>
              <a:t>Share</a:t>
            </a:r>
            <a:endParaRPr lang="zh-CN" altLang="en-US" dirty="0">
              <a:solidFill>
                <a:srgbClr val="0070C0"/>
              </a:solidFill>
              <a:cs typeface="Times New Roman" pitchFamily="18" charset="0"/>
            </a:endParaRPr>
          </a:p>
        </p:txBody>
      </p:sp>
      <p:cxnSp>
        <p:nvCxnSpPr>
          <p:cNvPr id="10" name="直接连接符 9"/>
          <p:cNvCxnSpPr>
            <a:stCxn id="6" idx="2"/>
            <a:endCxn id="11" idx="1"/>
          </p:cNvCxnSpPr>
          <p:nvPr/>
        </p:nvCxnSpPr>
        <p:spPr>
          <a:xfrm>
            <a:off x="966251" y="2965867"/>
            <a:ext cx="509405" cy="132596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75656" y="4107168"/>
            <a:ext cx="3916457" cy="369332"/>
          </a:xfrm>
          <a:prstGeom prst="rect">
            <a:avLst/>
          </a:prstGeom>
          <a:noFill/>
        </p:spPr>
        <p:txBody>
          <a:bodyPr wrap="none" rtlCol="0">
            <a:spAutoFit/>
          </a:bodyPr>
          <a:lstStyle/>
          <a:p>
            <a:r>
              <a:rPr lang="en-US" altLang="zh-CN" dirty="0" smtClean="0">
                <a:cs typeface="Times New Roman" pitchFamily="18" charset="0"/>
              </a:rPr>
              <a:t>This is my best friend and co-author!</a:t>
            </a:r>
            <a:endParaRPr lang="zh-CN" altLang="en-US" dirty="0">
              <a:cs typeface="Times New Roman" pitchFamily="18" charset="0"/>
            </a:endParaRPr>
          </a:p>
        </p:txBody>
      </p:sp>
      <p:sp>
        <p:nvSpPr>
          <p:cNvPr id="12" name="TextBox 11"/>
          <p:cNvSpPr txBox="1"/>
          <p:nvPr/>
        </p:nvSpPr>
        <p:spPr>
          <a:xfrm>
            <a:off x="1503574" y="3529475"/>
            <a:ext cx="4463786" cy="369332"/>
          </a:xfrm>
          <a:prstGeom prst="rect">
            <a:avLst/>
          </a:prstGeom>
          <a:noFill/>
        </p:spPr>
        <p:txBody>
          <a:bodyPr wrap="none" rtlCol="0">
            <a:spAutoFit/>
          </a:bodyPr>
          <a:lstStyle/>
          <a:p>
            <a:r>
              <a:rPr lang="en-US" altLang="zh-CN" dirty="0" smtClean="0">
                <a:cs typeface="Times New Roman" pitchFamily="18" charset="0"/>
              </a:rPr>
              <a:t>Call for paper? About social media? Wow!</a:t>
            </a:r>
            <a:endParaRPr lang="zh-CN" altLang="en-US" dirty="0">
              <a:cs typeface="Times New Roman" pitchFamily="18" charset="0"/>
            </a:endParaRPr>
          </a:p>
        </p:txBody>
      </p:sp>
      <p:cxnSp>
        <p:nvCxnSpPr>
          <p:cNvPr id="13" name="直接连接符 12"/>
          <p:cNvCxnSpPr>
            <a:endCxn id="12" idx="3"/>
          </p:cNvCxnSpPr>
          <p:nvPr/>
        </p:nvCxnSpPr>
        <p:spPr>
          <a:xfrm flipH="1">
            <a:off x="5967360" y="2589004"/>
            <a:ext cx="518535" cy="112513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189548" y="3529475"/>
            <a:ext cx="2416046" cy="369332"/>
          </a:xfrm>
          <a:prstGeom prst="rect">
            <a:avLst/>
          </a:prstGeom>
        </p:spPr>
        <p:txBody>
          <a:bodyPr wrap="none">
            <a:spAutoFit/>
          </a:bodyPr>
          <a:lstStyle/>
          <a:p>
            <a:r>
              <a:rPr lang="en-US" altLang="zh-CN" b="1" dirty="0" smtClean="0"/>
              <a:t>Personal Preference</a:t>
            </a:r>
            <a:endParaRPr lang="en-US" altLang="zh-CN" b="1" dirty="0"/>
          </a:p>
        </p:txBody>
      </p:sp>
      <p:sp>
        <p:nvSpPr>
          <p:cNvPr id="15" name="矩形 14"/>
          <p:cNvSpPr/>
          <p:nvPr/>
        </p:nvSpPr>
        <p:spPr>
          <a:xfrm>
            <a:off x="6074132" y="4092717"/>
            <a:ext cx="2723823" cy="369332"/>
          </a:xfrm>
          <a:prstGeom prst="rect">
            <a:avLst/>
          </a:prstGeom>
        </p:spPr>
        <p:txBody>
          <a:bodyPr wrap="none">
            <a:spAutoFit/>
          </a:bodyPr>
          <a:lstStyle/>
          <a:p>
            <a:r>
              <a:rPr lang="en-US" altLang="zh-CN" b="1" dirty="0" smtClean="0"/>
              <a:t>Interpersonal influence</a:t>
            </a:r>
            <a:endParaRPr lang="en-US" altLang="zh-CN" b="1" dirty="0"/>
          </a:p>
        </p:txBody>
      </p:sp>
    </p:spTree>
    <p:extLst>
      <p:ext uri="{BB962C8B-B14F-4D97-AF65-F5344CB8AC3E}">
        <p14:creationId xmlns:p14="http://schemas.microsoft.com/office/powerpoint/2010/main" val="28767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19</a:t>
            </a:fld>
            <a:endParaRPr lang="en-US"/>
          </a:p>
        </p:txBody>
      </p:sp>
      <p:sp>
        <p:nvSpPr>
          <p:cNvPr id="5" name="标题 1"/>
          <p:cNvSpPr>
            <a:spLocks noGrp="1"/>
          </p:cNvSpPr>
          <p:nvPr>
            <p:ph type="title"/>
          </p:nvPr>
        </p:nvSpPr>
        <p:spPr>
          <a:xfrm>
            <a:off x="457200" y="533400"/>
            <a:ext cx="8229600" cy="990600"/>
          </a:xfrm>
        </p:spPr>
        <p:txBody>
          <a:bodyPr>
            <a:normAutofit/>
          </a:bodyPr>
          <a:lstStyle/>
          <a:p>
            <a:r>
              <a:rPr lang="en-US" altLang="zh-CN" dirty="0" smtClean="0">
                <a:latin typeface="+mn-lt"/>
                <a:ea typeface="+mn-ea"/>
              </a:rPr>
              <a:t>User Intention of Adopting Messages</a:t>
            </a:r>
            <a:endParaRPr lang="zh-CN" altLang="en-US" dirty="0">
              <a:latin typeface="+mn-lt"/>
              <a:ea typeface="+mn-ea"/>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34" y="1633752"/>
            <a:ext cx="832001" cy="818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331640" y="1544065"/>
            <a:ext cx="6480721" cy="1754326"/>
          </a:xfrm>
          <a:prstGeom prst="rect">
            <a:avLst/>
          </a:prstGeom>
          <a:noFill/>
        </p:spPr>
        <p:txBody>
          <a:bodyPr wrap="square" rtlCol="0">
            <a:spAutoFit/>
          </a:bodyPr>
          <a:lstStyle/>
          <a:p>
            <a:r>
              <a:rPr lang="en-US" altLang="zh-CN" dirty="0" err="1" smtClean="0">
                <a:solidFill>
                  <a:srgbClr val="0070C0"/>
                </a:solidFill>
                <a:cs typeface="Times New Roman" pitchFamily="18" charset="0"/>
              </a:rPr>
              <a:t>Maosong</a:t>
            </a:r>
            <a:r>
              <a:rPr lang="en-US" altLang="zh-CN" dirty="0" smtClean="0">
                <a:solidFill>
                  <a:srgbClr val="0070C0"/>
                </a:solidFill>
                <a:cs typeface="Times New Roman" pitchFamily="18" charset="0"/>
              </a:rPr>
              <a:t> Sun </a:t>
            </a:r>
            <a:r>
              <a:rPr lang="en-US" altLang="zh-CN" dirty="0" smtClean="0">
                <a:cs typeface="Times New Roman" pitchFamily="18" charset="0"/>
              </a:rPr>
              <a:t>: KDD Summer School on Mining the Big Data will be held in Tsinghua. This is the first time for KDD to hold Summer School. Dean </a:t>
            </a:r>
            <a:r>
              <a:rPr lang="en-US" altLang="zh-CN" dirty="0" err="1" smtClean="0">
                <a:cs typeface="Times New Roman" pitchFamily="18" charset="0"/>
              </a:rPr>
              <a:t>Xiaoyong</a:t>
            </a:r>
            <a:r>
              <a:rPr lang="en-US" altLang="zh-CN" dirty="0" smtClean="0">
                <a:cs typeface="Times New Roman" pitchFamily="18" charset="0"/>
              </a:rPr>
              <a:t> Du, Dr. Hang Li and me are the Chairs. Today </a:t>
            </a:r>
            <a:r>
              <a:rPr lang="en-US" altLang="zh-CN" dirty="0" err="1" smtClean="0">
                <a:cs typeface="Times New Roman" pitchFamily="18" charset="0"/>
              </a:rPr>
              <a:t>Jiawei</a:t>
            </a:r>
            <a:r>
              <a:rPr lang="en-US" altLang="zh-CN" dirty="0" smtClean="0">
                <a:cs typeface="Times New Roman" pitchFamily="18" charset="0"/>
              </a:rPr>
              <a:t> Han(UIUC), Christos </a:t>
            </a:r>
            <a:r>
              <a:rPr lang="en-US" altLang="zh-CN" dirty="0" err="1" smtClean="0">
                <a:cs typeface="Times New Roman" pitchFamily="18" charset="0"/>
              </a:rPr>
              <a:t>Faloutsos</a:t>
            </a:r>
            <a:r>
              <a:rPr lang="en-US" altLang="zh-CN" dirty="0" smtClean="0">
                <a:cs typeface="Times New Roman" pitchFamily="18" charset="0"/>
              </a:rPr>
              <a:t>(CMU) and Bing Liu(UIC) gave lectures for 2 hours each.</a:t>
            </a:r>
          </a:p>
          <a:p>
            <a:r>
              <a:rPr lang="en-US" altLang="zh-CN" dirty="0" smtClean="0">
                <a:solidFill>
                  <a:schemeClr val="bg1">
                    <a:lumMod val="50000"/>
                  </a:schemeClr>
                </a:solidFill>
                <a:cs typeface="Times New Roman" pitchFamily="18" charset="0"/>
              </a:rPr>
              <a:t>2012-08-10 21:47</a:t>
            </a:r>
            <a:r>
              <a:rPr lang="en-US" altLang="zh-CN" dirty="0" smtClean="0">
                <a:cs typeface="Times New Roman" pitchFamily="18" charset="0"/>
              </a:rPr>
              <a:t>			</a:t>
            </a:r>
            <a:r>
              <a:rPr lang="en-US" altLang="zh-CN" dirty="0" err="1" smtClean="0">
                <a:solidFill>
                  <a:srgbClr val="0070C0"/>
                </a:solidFill>
                <a:cs typeface="Times New Roman" pitchFamily="18" charset="0"/>
              </a:rPr>
              <a:t>Retweet</a:t>
            </a:r>
            <a:r>
              <a:rPr lang="en-US" altLang="zh-CN" dirty="0" smtClean="0">
                <a:cs typeface="Times New Roman" pitchFamily="18" charset="0"/>
              </a:rPr>
              <a:t> | </a:t>
            </a:r>
            <a:r>
              <a:rPr lang="en-US" altLang="zh-CN" dirty="0" smtClean="0">
                <a:solidFill>
                  <a:srgbClr val="0070C0"/>
                </a:solidFill>
                <a:cs typeface="Times New Roman" pitchFamily="18" charset="0"/>
              </a:rPr>
              <a:t>Save </a:t>
            </a:r>
            <a:r>
              <a:rPr lang="en-US" altLang="zh-CN" dirty="0" smtClean="0">
                <a:cs typeface="Times New Roman" pitchFamily="18" charset="0"/>
              </a:rPr>
              <a:t>| </a:t>
            </a:r>
            <a:r>
              <a:rPr lang="en-US" altLang="zh-CN" dirty="0" smtClean="0">
                <a:solidFill>
                  <a:srgbClr val="0070C0"/>
                </a:solidFill>
                <a:cs typeface="Times New Roman" pitchFamily="18" charset="0"/>
              </a:rPr>
              <a:t>Reply</a:t>
            </a:r>
            <a:endParaRPr lang="zh-CN" altLang="en-US" dirty="0">
              <a:solidFill>
                <a:srgbClr val="0070C0"/>
              </a:solidFill>
              <a:cs typeface="Times New Roman" pitchFamily="18" charset="0"/>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233" y="4792826"/>
            <a:ext cx="832001" cy="98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331639" y="4784425"/>
            <a:ext cx="6480721" cy="2031325"/>
          </a:xfrm>
          <a:prstGeom prst="rect">
            <a:avLst/>
          </a:prstGeom>
          <a:noFill/>
        </p:spPr>
        <p:txBody>
          <a:bodyPr wrap="square" rtlCol="0">
            <a:spAutoFit/>
          </a:bodyPr>
          <a:lstStyle/>
          <a:p>
            <a:r>
              <a:rPr lang="en-US" altLang="zh-CN" dirty="0" err="1" smtClean="0">
                <a:solidFill>
                  <a:srgbClr val="0070C0"/>
                </a:solidFill>
                <a:cs typeface="Times New Roman" pitchFamily="18" charset="0"/>
              </a:rPr>
              <a:t>Meng</a:t>
            </a:r>
            <a:r>
              <a:rPr lang="en-US" altLang="zh-CN" dirty="0" smtClean="0">
                <a:solidFill>
                  <a:srgbClr val="0070C0"/>
                </a:solidFill>
                <a:cs typeface="Times New Roman" pitchFamily="18" charset="0"/>
              </a:rPr>
              <a:t> Jiang </a:t>
            </a:r>
            <a:r>
              <a:rPr lang="en-US" altLang="zh-CN" dirty="0" smtClean="0">
                <a:cs typeface="Times New Roman" pitchFamily="18" charset="0"/>
              </a:rPr>
              <a:t>: Amazing! //</a:t>
            </a:r>
            <a:r>
              <a:rPr lang="en-US" altLang="zh-CN" dirty="0" err="1">
                <a:solidFill>
                  <a:srgbClr val="0070C0"/>
                </a:solidFill>
                <a:cs typeface="Times New Roman" pitchFamily="18" charset="0"/>
              </a:rPr>
              <a:t>Maosong</a:t>
            </a:r>
            <a:r>
              <a:rPr lang="en-US" altLang="zh-CN" dirty="0">
                <a:solidFill>
                  <a:srgbClr val="0070C0"/>
                </a:solidFill>
                <a:cs typeface="Times New Roman" pitchFamily="18" charset="0"/>
              </a:rPr>
              <a:t> Sun </a:t>
            </a:r>
            <a:r>
              <a:rPr lang="en-US" altLang="zh-CN" dirty="0">
                <a:cs typeface="Times New Roman" pitchFamily="18" charset="0"/>
              </a:rPr>
              <a:t>: KDD Summer School on Mining the Big Data will be held in Tsinghua. This is the first time for KDD to hold Summer School. Dean </a:t>
            </a:r>
            <a:r>
              <a:rPr lang="en-US" altLang="zh-CN" dirty="0" err="1">
                <a:cs typeface="Times New Roman" pitchFamily="18" charset="0"/>
              </a:rPr>
              <a:t>Xiaoyong</a:t>
            </a:r>
            <a:r>
              <a:rPr lang="en-US" altLang="zh-CN" dirty="0">
                <a:cs typeface="Times New Roman" pitchFamily="18" charset="0"/>
              </a:rPr>
              <a:t> Du, Dr. Hang Li and me are the Chairs. Today </a:t>
            </a:r>
            <a:r>
              <a:rPr lang="en-US" altLang="zh-CN" dirty="0" err="1">
                <a:cs typeface="Times New Roman" pitchFamily="18" charset="0"/>
              </a:rPr>
              <a:t>Jiawei</a:t>
            </a:r>
            <a:r>
              <a:rPr lang="en-US" altLang="zh-CN" dirty="0">
                <a:cs typeface="Times New Roman" pitchFamily="18" charset="0"/>
              </a:rPr>
              <a:t> Han(UIUC), Christos </a:t>
            </a:r>
            <a:r>
              <a:rPr lang="en-US" altLang="zh-CN" dirty="0" err="1">
                <a:cs typeface="Times New Roman" pitchFamily="18" charset="0"/>
              </a:rPr>
              <a:t>Faloutsos</a:t>
            </a:r>
            <a:r>
              <a:rPr lang="en-US" altLang="zh-CN" dirty="0">
                <a:cs typeface="Times New Roman" pitchFamily="18" charset="0"/>
              </a:rPr>
              <a:t>(CMU) and Bing Liu(UIC) gave lectures for 2 hours each.</a:t>
            </a:r>
          </a:p>
          <a:p>
            <a:r>
              <a:rPr lang="en-US" altLang="zh-CN" dirty="0" smtClean="0">
                <a:solidFill>
                  <a:schemeClr val="bg1">
                    <a:lumMod val="50000"/>
                  </a:schemeClr>
                </a:solidFill>
                <a:cs typeface="Times New Roman" pitchFamily="18" charset="0"/>
              </a:rPr>
              <a:t>2012-08-11 09:35</a:t>
            </a:r>
            <a:r>
              <a:rPr lang="en-US" altLang="zh-CN" dirty="0" smtClean="0">
                <a:cs typeface="Times New Roman" pitchFamily="18" charset="0"/>
              </a:rPr>
              <a:t>		</a:t>
            </a:r>
            <a:r>
              <a:rPr lang="en-US" altLang="zh-CN" dirty="0">
                <a:solidFill>
                  <a:srgbClr val="0070C0"/>
                </a:solidFill>
                <a:cs typeface="Times New Roman" pitchFamily="18" charset="0"/>
              </a:rPr>
              <a:t>	</a:t>
            </a:r>
            <a:r>
              <a:rPr lang="en-US" altLang="zh-CN" dirty="0" err="1" smtClean="0">
                <a:solidFill>
                  <a:srgbClr val="0070C0"/>
                </a:solidFill>
                <a:cs typeface="Times New Roman" pitchFamily="18" charset="0"/>
              </a:rPr>
              <a:t>Retweet</a:t>
            </a:r>
            <a:r>
              <a:rPr lang="en-US" altLang="zh-CN" dirty="0" smtClean="0">
                <a:cs typeface="Times New Roman" pitchFamily="18" charset="0"/>
              </a:rPr>
              <a:t> </a:t>
            </a:r>
            <a:r>
              <a:rPr lang="en-US" altLang="zh-CN" dirty="0">
                <a:cs typeface="Times New Roman" pitchFamily="18" charset="0"/>
              </a:rPr>
              <a:t>| </a:t>
            </a:r>
            <a:r>
              <a:rPr lang="en-US" altLang="zh-CN" dirty="0">
                <a:solidFill>
                  <a:srgbClr val="0070C0"/>
                </a:solidFill>
                <a:cs typeface="Times New Roman" pitchFamily="18" charset="0"/>
              </a:rPr>
              <a:t>Save </a:t>
            </a:r>
            <a:r>
              <a:rPr lang="en-US" altLang="zh-CN" dirty="0">
                <a:cs typeface="Times New Roman" pitchFamily="18" charset="0"/>
              </a:rPr>
              <a:t>| </a:t>
            </a:r>
            <a:r>
              <a:rPr lang="en-US" altLang="zh-CN" dirty="0">
                <a:solidFill>
                  <a:srgbClr val="0070C0"/>
                </a:solidFill>
                <a:cs typeface="Times New Roman" pitchFamily="18" charset="0"/>
              </a:rPr>
              <a:t>Reply</a:t>
            </a:r>
            <a:endParaRPr lang="zh-CN" altLang="en-US" dirty="0">
              <a:solidFill>
                <a:srgbClr val="0070C0"/>
              </a:solidFill>
              <a:cs typeface="Times New Roman" pitchFamily="18" charset="0"/>
            </a:endParaRPr>
          </a:p>
        </p:txBody>
      </p:sp>
      <p:cxnSp>
        <p:nvCxnSpPr>
          <p:cNvPr id="10" name="直接连接符 8"/>
          <p:cNvCxnSpPr>
            <a:stCxn id="6" idx="2"/>
            <a:endCxn id="11" idx="1"/>
          </p:cNvCxnSpPr>
          <p:nvPr/>
        </p:nvCxnSpPr>
        <p:spPr>
          <a:xfrm>
            <a:off x="822235" y="2452261"/>
            <a:ext cx="693511" cy="1933862"/>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515746" y="4062957"/>
            <a:ext cx="6135077" cy="646331"/>
          </a:xfrm>
          <a:prstGeom prst="rect">
            <a:avLst/>
          </a:prstGeom>
          <a:noFill/>
        </p:spPr>
        <p:txBody>
          <a:bodyPr wrap="none" rtlCol="0">
            <a:spAutoFit/>
          </a:bodyPr>
          <a:lstStyle/>
          <a:p>
            <a:r>
              <a:rPr lang="en-US" altLang="zh-CN" dirty="0" smtClean="0">
                <a:cs typeface="Times New Roman" pitchFamily="18" charset="0"/>
              </a:rPr>
              <a:t>This is the Dean of my Department!</a:t>
            </a:r>
          </a:p>
          <a:p>
            <a:r>
              <a:rPr lang="en-US" altLang="zh-CN" dirty="0" smtClean="0">
                <a:cs typeface="Times New Roman" pitchFamily="18" charset="0"/>
              </a:rPr>
              <a:t>His research area is Artificial Intelligence and Data Mining!</a:t>
            </a:r>
            <a:endParaRPr lang="zh-CN" altLang="en-US" dirty="0">
              <a:cs typeface="Times New Roman" pitchFamily="18" charset="0"/>
            </a:endParaRPr>
          </a:p>
        </p:txBody>
      </p:sp>
      <p:sp>
        <p:nvSpPr>
          <p:cNvPr id="12" name="TextBox 11"/>
          <p:cNvSpPr txBox="1"/>
          <p:nvPr/>
        </p:nvSpPr>
        <p:spPr>
          <a:xfrm>
            <a:off x="1555293" y="3298391"/>
            <a:ext cx="4249881" cy="646331"/>
          </a:xfrm>
          <a:prstGeom prst="rect">
            <a:avLst/>
          </a:prstGeom>
          <a:noFill/>
        </p:spPr>
        <p:txBody>
          <a:bodyPr wrap="none" rtlCol="0">
            <a:spAutoFit/>
          </a:bodyPr>
          <a:lstStyle/>
          <a:p>
            <a:r>
              <a:rPr lang="en-US" altLang="zh-CN" dirty="0" smtClean="0">
                <a:cs typeface="Times New Roman" pitchFamily="18" charset="0"/>
              </a:rPr>
              <a:t>Amazing! Summer school! It is KDD!</a:t>
            </a:r>
          </a:p>
          <a:p>
            <a:r>
              <a:rPr lang="en-US" altLang="zh-CN" dirty="0" err="1" smtClean="0">
                <a:cs typeface="Times New Roman" pitchFamily="18" charset="0"/>
              </a:rPr>
              <a:t>Jiawei</a:t>
            </a:r>
            <a:r>
              <a:rPr lang="en-US" altLang="zh-CN" dirty="0" smtClean="0">
                <a:cs typeface="Times New Roman" pitchFamily="18" charset="0"/>
              </a:rPr>
              <a:t> Han! Christos </a:t>
            </a:r>
            <a:r>
              <a:rPr lang="en-US" altLang="zh-CN" dirty="0" err="1" smtClean="0">
                <a:cs typeface="Times New Roman" pitchFamily="18" charset="0"/>
              </a:rPr>
              <a:t>Faloutsos</a:t>
            </a:r>
            <a:r>
              <a:rPr lang="en-US" altLang="zh-CN" dirty="0" smtClean="0">
                <a:cs typeface="Times New Roman" pitchFamily="18" charset="0"/>
              </a:rPr>
              <a:t>! Bin Liu!</a:t>
            </a:r>
            <a:endParaRPr lang="zh-CN" altLang="en-US" dirty="0">
              <a:cs typeface="Times New Roman" pitchFamily="18" charset="0"/>
            </a:endParaRPr>
          </a:p>
        </p:txBody>
      </p:sp>
      <p:cxnSp>
        <p:nvCxnSpPr>
          <p:cNvPr id="13" name="直接连接符 11"/>
          <p:cNvCxnSpPr>
            <a:endCxn id="12" idx="3"/>
          </p:cNvCxnSpPr>
          <p:nvPr/>
        </p:nvCxnSpPr>
        <p:spPr>
          <a:xfrm flipH="1">
            <a:off x="5805174" y="2768201"/>
            <a:ext cx="639034" cy="853356"/>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矩形 12"/>
          <p:cNvSpPr/>
          <p:nvPr/>
        </p:nvSpPr>
        <p:spPr>
          <a:xfrm>
            <a:off x="6444208" y="3434091"/>
            <a:ext cx="2416046" cy="369332"/>
          </a:xfrm>
          <a:prstGeom prst="rect">
            <a:avLst/>
          </a:prstGeom>
        </p:spPr>
        <p:txBody>
          <a:bodyPr wrap="none">
            <a:spAutoFit/>
          </a:bodyPr>
          <a:lstStyle/>
          <a:p>
            <a:r>
              <a:rPr lang="en-US" altLang="zh-CN" b="1" dirty="0" smtClean="0"/>
              <a:t>Personal Preference</a:t>
            </a:r>
            <a:endParaRPr lang="en-US" altLang="zh-CN" b="1" dirty="0"/>
          </a:p>
        </p:txBody>
      </p:sp>
      <p:sp>
        <p:nvSpPr>
          <p:cNvPr id="15" name="矩形 13"/>
          <p:cNvSpPr/>
          <p:nvPr/>
        </p:nvSpPr>
        <p:spPr>
          <a:xfrm>
            <a:off x="6328792" y="3997333"/>
            <a:ext cx="2723823" cy="369332"/>
          </a:xfrm>
          <a:prstGeom prst="rect">
            <a:avLst/>
          </a:prstGeom>
        </p:spPr>
        <p:txBody>
          <a:bodyPr wrap="none">
            <a:spAutoFit/>
          </a:bodyPr>
          <a:lstStyle/>
          <a:p>
            <a:r>
              <a:rPr lang="en-US" altLang="zh-CN" b="1" dirty="0" smtClean="0"/>
              <a:t>Interpersonal influence</a:t>
            </a:r>
            <a:endParaRPr lang="en-US" altLang="zh-CN" b="1" dirty="0"/>
          </a:p>
        </p:txBody>
      </p:sp>
    </p:spTree>
    <p:extLst>
      <p:ext uri="{BB962C8B-B14F-4D97-AF65-F5344CB8AC3E}">
        <p14:creationId xmlns:p14="http://schemas.microsoft.com/office/powerpoint/2010/main" val="259455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Why Do User Behavior Mining?</a:t>
            </a:r>
            <a:endParaRPr lang="zh-CN" altLang="en-US" dirty="0"/>
          </a:p>
        </p:txBody>
      </p:sp>
      <p:sp>
        <p:nvSpPr>
          <p:cNvPr id="3" name="内容占位符 2"/>
          <p:cNvSpPr>
            <a:spLocks noGrp="1"/>
          </p:cNvSpPr>
          <p:nvPr>
            <p:ph idx="1"/>
          </p:nvPr>
        </p:nvSpPr>
        <p:spPr/>
        <p:txBody>
          <a:bodyPr>
            <a:normAutofit/>
          </a:bodyPr>
          <a:lstStyle/>
          <a:p>
            <a:r>
              <a:rPr lang="en-US" altLang="zh-CN" dirty="0" smtClean="0"/>
              <a:t>User-centric apps give us user behavioral data</a:t>
            </a:r>
          </a:p>
          <a:p>
            <a:r>
              <a:rPr lang="en-US" altLang="zh-CN" dirty="0" smtClean="0"/>
              <a:t>User behaviors bring new problems and new apps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a:t>
            </a:fld>
            <a:endParaRPr lang="en-US"/>
          </a:p>
        </p:txBody>
      </p:sp>
      <p:pic>
        <p:nvPicPr>
          <p:cNvPr id="5" name="Picture 22"/>
          <p:cNvPicPr>
            <a:picLocks noChangeAspect="1"/>
          </p:cNvPicPr>
          <p:nvPr/>
        </p:nvPicPr>
        <p:blipFill>
          <a:blip r:embed="rId2"/>
          <a:stretch>
            <a:fillRect/>
          </a:stretch>
        </p:blipFill>
        <p:spPr>
          <a:xfrm>
            <a:off x="662268" y="4138546"/>
            <a:ext cx="577163" cy="731520"/>
          </a:xfrm>
          <a:prstGeom prst="rect">
            <a:avLst/>
          </a:prstGeom>
        </p:spPr>
      </p:pic>
      <p:pic>
        <p:nvPicPr>
          <p:cNvPr id="6" name="Picture 23"/>
          <p:cNvPicPr>
            <a:picLocks noChangeAspect="1"/>
          </p:cNvPicPr>
          <p:nvPr/>
        </p:nvPicPr>
        <p:blipFill>
          <a:blip r:embed="rId3"/>
          <a:stretch>
            <a:fillRect/>
          </a:stretch>
        </p:blipFill>
        <p:spPr>
          <a:xfrm>
            <a:off x="2960500" y="3714031"/>
            <a:ext cx="599150" cy="731520"/>
          </a:xfrm>
          <a:prstGeom prst="rect">
            <a:avLst/>
          </a:prstGeom>
        </p:spPr>
      </p:pic>
      <p:pic>
        <p:nvPicPr>
          <p:cNvPr id="7" name="Picture 24"/>
          <p:cNvPicPr>
            <a:picLocks noChangeAspect="1"/>
          </p:cNvPicPr>
          <p:nvPr/>
        </p:nvPicPr>
        <p:blipFill>
          <a:blip r:embed="rId2"/>
          <a:stretch>
            <a:fillRect/>
          </a:stretch>
        </p:blipFill>
        <p:spPr>
          <a:xfrm>
            <a:off x="1851012" y="4686379"/>
            <a:ext cx="577163" cy="731520"/>
          </a:xfrm>
          <a:prstGeom prst="rect">
            <a:avLst/>
          </a:prstGeom>
        </p:spPr>
      </p:pic>
      <p:pic>
        <p:nvPicPr>
          <p:cNvPr id="8" name="Picture 25"/>
          <p:cNvPicPr>
            <a:picLocks noChangeAspect="1"/>
          </p:cNvPicPr>
          <p:nvPr/>
        </p:nvPicPr>
        <p:blipFill>
          <a:blip r:embed="rId2"/>
          <a:stretch>
            <a:fillRect/>
          </a:stretch>
        </p:blipFill>
        <p:spPr>
          <a:xfrm>
            <a:off x="1562430" y="3421874"/>
            <a:ext cx="577163" cy="731520"/>
          </a:xfrm>
          <a:prstGeom prst="rect">
            <a:avLst/>
          </a:prstGeom>
        </p:spPr>
      </p:pic>
      <p:pic>
        <p:nvPicPr>
          <p:cNvPr id="9" name="Picture 26"/>
          <p:cNvPicPr>
            <a:picLocks noChangeAspect="1"/>
          </p:cNvPicPr>
          <p:nvPr/>
        </p:nvPicPr>
        <p:blipFill>
          <a:blip r:embed="rId3"/>
          <a:stretch>
            <a:fillRect/>
          </a:stretch>
        </p:blipFill>
        <p:spPr>
          <a:xfrm>
            <a:off x="3050070" y="4605734"/>
            <a:ext cx="599150" cy="731520"/>
          </a:xfrm>
          <a:prstGeom prst="rect">
            <a:avLst/>
          </a:prstGeom>
        </p:spPr>
      </p:pic>
      <p:cxnSp>
        <p:nvCxnSpPr>
          <p:cNvPr id="10" name="Straight Arrow Connector 27"/>
          <p:cNvCxnSpPr>
            <a:stCxn id="5" idx="3"/>
            <a:endCxn id="8" idx="2"/>
          </p:cNvCxnSpPr>
          <p:nvPr/>
        </p:nvCxnSpPr>
        <p:spPr>
          <a:xfrm flipV="1">
            <a:off x="1239431" y="4153394"/>
            <a:ext cx="611581" cy="350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30"/>
          <p:cNvCxnSpPr>
            <a:stCxn id="5" idx="3"/>
            <a:endCxn id="7" idx="1"/>
          </p:cNvCxnSpPr>
          <p:nvPr/>
        </p:nvCxnSpPr>
        <p:spPr>
          <a:xfrm>
            <a:off x="1239431" y="4504306"/>
            <a:ext cx="611581" cy="5478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33"/>
          <p:cNvCxnSpPr>
            <a:stCxn id="8" idx="2"/>
            <a:endCxn id="6" idx="1"/>
          </p:cNvCxnSpPr>
          <p:nvPr/>
        </p:nvCxnSpPr>
        <p:spPr>
          <a:xfrm flipV="1">
            <a:off x="1851012" y="4079791"/>
            <a:ext cx="1109488" cy="73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36"/>
          <p:cNvCxnSpPr>
            <a:stCxn id="7" idx="0"/>
            <a:endCxn id="8" idx="2"/>
          </p:cNvCxnSpPr>
          <p:nvPr/>
        </p:nvCxnSpPr>
        <p:spPr>
          <a:xfrm flipH="1" flipV="1">
            <a:off x="1851012" y="4153394"/>
            <a:ext cx="288582" cy="5329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40"/>
          <p:cNvCxnSpPr>
            <a:stCxn id="7" idx="3"/>
            <a:endCxn id="9" idx="1"/>
          </p:cNvCxnSpPr>
          <p:nvPr/>
        </p:nvCxnSpPr>
        <p:spPr>
          <a:xfrm flipV="1">
            <a:off x="2428175" y="4971494"/>
            <a:ext cx="621895" cy="806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43"/>
          <p:cNvCxnSpPr>
            <a:stCxn id="6" idx="1"/>
            <a:endCxn id="7" idx="0"/>
          </p:cNvCxnSpPr>
          <p:nvPr/>
        </p:nvCxnSpPr>
        <p:spPr>
          <a:xfrm flipH="1">
            <a:off x="2139594" y="4079791"/>
            <a:ext cx="820906" cy="606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46"/>
          <p:cNvCxnSpPr>
            <a:stCxn id="6" idx="1"/>
            <a:endCxn id="9" idx="1"/>
          </p:cNvCxnSpPr>
          <p:nvPr/>
        </p:nvCxnSpPr>
        <p:spPr>
          <a:xfrm>
            <a:off x="2960500" y="4079791"/>
            <a:ext cx="89570" cy="8917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3"/>
          <p:cNvPicPr>
            <a:picLocks noChangeAspect="1"/>
          </p:cNvPicPr>
          <p:nvPr/>
        </p:nvPicPr>
        <p:blipFill>
          <a:blip r:embed="rId2"/>
          <a:stretch>
            <a:fillRect/>
          </a:stretch>
        </p:blipFill>
        <p:spPr>
          <a:xfrm>
            <a:off x="4877333" y="4276157"/>
            <a:ext cx="577163" cy="731520"/>
          </a:xfrm>
          <a:prstGeom prst="rect">
            <a:avLst/>
          </a:prstGeom>
        </p:spPr>
      </p:pic>
      <p:pic>
        <p:nvPicPr>
          <p:cNvPr id="18" name="Picture 5"/>
          <p:cNvPicPr>
            <a:picLocks noChangeAspect="1"/>
          </p:cNvPicPr>
          <p:nvPr/>
        </p:nvPicPr>
        <p:blipFill>
          <a:blip r:embed="rId4"/>
          <a:stretch>
            <a:fillRect/>
          </a:stretch>
        </p:blipFill>
        <p:spPr>
          <a:xfrm>
            <a:off x="4499992" y="2820945"/>
            <a:ext cx="2218764" cy="914400"/>
          </a:xfrm>
          <a:prstGeom prst="rect">
            <a:avLst/>
          </a:prstGeom>
        </p:spPr>
      </p:pic>
      <p:pic>
        <p:nvPicPr>
          <p:cNvPr id="19" name="Picture 7"/>
          <p:cNvPicPr>
            <a:picLocks noChangeAspect="1"/>
          </p:cNvPicPr>
          <p:nvPr/>
        </p:nvPicPr>
        <p:blipFill>
          <a:blip r:embed="rId5"/>
          <a:stretch>
            <a:fillRect/>
          </a:stretch>
        </p:blipFill>
        <p:spPr>
          <a:xfrm>
            <a:off x="7232553" y="4079389"/>
            <a:ext cx="1595953" cy="1577395"/>
          </a:xfrm>
          <a:prstGeom prst="rect">
            <a:avLst/>
          </a:prstGeom>
        </p:spPr>
      </p:pic>
      <p:pic>
        <p:nvPicPr>
          <p:cNvPr id="20" name="Picture 8"/>
          <p:cNvPicPr>
            <a:picLocks noChangeAspect="1"/>
          </p:cNvPicPr>
          <p:nvPr/>
        </p:nvPicPr>
        <p:blipFill>
          <a:blip r:embed="rId6"/>
          <a:stretch>
            <a:fillRect/>
          </a:stretch>
        </p:blipFill>
        <p:spPr>
          <a:xfrm>
            <a:off x="3913410" y="5754750"/>
            <a:ext cx="3003976" cy="506046"/>
          </a:xfrm>
          <a:prstGeom prst="rect">
            <a:avLst/>
          </a:prstGeom>
        </p:spPr>
      </p:pic>
      <p:pic>
        <p:nvPicPr>
          <p:cNvPr id="22" name="Picture 28"/>
          <p:cNvPicPr>
            <a:picLocks noChangeAspect="1"/>
          </p:cNvPicPr>
          <p:nvPr/>
        </p:nvPicPr>
        <p:blipFill>
          <a:blip r:embed="rId3"/>
          <a:stretch>
            <a:fillRect/>
          </a:stretch>
        </p:blipFill>
        <p:spPr>
          <a:xfrm>
            <a:off x="6119606" y="4276157"/>
            <a:ext cx="599150" cy="731520"/>
          </a:xfrm>
          <a:prstGeom prst="rect">
            <a:avLst/>
          </a:prstGeom>
        </p:spPr>
      </p:pic>
      <p:cxnSp>
        <p:nvCxnSpPr>
          <p:cNvPr id="23" name="Straight Arrow Connector 12"/>
          <p:cNvCxnSpPr>
            <a:stCxn id="17" idx="3"/>
            <a:endCxn id="22" idx="1"/>
          </p:cNvCxnSpPr>
          <p:nvPr/>
        </p:nvCxnSpPr>
        <p:spPr>
          <a:xfrm>
            <a:off x="5454496" y="4641917"/>
            <a:ext cx="66511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31"/>
          <p:cNvCxnSpPr>
            <a:stCxn id="17" idx="0"/>
            <a:endCxn id="18" idx="2"/>
          </p:cNvCxnSpPr>
          <p:nvPr/>
        </p:nvCxnSpPr>
        <p:spPr>
          <a:xfrm flipV="1">
            <a:off x="5165915" y="3735345"/>
            <a:ext cx="443459" cy="5408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35"/>
          <p:cNvCxnSpPr>
            <a:stCxn id="17" idx="2"/>
            <a:endCxn id="20" idx="0"/>
          </p:cNvCxnSpPr>
          <p:nvPr/>
        </p:nvCxnSpPr>
        <p:spPr>
          <a:xfrm>
            <a:off x="5165915" y="5007677"/>
            <a:ext cx="249483" cy="7470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41"/>
          <p:cNvCxnSpPr>
            <a:stCxn id="22" idx="2"/>
            <a:endCxn id="20" idx="0"/>
          </p:cNvCxnSpPr>
          <p:nvPr/>
        </p:nvCxnSpPr>
        <p:spPr>
          <a:xfrm flipH="1">
            <a:off x="5415398" y="5007677"/>
            <a:ext cx="1003783" cy="7470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44"/>
          <p:cNvCxnSpPr>
            <a:stCxn id="22" idx="3"/>
            <a:endCxn id="19" idx="1"/>
          </p:cNvCxnSpPr>
          <p:nvPr/>
        </p:nvCxnSpPr>
        <p:spPr>
          <a:xfrm>
            <a:off x="6718756" y="4641917"/>
            <a:ext cx="513797" cy="2261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388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20</a:t>
            </a:fld>
            <a:endParaRPr lang="en-US"/>
          </a:p>
        </p:txBody>
      </p:sp>
      <p:sp>
        <p:nvSpPr>
          <p:cNvPr id="5" name="标题 1"/>
          <p:cNvSpPr>
            <a:spLocks noGrp="1"/>
          </p:cNvSpPr>
          <p:nvPr>
            <p:ph type="title"/>
          </p:nvPr>
        </p:nvSpPr>
        <p:spPr>
          <a:xfrm>
            <a:off x="457200" y="533400"/>
            <a:ext cx="8229600" cy="990600"/>
          </a:xfrm>
        </p:spPr>
        <p:txBody>
          <a:bodyPr>
            <a:normAutofit/>
          </a:bodyPr>
          <a:lstStyle/>
          <a:p>
            <a:r>
              <a:rPr lang="en-US" altLang="zh-CN" dirty="0" smtClean="0">
                <a:latin typeface="+mn-lt"/>
                <a:ea typeface="+mn-ea"/>
              </a:rPr>
              <a:t>User Intention of Adopting Messages</a:t>
            </a:r>
            <a:endParaRPr lang="zh-CN" altLang="en-US" dirty="0">
              <a:latin typeface="+mn-lt"/>
              <a:ea typeface="+mn-ea"/>
            </a:endParaRPr>
          </a:p>
        </p:txBody>
      </p:sp>
      <p:sp>
        <p:nvSpPr>
          <p:cNvPr id="6" name="内容占位符 4"/>
          <p:cNvSpPr>
            <a:spLocks noGrp="1"/>
          </p:cNvSpPr>
          <p:nvPr>
            <p:ph idx="1"/>
          </p:nvPr>
        </p:nvSpPr>
        <p:spPr>
          <a:xfrm>
            <a:off x="457200" y="1600200"/>
            <a:ext cx="8229600" cy="4876800"/>
          </a:xfrm>
        </p:spPr>
        <p:txBody>
          <a:bodyPr/>
          <a:lstStyle/>
          <a:p>
            <a:r>
              <a:rPr lang="en-US" altLang="zh-CN" sz="2400" dirty="0" smtClean="0"/>
              <a:t>What is the item content? Who is the sender?</a:t>
            </a:r>
          </a:p>
          <a:p>
            <a:endParaRPr lang="en-US" altLang="zh-CN" sz="2400" dirty="0" smtClean="0"/>
          </a:p>
          <a:p>
            <a:r>
              <a:rPr lang="en-US" altLang="zh-CN" sz="2400" dirty="0" smtClean="0">
                <a:solidFill>
                  <a:srgbClr val="FF0000"/>
                </a:solidFill>
              </a:rPr>
              <a:t>Preference</a:t>
            </a:r>
            <a:r>
              <a:rPr lang="en-US" altLang="zh-CN" sz="2400" dirty="0" smtClean="0"/>
              <a:t>: topic-level user-item similarity</a:t>
            </a:r>
          </a:p>
          <a:p>
            <a:r>
              <a:rPr lang="en-US" altLang="zh-CN" sz="2400" dirty="0" smtClean="0">
                <a:solidFill>
                  <a:srgbClr val="FF0000"/>
                </a:solidFill>
              </a:rPr>
              <a:t>Influence</a:t>
            </a:r>
            <a:r>
              <a:rPr lang="en-US" altLang="zh-CN" sz="2400" dirty="0" smtClean="0"/>
              <a:t>: user-sender interaction frequency</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3632366"/>
            <a:ext cx="2880000" cy="2225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3631118"/>
            <a:ext cx="2880000" cy="2227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5"/>
          <p:cNvSpPr/>
          <p:nvPr/>
        </p:nvSpPr>
        <p:spPr>
          <a:xfrm>
            <a:off x="1129634" y="5936622"/>
            <a:ext cx="979755" cy="369332"/>
          </a:xfrm>
          <a:prstGeom prst="rect">
            <a:avLst/>
          </a:prstGeom>
        </p:spPr>
        <p:txBody>
          <a:bodyPr wrap="none">
            <a:spAutoFit/>
          </a:bodyPr>
          <a:lstStyle/>
          <a:p>
            <a:r>
              <a:rPr lang="en-US" altLang="zh-CN" b="1" dirty="0" err="1" smtClean="0"/>
              <a:t>Renren</a:t>
            </a:r>
            <a:endParaRPr lang="en-US" altLang="zh-CN" b="1" dirty="0"/>
          </a:p>
        </p:txBody>
      </p:sp>
      <p:sp>
        <p:nvSpPr>
          <p:cNvPr id="10" name="矩形 6"/>
          <p:cNvSpPr/>
          <p:nvPr/>
        </p:nvSpPr>
        <p:spPr>
          <a:xfrm>
            <a:off x="3669413" y="5936622"/>
            <a:ext cx="1804853" cy="369332"/>
          </a:xfrm>
          <a:prstGeom prst="rect">
            <a:avLst/>
          </a:prstGeom>
        </p:spPr>
        <p:txBody>
          <a:bodyPr wrap="none">
            <a:spAutoFit/>
          </a:bodyPr>
          <a:lstStyle/>
          <a:p>
            <a:r>
              <a:rPr lang="en-US" altLang="zh-CN" b="1" dirty="0" err="1" smtClean="0"/>
              <a:t>Tencent</a:t>
            </a:r>
            <a:r>
              <a:rPr lang="en-US" altLang="zh-CN" b="1" dirty="0" smtClean="0"/>
              <a:t> </a:t>
            </a:r>
            <a:r>
              <a:rPr lang="en-US" altLang="zh-CN" b="1" dirty="0" err="1" smtClean="0"/>
              <a:t>Weibo</a:t>
            </a:r>
            <a:endParaRPr lang="en-US" altLang="zh-CN" b="1" dirty="0"/>
          </a:p>
        </p:txBody>
      </p:sp>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3596432"/>
            <a:ext cx="2880000" cy="2190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8"/>
          <p:cNvSpPr/>
          <p:nvPr/>
        </p:nvSpPr>
        <p:spPr>
          <a:xfrm>
            <a:off x="6156176" y="5936622"/>
            <a:ext cx="2749471" cy="646331"/>
          </a:xfrm>
          <a:prstGeom prst="rect">
            <a:avLst/>
          </a:prstGeom>
        </p:spPr>
        <p:txBody>
          <a:bodyPr wrap="none">
            <a:spAutoFit/>
          </a:bodyPr>
          <a:lstStyle/>
          <a:p>
            <a:r>
              <a:rPr lang="en-US" altLang="zh-CN" b="1" dirty="0" smtClean="0"/>
              <a:t>Correlation(Preference,</a:t>
            </a:r>
          </a:p>
          <a:p>
            <a:r>
              <a:rPr lang="en-US" altLang="zh-CN" b="1" dirty="0" smtClean="0"/>
              <a:t>Influence) is small.</a:t>
            </a:r>
            <a:endParaRPr lang="en-US" altLang="zh-CN" b="1" dirty="0"/>
          </a:p>
        </p:txBody>
      </p:sp>
    </p:spTree>
    <p:extLst>
      <p:ext uri="{BB962C8B-B14F-4D97-AF65-F5344CB8AC3E}">
        <p14:creationId xmlns:p14="http://schemas.microsoft.com/office/powerpoint/2010/main" val="214006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9" name="Rectangle 8"/>
          <p:cNvSpPr/>
          <p:nvPr/>
        </p:nvSpPr>
        <p:spPr>
          <a:xfrm>
            <a:off x="457200" y="369654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3. The Framework</a:t>
            </a:r>
            <a:endParaRPr lang="en-US" sz="4400" b="1"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a:t>
            </a:r>
            <a:r>
              <a:rPr lang="en-US" sz="4400" dirty="0" err="1">
                <a:solidFill>
                  <a:srgbClr val="7030A0"/>
                </a:solidFill>
              </a:rPr>
              <a:t>ContextMF</a:t>
            </a:r>
            <a:r>
              <a:rPr lang="en-US" sz="4400" dirty="0">
                <a:solidFill>
                  <a:srgbClr val="7030A0"/>
                </a:solidFill>
              </a:rPr>
              <a:t> Algorithm</a:t>
            </a: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Experiments</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21</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a:t>
            </a:r>
            <a:r>
              <a:rPr lang="en-US" sz="4400" dirty="0" smtClean="0">
                <a:solidFill>
                  <a:schemeClr val="accent6">
                    <a:lumMod val="40000"/>
                    <a:lumOff val="60000"/>
                  </a:schemeClr>
                </a:solidFill>
              </a:rPr>
              <a:t>2. Understanding Intention</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367956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Social Contextual Information/Factors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22</a:t>
            </a:fld>
            <a:endParaRPr lang="en-US"/>
          </a:p>
        </p:txBody>
      </p:sp>
      <p:sp>
        <p:nvSpPr>
          <p:cNvPr id="7" name="矩形 3"/>
          <p:cNvSpPr/>
          <p:nvPr/>
        </p:nvSpPr>
        <p:spPr>
          <a:xfrm>
            <a:off x="251520" y="3869810"/>
            <a:ext cx="1656184"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030A0"/>
                </a:solidFill>
                <a:cs typeface="Times New Roman" pitchFamily="18" charset="0"/>
              </a:rPr>
              <a:t>s</a:t>
            </a:r>
            <a:r>
              <a:rPr lang="en-US" altLang="zh-CN" dirty="0" smtClean="0">
                <a:solidFill>
                  <a:srgbClr val="7030A0"/>
                </a:solidFill>
                <a:cs typeface="Times New Roman" pitchFamily="18" charset="0"/>
              </a:rPr>
              <a:t>ocial relation</a:t>
            </a:r>
            <a:endParaRPr lang="zh-CN" altLang="en-US" dirty="0">
              <a:solidFill>
                <a:srgbClr val="7030A0"/>
              </a:solidFill>
              <a:cs typeface="Times New Roman" pitchFamily="18" charset="0"/>
            </a:endParaRPr>
          </a:p>
        </p:txBody>
      </p:sp>
      <p:sp>
        <p:nvSpPr>
          <p:cNvPr id="8" name="矩形 5"/>
          <p:cNvSpPr/>
          <p:nvPr/>
        </p:nvSpPr>
        <p:spPr>
          <a:xfrm>
            <a:off x="251520" y="4798230"/>
            <a:ext cx="1656184" cy="648072"/>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030A0"/>
                </a:solidFill>
                <a:cs typeface="Times New Roman" pitchFamily="18" charset="0"/>
              </a:rPr>
              <a:t>u</a:t>
            </a:r>
            <a:r>
              <a:rPr lang="en-US" altLang="zh-CN" dirty="0" smtClean="0">
                <a:solidFill>
                  <a:srgbClr val="7030A0"/>
                </a:solidFill>
                <a:cs typeface="Times New Roman" pitchFamily="18" charset="0"/>
              </a:rPr>
              <a:t>ser-user interaction</a:t>
            </a:r>
            <a:endParaRPr lang="zh-CN" altLang="en-US" dirty="0">
              <a:solidFill>
                <a:srgbClr val="7030A0"/>
              </a:solidFill>
              <a:cs typeface="Times New Roman" pitchFamily="18" charset="0"/>
            </a:endParaRPr>
          </a:p>
        </p:txBody>
      </p:sp>
      <p:sp>
        <p:nvSpPr>
          <p:cNvPr id="9" name="矩形 6"/>
          <p:cNvSpPr/>
          <p:nvPr/>
        </p:nvSpPr>
        <p:spPr>
          <a:xfrm>
            <a:off x="251520" y="2818010"/>
            <a:ext cx="1656184" cy="648072"/>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user-item interaction</a:t>
            </a:r>
            <a:endParaRPr lang="zh-CN" altLang="en-US" dirty="0">
              <a:solidFill>
                <a:srgbClr val="7030A0"/>
              </a:solidFill>
              <a:cs typeface="Times New Roman" pitchFamily="18" charset="0"/>
            </a:endParaRPr>
          </a:p>
        </p:txBody>
      </p:sp>
      <p:sp>
        <p:nvSpPr>
          <p:cNvPr id="10" name="矩形 7"/>
          <p:cNvSpPr/>
          <p:nvPr/>
        </p:nvSpPr>
        <p:spPr>
          <a:xfrm>
            <a:off x="251520" y="1988840"/>
            <a:ext cx="1656184"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item content</a:t>
            </a:r>
            <a:endParaRPr lang="zh-CN" altLang="en-US" dirty="0">
              <a:solidFill>
                <a:srgbClr val="7030A0"/>
              </a:solidFill>
              <a:cs typeface="Times New Roman" pitchFamily="18" charset="0"/>
            </a:endParaRPr>
          </a:p>
        </p:txBody>
      </p:sp>
      <p:sp>
        <p:nvSpPr>
          <p:cNvPr id="11" name="矩形 8"/>
          <p:cNvSpPr/>
          <p:nvPr/>
        </p:nvSpPr>
        <p:spPr>
          <a:xfrm>
            <a:off x="3131840" y="2926022"/>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 latent feature </a:t>
            </a:r>
            <a:r>
              <a:rPr lang="en-US" altLang="zh-CN" i="1" dirty="0" smtClean="0">
                <a:solidFill>
                  <a:srgbClr val="7030A0"/>
                </a:solidFill>
                <a:cs typeface="Times New Roman" pitchFamily="18" charset="0"/>
              </a:rPr>
              <a:t>U</a:t>
            </a:r>
            <a:endParaRPr lang="zh-CN" altLang="en-US" i="1" dirty="0">
              <a:solidFill>
                <a:srgbClr val="7030A0"/>
              </a:solidFill>
              <a:cs typeface="Times New Roman" pitchFamily="18" charset="0"/>
            </a:endParaRPr>
          </a:p>
        </p:txBody>
      </p:sp>
      <p:sp>
        <p:nvSpPr>
          <p:cNvPr id="12" name="矩形 9"/>
          <p:cNvSpPr/>
          <p:nvPr/>
        </p:nvSpPr>
        <p:spPr>
          <a:xfrm>
            <a:off x="3131840" y="1988840"/>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item latent feature </a:t>
            </a:r>
            <a:r>
              <a:rPr lang="en-US" altLang="zh-CN" i="1" dirty="0" smtClean="0">
                <a:solidFill>
                  <a:srgbClr val="7030A0"/>
                </a:solidFill>
                <a:cs typeface="Times New Roman" pitchFamily="18" charset="0"/>
              </a:rPr>
              <a:t>V</a:t>
            </a:r>
            <a:endParaRPr lang="zh-CN" altLang="en-US" i="1" dirty="0">
              <a:solidFill>
                <a:srgbClr val="7030A0"/>
              </a:solidFill>
              <a:cs typeface="Times New Roman" pitchFamily="18" charset="0"/>
            </a:endParaRPr>
          </a:p>
        </p:txBody>
      </p:sp>
      <p:sp>
        <p:nvSpPr>
          <p:cNvPr id="13" name="矩形 10"/>
          <p:cNvSpPr/>
          <p:nvPr/>
        </p:nvSpPr>
        <p:spPr>
          <a:xfrm>
            <a:off x="3147446" y="4834234"/>
            <a:ext cx="2504909" cy="576064"/>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user-user influence </a:t>
            </a:r>
            <a:r>
              <a:rPr lang="en-US" altLang="zh-CN" i="1" dirty="0" smtClean="0">
                <a:solidFill>
                  <a:srgbClr val="7030A0"/>
                </a:solidFill>
                <a:cs typeface="Times New Roman" pitchFamily="18" charset="0"/>
              </a:rPr>
              <a:t>S</a:t>
            </a:r>
            <a:endParaRPr lang="zh-CN" altLang="en-US" i="1" dirty="0">
              <a:solidFill>
                <a:srgbClr val="7030A0"/>
              </a:solidFill>
              <a:cs typeface="Times New Roman" pitchFamily="18" charset="0"/>
            </a:endParaRPr>
          </a:p>
        </p:txBody>
      </p:sp>
      <p:sp>
        <p:nvSpPr>
          <p:cNvPr id="14" name="矩形 11"/>
          <p:cNvSpPr/>
          <p:nvPr/>
        </p:nvSpPr>
        <p:spPr>
          <a:xfrm>
            <a:off x="3131840" y="3869810"/>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item sender </a:t>
            </a:r>
            <a:r>
              <a:rPr lang="en-US" altLang="zh-CN" i="1" dirty="0" smtClean="0">
                <a:solidFill>
                  <a:srgbClr val="7030A0"/>
                </a:solidFill>
                <a:cs typeface="Times New Roman" pitchFamily="18" charset="0"/>
              </a:rPr>
              <a:t>G</a:t>
            </a:r>
            <a:endParaRPr lang="zh-CN" altLang="en-US" i="1" dirty="0">
              <a:solidFill>
                <a:srgbClr val="7030A0"/>
              </a:solidFill>
              <a:cs typeface="Times New Roman" pitchFamily="18" charset="0"/>
            </a:endParaRPr>
          </a:p>
        </p:txBody>
      </p:sp>
      <p:cxnSp>
        <p:nvCxnSpPr>
          <p:cNvPr id="15" name="直接连接符 12"/>
          <p:cNvCxnSpPr>
            <a:stCxn id="10" idx="3"/>
            <a:endCxn id="12" idx="1"/>
          </p:cNvCxnSpPr>
          <p:nvPr/>
        </p:nvCxnSpPr>
        <p:spPr>
          <a:xfrm>
            <a:off x="1907704" y="2204864"/>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6" name="直接连接符 13"/>
          <p:cNvCxnSpPr>
            <a:stCxn id="9" idx="3"/>
            <a:endCxn id="11" idx="1"/>
          </p:cNvCxnSpPr>
          <p:nvPr/>
        </p:nvCxnSpPr>
        <p:spPr>
          <a:xfrm>
            <a:off x="1907704" y="3142046"/>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7" name="直接连接符 14"/>
          <p:cNvCxnSpPr>
            <a:stCxn id="10" idx="3"/>
            <a:endCxn id="11" idx="1"/>
          </p:cNvCxnSpPr>
          <p:nvPr/>
        </p:nvCxnSpPr>
        <p:spPr>
          <a:xfrm>
            <a:off x="1907704" y="2204864"/>
            <a:ext cx="1224136" cy="937182"/>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8" name="直接连接符 15"/>
          <p:cNvCxnSpPr>
            <a:stCxn id="7" idx="3"/>
            <a:endCxn id="13" idx="1"/>
          </p:cNvCxnSpPr>
          <p:nvPr/>
        </p:nvCxnSpPr>
        <p:spPr>
          <a:xfrm>
            <a:off x="1907704" y="4085834"/>
            <a:ext cx="1239742" cy="1036432"/>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9" name="直接连接符 16"/>
          <p:cNvCxnSpPr>
            <a:stCxn id="7" idx="3"/>
            <a:endCxn id="14" idx="1"/>
          </p:cNvCxnSpPr>
          <p:nvPr/>
        </p:nvCxnSpPr>
        <p:spPr>
          <a:xfrm>
            <a:off x="1907704" y="4085834"/>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0" name="直接连接符 17"/>
          <p:cNvCxnSpPr>
            <a:stCxn id="8" idx="3"/>
            <a:endCxn id="13" idx="1"/>
          </p:cNvCxnSpPr>
          <p:nvPr/>
        </p:nvCxnSpPr>
        <p:spPr>
          <a:xfrm>
            <a:off x="1907704" y="5122266"/>
            <a:ext cx="1239742"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1" name="直接连接符 18"/>
          <p:cNvCxnSpPr>
            <a:stCxn id="9" idx="3"/>
            <a:endCxn id="14" idx="1"/>
          </p:cNvCxnSpPr>
          <p:nvPr/>
        </p:nvCxnSpPr>
        <p:spPr>
          <a:xfrm>
            <a:off x="1907704" y="3142046"/>
            <a:ext cx="1224136" cy="943788"/>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sp>
        <p:nvSpPr>
          <p:cNvPr id="22" name="矩形 19"/>
          <p:cNvSpPr/>
          <p:nvPr/>
        </p:nvSpPr>
        <p:spPr>
          <a:xfrm>
            <a:off x="6300192" y="2345585"/>
            <a:ext cx="2559094" cy="61206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 preference on given item</a:t>
            </a:r>
            <a:endParaRPr lang="zh-CN" altLang="en-US" dirty="0">
              <a:solidFill>
                <a:srgbClr val="7030A0"/>
              </a:solidFill>
              <a:cs typeface="Times New Roman" pitchFamily="18" charset="0"/>
            </a:endParaRPr>
          </a:p>
        </p:txBody>
      </p:sp>
      <p:sp>
        <p:nvSpPr>
          <p:cNvPr id="23" name="矩形 20"/>
          <p:cNvSpPr/>
          <p:nvPr/>
        </p:nvSpPr>
        <p:spPr>
          <a:xfrm>
            <a:off x="6300192" y="4247852"/>
            <a:ext cx="2559094" cy="712396"/>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social influence from sender of given item</a:t>
            </a:r>
            <a:endParaRPr lang="zh-CN" altLang="en-US" dirty="0">
              <a:solidFill>
                <a:srgbClr val="7030A0"/>
              </a:solidFill>
              <a:cs typeface="Times New Roman" pitchFamily="18" charset="0"/>
            </a:endParaRPr>
          </a:p>
        </p:txBody>
      </p:sp>
      <p:cxnSp>
        <p:nvCxnSpPr>
          <p:cNvPr id="24" name="直接连接符 21"/>
          <p:cNvCxnSpPr>
            <a:stCxn id="12" idx="3"/>
            <a:endCxn id="22" idx="1"/>
          </p:cNvCxnSpPr>
          <p:nvPr/>
        </p:nvCxnSpPr>
        <p:spPr>
          <a:xfrm>
            <a:off x="5652356" y="2204864"/>
            <a:ext cx="647836" cy="446755"/>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2"/>
          <p:cNvCxnSpPr>
            <a:stCxn id="11" idx="3"/>
            <a:endCxn id="22" idx="1"/>
          </p:cNvCxnSpPr>
          <p:nvPr/>
        </p:nvCxnSpPr>
        <p:spPr>
          <a:xfrm flipV="1">
            <a:off x="5652356" y="2651619"/>
            <a:ext cx="647836" cy="490427"/>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连接符 23"/>
          <p:cNvCxnSpPr>
            <a:stCxn id="14" idx="3"/>
            <a:endCxn id="23" idx="1"/>
          </p:cNvCxnSpPr>
          <p:nvPr/>
        </p:nvCxnSpPr>
        <p:spPr>
          <a:xfrm>
            <a:off x="5652356" y="4085834"/>
            <a:ext cx="647836" cy="518216"/>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连接符 24"/>
          <p:cNvCxnSpPr>
            <a:stCxn id="13" idx="3"/>
            <a:endCxn id="23" idx="1"/>
          </p:cNvCxnSpPr>
          <p:nvPr/>
        </p:nvCxnSpPr>
        <p:spPr>
          <a:xfrm flipV="1">
            <a:off x="5652355" y="4604050"/>
            <a:ext cx="647837" cy="518216"/>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Contextual Recommendation</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23</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491" y="1700808"/>
            <a:ext cx="5931857" cy="79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433" y="2513178"/>
            <a:ext cx="6377972" cy="394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27"/>
          <p:cNvSpPr/>
          <p:nvPr/>
        </p:nvSpPr>
        <p:spPr>
          <a:xfrm>
            <a:off x="930879" y="2998777"/>
            <a:ext cx="338554" cy="369332"/>
          </a:xfrm>
          <a:prstGeom prst="rect">
            <a:avLst/>
          </a:prstGeom>
        </p:spPr>
        <p:txBody>
          <a:bodyPr wrap="none">
            <a:spAutoFit/>
          </a:bodyPr>
          <a:lstStyle/>
          <a:p>
            <a:r>
              <a:rPr lang="en-US" altLang="zh-CN" b="1" dirty="0" smtClean="0"/>
              <a:t>S</a:t>
            </a:r>
            <a:endParaRPr lang="en-US" altLang="zh-CN" b="1" dirty="0"/>
          </a:p>
        </p:txBody>
      </p:sp>
      <p:sp>
        <p:nvSpPr>
          <p:cNvPr id="8" name="矩形 28"/>
          <p:cNvSpPr/>
          <p:nvPr/>
        </p:nvSpPr>
        <p:spPr>
          <a:xfrm>
            <a:off x="918055" y="4581128"/>
            <a:ext cx="364202" cy="369332"/>
          </a:xfrm>
          <a:prstGeom prst="rect">
            <a:avLst/>
          </a:prstGeom>
        </p:spPr>
        <p:txBody>
          <a:bodyPr wrap="none">
            <a:spAutoFit/>
          </a:bodyPr>
          <a:lstStyle/>
          <a:p>
            <a:r>
              <a:rPr lang="en-US" altLang="zh-CN" b="1" dirty="0" smtClean="0"/>
              <a:t>G</a:t>
            </a:r>
            <a:endParaRPr lang="en-US" altLang="zh-CN" b="1" dirty="0"/>
          </a:p>
        </p:txBody>
      </p:sp>
      <p:sp>
        <p:nvSpPr>
          <p:cNvPr id="9" name="矩形 29"/>
          <p:cNvSpPr/>
          <p:nvPr/>
        </p:nvSpPr>
        <p:spPr>
          <a:xfrm>
            <a:off x="7478128" y="2954610"/>
            <a:ext cx="351378" cy="369332"/>
          </a:xfrm>
          <a:prstGeom prst="rect">
            <a:avLst/>
          </a:prstGeom>
        </p:spPr>
        <p:txBody>
          <a:bodyPr wrap="none">
            <a:spAutoFit/>
          </a:bodyPr>
          <a:lstStyle/>
          <a:p>
            <a:r>
              <a:rPr lang="en-US" altLang="zh-CN" b="1" dirty="0" smtClean="0"/>
              <a:t>U</a:t>
            </a:r>
            <a:endParaRPr lang="en-US" altLang="zh-CN" b="1" dirty="0"/>
          </a:p>
        </p:txBody>
      </p:sp>
      <p:sp>
        <p:nvSpPr>
          <p:cNvPr id="10" name="矩形 30"/>
          <p:cNvSpPr/>
          <p:nvPr/>
        </p:nvSpPr>
        <p:spPr>
          <a:xfrm>
            <a:off x="7465304" y="4536961"/>
            <a:ext cx="338554" cy="369332"/>
          </a:xfrm>
          <a:prstGeom prst="rect">
            <a:avLst/>
          </a:prstGeom>
        </p:spPr>
        <p:txBody>
          <a:bodyPr wrap="none">
            <a:spAutoFit/>
          </a:bodyPr>
          <a:lstStyle/>
          <a:p>
            <a:r>
              <a:rPr lang="en-US" altLang="zh-CN" b="1" dirty="0"/>
              <a:t>V</a:t>
            </a:r>
          </a:p>
        </p:txBody>
      </p:sp>
      <p:sp>
        <p:nvSpPr>
          <p:cNvPr id="11" name="矩形 31"/>
          <p:cNvSpPr/>
          <p:nvPr/>
        </p:nvSpPr>
        <p:spPr>
          <a:xfrm>
            <a:off x="4289142" y="6381328"/>
            <a:ext cx="351378" cy="369332"/>
          </a:xfrm>
          <a:prstGeom prst="rect">
            <a:avLst/>
          </a:prstGeom>
        </p:spPr>
        <p:txBody>
          <a:bodyPr wrap="none">
            <a:spAutoFit/>
          </a:bodyPr>
          <a:lstStyle/>
          <a:p>
            <a:r>
              <a:rPr lang="en-US" altLang="zh-CN" b="1" dirty="0" smtClean="0"/>
              <a:t>R</a:t>
            </a:r>
            <a:endParaRPr lang="en-US" altLang="zh-CN" b="1" dirty="0"/>
          </a:p>
        </p:txBody>
      </p:sp>
    </p:spTree>
    <p:extLst>
      <p:ext uri="{BB962C8B-B14F-4D97-AF65-F5344CB8AC3E}">
        <p14:creationId xmlns:p14="http://schemas.microsoft.com/office/powerpoint/2010/main" val="8188968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10" name="Rectangle 9"/>
          <p:cNvSpPr/>
          <p:nvPr/>
        </p:nvSpPr>
        <p:spPr>
          <a:xfrm>
            <a:off x="457200" y="470238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4. </a:t>
            </a:r>
            <a:r>
              <a:rPr lang="en-US" sz="4400" b="1" dirty="0" err="1" smtClean="0">
                <a:solidFill>
                  <a:srgbClr val="7030A0"/>
                </a:solidFill>
              </a:rPr>
              <a:t>ContextMF</a:t>
            </a:r>
            <a:r>
              <a:rPr lang="en-US" sz="4400" b="1" dirty="0" smtClean="0">
                <a:solidFill>
                  <a:srgbClr val="7030A0"/>
                </a:solidFill>
              </a:rPr>
              <a:t> Algorithm</a:t>
            </a:r>
            <a:endParaRPr lang="en-US" sz="4400" b="1" dirty="0">
              <a:solidFill>
                <a:srgbClr val="7030A0"/>
              </a:solidFill>
            </a:endParaRP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Experiments</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24</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2. Understanding Intention</a:t>
            </a:r>
          </a:p>
        </p:txBody>
      </p:sp>
      <p:sp>
        <p:nvSpPr>
          <p:cNvPr id="14" name="Rectangle 13"/>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3. The Framework</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1258312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25</a:t>
            </a:fld>
            <a:endParaRPr lang="en-US"/>
          </a:p>
        </p:txBody>
      </p:sp>
      <p:sp>
        <p:nvSpPr>
          <p:cNvPr id="10" name="标题 1"/>
          <p:cNvSpPr>
            <a:spLocks noGrp="1"/>
          </p:cNvSpPr>
          <p:nvPr>
            <p:ph type="title"/>
          </p:nvPr>
        </p:nvSpPr>
        <p:spPr>
          <a:xfrm>
            <a:off x="457200" y="533400"/>
            <a:ext cx="8229600" cy="990600"/>
          </a:xfrm>
        </p:spPr>
        <p:txBody>
          <a:bodyPr/>
          <a:lstStyle/>
          <a:p>
            <a:r>
              <a:rPr lang="en-US" altLang="zh-CN" dirty="0" err="1" smtClean="0">
                <a:latin typeface="+mn-lt"/>
                <a:ea typeface="+mn-ea"/>
              </a:rPr>
              <a:t>ContextMF</a:t>
            </a:r>
            <a:r>
              <a:rPr lang="en-US" altLang="zh-CN" dirty="0" smtClean="0">
                <a:latin typeface="+mn-lt"/>
                <a:ea typeface="+mn-ea"/>
              </a:rPr>
              <a:t> Algorithm</a:t>
            </a:r>
            <a:endParaRPr lang="zh-CN" altLang="en-US" dirty="0">
              <a:latin typeface="+mn-lt"/>
              <a:ea typeface="+mn-ea"/>
            </a:endParaRPr>
          </a:p>
        </p:txBody>
      </p:sp>
      <p:sp>
        <p:nvSpPr>
          <p:cNvPr id="11" name="内容占位符 4"/>
          <p:cNvSpPr>
            <a:spLocks noGrp="1"/>
          </p:cNvSpPr>
          <p:nvPr>
            <p:ph idx="1"/>
          </p:nvPr>
        </p:nvSpPr>
        <p:spPr>
          <a:xfrm>
            <a:off x="457200" y="1600200"/>
            <a:ext cx="8229600" cy="4876800"/>
          </a:xfrm>
        </p:spPr>
        <p:txBody>
          <a:bodyPr/>
          <a:lstStyle/>
          <a:p>
            <a:r>
              <a:rPr lang="en-US" altLang="zh-CN" sz="2400" dirty="0" smtClean="0"/>
              <a:t>Minimize sum-of-squared errors function</a:t>
            </a:r>
          </a:p>
          <a:p>
            <a:endParaRPr lang="en-US" altLang="zh-CN" sz="2400" dirty="0"/>
          </a:p>
          <a:p>
            <a:endParaRPr lang="en-US" altLang="zh-CN" sz="2400" dirty="0" smtClean="0"/>
          </a:p>
          <a:p>
            <a:endParaRPr lang="en-US" altLang="zh-CN" sz="2400" dirty="0" smtClean="0"/>
          </a:p>
          <a:p>
            <a:r>
              <a:rPr lang="en-US" altLang="zh-CN" sz="2400" dirty="0" smtClean="0"/>
              <a:t>Block </a:t>
            </a:r>
            <a:r>
              <a:rPr lang="en-US" altLang="zh-CN" sz="2400" dirty="0"/>
              <a:t>coordinate descent scheme with gradients.</a:t>
            </a: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621" y="3789040"/>
            <a:ext cx="443865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132856"/>
            <a:ext cx="5524500"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1457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11" name="Rectangle 10"/>
          <p:cNvSpPr/>
          <p:nvPr/>
        </p:nvSpPr>
        <p:spPr>
          <a:xfrm>
            <a:off x="457200" y="570822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5. Experiments</a:t>
            </a:r>
            <a:endParaRPr lang="en-US" sz="4400" b="1"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26</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2. Understanding Intention</a:t>
            </a:r>
          </a:p>
        </p:txBody>
      </p:sp>
      <p:sp>
        <p:nvSpPr>
          <p:cNvPr id="14" name="Rectangle 13"/>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3. The Framework</a:t>
            </a:r>
            <a:endParaRPr lang="en-US" sz="4400" dirty="0">
              <a:solidFill>
                <a:schemeClr val="accent6">
                  <a:lumMod val="40000"/>
                  <a:lumOff val="60000"/>
                </a:schemeClr>
              </a:solidFill>
            </a:endParaRPr>
          </a:p>
        </p:txBody>
      </p:sp>
      <p:sp>
        <p:nvSpPr>
          <p:cNvPr id="9" name="Rectangle 8"/>
          <p:cNvSpPr/>
          <p:nvPr/>
        </p:nvSpPr>
        <p:spPr>
          <a:xfrm>
            <a:off x="457200" y="4706655"/>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4. </a:t>
            </a:r>
            <a:r>
              <a:rPr lang="en-US" sz="4400" dirty="0" err="1" smtClean="0">
                <a:solidFill>
                  <a:schemeClr val="accent6">
                    <a:lumMod val="40000"/>
                    <a:lumOff val="60000"/>
                  </a:schemeClr>
                </a:solidFill>
              </a:rPr>
              <a:t>ContextMF</a:t>
            </a:r>
            <a:r>
              <a:rPr lang="en-US" sz="4400" dirty="0" smtClean="0">
                <a:solidFill>
                  <a:schemeClr val="accent6">
                    <a:lumMod val="40000"/>
                    <a:lumOff val="60000"/>
                  </a:schemeClr>
                </a:solidFill>
              </a:rPr>
              <a:t> Algorithm</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106207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27</a:t>
            </a:fld>
            <a:endParaRPr lang="en-US"/>
          </a:p>
        </p:txBody>
      </p:sp>
      <p:sp>
        <p:nvSpPr>
          <p:cNvPr id="7" name="标题 1"/>
          <p:cNvSpPr>
            <a:spLocks noGrp="1"/>
          </p:cNvSpPr>
          <p:nvPr>
            <p:ph type="title"/>
          </p:nvPr>
        </p:nvSpPr>
        <p:spPr>
          <a:xfrm>
            <a:off x="457200" y="533400"/>
            <a:ext cx="8229600" cy="990600"/>
          </a:xfrm>
        </p:spPr>
        <p:txBody>
          <a:bodyPr>
            <a:normAutofit fontScale="90000"/>
          </a:bodyPr>
          <a:lstStyle/>
          <a:p>
            <a:r>
              <a:rPr lang="en-US" altLang="zh-CN" dirty="0" smtClean="0">
                <a:latin typeface="+mn-lt"/>
                <a:ea typeface="+mn-ea"/>
              </a:rPr>
              <a:t>Effectiveness in Predicting Missing Links</a:t>
            </a:r>
            <a:endParaRPr lang="zh-CN" altLang="en-US" dirty="0">
              <a:latin typeface="+mn-lt"/>
              <a:ea typeface="+mn-ea"/>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72815"/>
            <a:ext cx="4648697" cy="447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表格 5"/>
          <p:cNvGraphicFramePr>
            <a:graphicFrameLocks noGrp="1"/>
          </p:cNvGraphicFramePr>
          <p:nvPr>
            <p:extLst/>
          </p:nvPr>
        </p:nvGraphicFramePr>
        <p:xfrm>
          <a:off x="4860032" y="2276872"/>
          <a:ext cx="3935760" cy="2123440"/>
        </p:xfrm>
        <a:graphic>
          <a:graphicData uri="http://schemas.openxmlformats.org/drawingml/2006/table">
            <a:tbl>
              <a:tblPr firstRow="1" bandRow="1">
                <a:tableStyleId>{EB9631B5-78F2-41C9-869B-9F39066F8104}</a:tableStyleId>
              </a:tblPr>
              <a:tblGrid>
                <a:gridCol w="1440160"/>
                <a:gridCol w="1296144"/>
                <a:gridCol w="1199456"/>
              </a:tblGrid>
              <a:tr h="370840">
                <a:tc>
                  <a:txBody>
                    <a:bodyPr/>
                    <a:lstStyle/>
                    <a:p>
                      <a:pPr algn="ctr"/>
                      <a:endParaRPr lang="zh-CN" altLang="en-US" sz="1800" dirty="0">
                        <a:latin typeface="+mn-lt"/>
                        <a:ea typeface="+mn-ea"/>
                        <a:cs typeface="Times New Roman" pitchFamily="18" charset="0"/>
                      </a:endParaRPr>
                    </a:p>
                  </a:txBody>
                  <a:tcPr/>
                </a:tc>
                <a:tc>
                  <a:txBody>
                    <a:bodyPr/>
                    <a:lstStyle/>
                    <a:p>
                      <a:pPr algn="ctr"/>
                      <a:r>
                        <a:rPr lang="en-US" altLang="zh-CN" sz="1800" b="1" dirty="0" err="1" smtClean="0">
                          <a:latin typeface="+mn-lt"/>
                          <a:ea typeface="+mn-ea"/>
                          <a:cs typeface="Times New Roman" pitchFamily="18" charset="0"/>
                        </a:rPr>
                        <a:t>Renren</a:t>
                      </a:r>
                      <a:endParaRPr lang="zh-CN" altLang="en-US" sz="1800" b="1" dirty="0">
                        <a:latin typeface="+mn-lt"/>
                        <a:ea typeface="+mn-ea"/>
                        <a:cs typeface="Times New Roman" pitchFamily="18" charset="0"/>
                      </a:endParaRPr>
                    </a:p>
                  </a:txBody>
                  <a:tcPr/>
                </a:tc>
                <a:tc>
                  <a:txBody>
                    <a:bodyPr/>
                    <a:lstStyle/>
                    <a:p>
                      <a:pPr algn="ctr"/>
                      <a:r>
                        <a:rPr lang="en-US" altLang="zh-CN" sz="1800" b="1" dirty="0" err="1" smtClean="0">
                          <a:latin typeface="+mn-lt"/>
                          <a:ea typeface="+mn-ea"/>
                          <a:cs typeface="Times New Roman" pitchFamily="18" charset="0"/>
                        </a:rPr>
                        <a:t>Tencent</a:t>
                      </a:r>
                      <a:r>
                        <a:rPr lang="en-US" altLang="zh-CN" sz="1800" b="1" dirty="0" smtClean="0">
                          <a:latin typeface="+mn-lt"/>
                          <a:ea typeface="+mn-ea"/>
                          <a:cs typeface="Times New Roman" pitchFamily="18" charset="0"/>
                        </a:rPr>
                        <a:t> </a:t>
                      </a:r>
                      <a:r>
                        <a:rPr lang="en-US" altLang="zh-CN" sz="1800" b="1" dirty="0" err="1" smtClean="0">
                          <a:latin typeface="+mn-lt"/>
                          <a:ea typeface="+mn-ea"/>
                          <a:cs typeface="Times New Roman" pitchFamily="18" charset="0"/>
                        </a:rPr>
                        <a:t>Weibo</a:t>
                      </a:r>
                      <a:endParaRPr lang="zh-CN" altLang="en-US" sz="1800" b="1"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MAE</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-19.1%</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-24.2%</a:t>
                      </a:r>
                      <a:endParaRPr lang="zh-CN" altLang="en-US" sz="1800"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RMSE</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-12.8%</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-20.7%</a:t>
                      </a:r>
                      <a:endParaRPr lang="zh-CN" altLang="en-US" sz="1800"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Kendall’s</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+9.82%</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+2.1%</a:t>
                      </a:r>
                      <a:endParaRPr lang="zh-CN" altLang="en-US" sz="1800"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Spearman’s</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+10.6%</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+3.1%</a:t>
                      </a:r>
                      <a:endParaRPr lang="zh-CN" altLang="en-US" sz="1800" dirty="0">
                        <a:latin typeface="+mn-lt"/>
                        <a:ea typeface="+mn-ea"/>
                        <a:cs typeface="Times New Roman" pitchFamily="18" charset="0"/>
                      </a:endParaRPr>
                    </a:p>
                  </a:txBody>
                  <a:tcPr/>
                </a:tc>
              </a:tr>
            </a:tbl>
          </a:graphicData>
        </a:graphic>
      </p:graphicFrame>
      <p:sp>
        <p:nvSpPr>
          <p:cNvPr id="10" name="矩形 2"/>
          <p:cNvSpPr/>
          <p:nvPr/>
        </p:nvSpPr>
        <p:spPr>
          <a:xfrm>
            <a:off x="107504" y="3429000"/>
            <a:ext cx="4608512" cy="720080"/>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1" name="矩形 6"/>
          <p:cNvSpPr/>
          <p:nvPr/>
        </p:nvSpPr>
        <p:spPr>
          <a:xfrm>
            <a:off x="127596" y="5517232"/>
            <a:ext cx="4608512" cy="73073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30664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28</a:t>
            </a:fld>
            <a:endParaRPr lang="en-US"/>
          </a:p>
        </p:txBody>
      </p:sp>
      <p:sp>
        <p:nvSpPr>
          <p:cNvPr id="7" name="标题 1"/>
          <p:cNvSpPr>
            <a:spLocks noGrp="1"/>
          </p:cNvSpPr>
          <p:nvPr>
            <p:ph type="title"/>
          </p:nvPr>
        </p:nvSpPr>
        <p:spPr>
          <a:xfrm>
            <a:off x="457200" y="533400"/>
            <a:ext cx="8229600" cy="990600"/>
          </a:xfrm>
        </p:spPr>
        <p:txBody>
          <a:bodyPr>
            <a:normAutofit fontScale="90000"/>
          </a:bodyPr>
          <a:lstStyle/>
          <a:p>
            <a:r>
              <a:rPr lang="en-US" altLang="zh-CN" dirty="0" smtClean="0">
                <a:latin typeface="+mn-lt"/>
                <a:ea typeface="+mn-ea"/>
              </a:rPr>
              <a:t>Effectiveness in Ranking Feeds/Tweets</a:t>
            </a:r>
            <a:endParaRPr lang="zh-CN" altLang="en-US" dirty="0">
              <a:latin typeface="+mn-lt"/>
              <a:ea typeface="+mn-ea"/>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44824"/>
            <a:ext cx="7537771" cy="277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6"/>
          <p:cNvSpPr/>
          <p:nvPr/>
        </p:nvSpPr>
        <p:spPr>
          <a:xfrm>
            <a:off x="2267745" y="4640722"/>
            <a:ext cx="979755" cy="369332"/>
          </a:xfrm>
          <a:prstGeom prst="rect">
            <a:avLst/>
          </a:prstGeom>
        </p:spPr>
        <p:txBody>
          <a:bodyPr wrap="none">
            <a:spAutoFit/>
          </a:bodyPr>
          <a:lstStyle/>
          <a:p>
            <a:r>
              <a:rPr lang="en-US" altLang="zh-CN" b="1" dirty="0" err="1" smtClean="0"/>
              <a:t>Renren</a:t>
            </a:r>
            <a:endParaRPr lang="en-US" altLang="zh-CN" b="1" dirty="0"/>
          </a:p>
        </p:txBody>
      </p:sp>
      <p:sp>
        <p:nvSpPr>
          <p:cNvPr id="10" name="矩形 7"/>
          <p:cNvSpPr/>
          <p:nvPr/>
        </p:nvSpPr>
        <p:spPr>
          <a:xfrm>
            <a:off x="5796137" y="4640722"/>
            <a:ext cx="1804853" cy="369332"/>
          </a:xfrm>
          <a:prstGeom prst="rect">
            <a:avLst/>
          </a:prstGeom>
        </p:spPr>
        <p:txBody>
          <a:bodyPr wrap="none">
            <a:spAutoFit/>
          </a:bodyPr>
          <a:lstStyle/>
          <a:p>
            <a:r>
              <a:rPr lang="en-US" altLang="zh-CN" b="1" dirty="0" err="1" smtClean="0"/>
              <a:t>Tencent</a:t>
            </a:r>
            <a:r>
              <a:rPr lang="en-US" altLang="zh-CN" b="1" dirty="0" smtClean="0"/>
              <a:t> </a:t>
            </a:r>
            <a:r>
              <a:rPr lang="en-US" altLang="zh-CN" b="1" dirty="0" err="1" smtClean="0"/>
              <a:t>Weibo</a:t>
            </a:r>
            <a:endParaRPr lang="en-US" altLang="zh-CN" b="1" dirty="0"/>
          </a:p>
        </p:txBody>
      </p:sp>
      <p:graphicFrame>
        <p:nvGraphicFramePr>
          <p:cNvPr id="11" name="表格 8"/>
          <p:cNvGraphicFramePr>
            <a:graphicFrameLocks noGrp="1"/>
          </p:cNvGraphicFramePr>
          <p:nvPr>
            <p:extLst/>
          </p:nvPr>
        </p:nvGraphicFramePr>
        <p:xfrm>
          <a:off x="2195737" y="5157192"/>
          <a:ext cx="5328591" cy="1235576"/>
        </p:xfrm>
        <a:graphic>
          <a:graphicData uri="http://schemas.openxmlformats.org/drawingml/2006/table">
            <a:tbl>
              <a:tblPr firstRow="1" bandRow="1">
                <a:tableStyleId>{EB9631B5-78F2-41C9-869B-9F39066F8104}</a:tableStyleId>
              </a:tblPr>
              <a:tblGrid>
                <a:gridCol w="1949820"/>
                <a:gridCol w="1411487"/>
                <a:gridCol w="1967284"/>
              </a:tblGrid>
              <a:tr h="504056">
                <a:tc>
                  <a:txBody>
                    <a:bodyPr/>
                    <a:lstStyle/>
                    <a:p>
                      <a:pPr algn="ctr"/>
                      <a:endParaRPr lang="zh-CN" altLang="en-US" sz="1800" dirty="0">
                        <a:latin typeface="+mn-lt"/>
                        <a:ea typeface="+mn-ea"/>
                        <a:cs typeface="Times New Roman" pitchFamily="18" charset="0"/>
                      </a:endParaRPr>
                    </a:p>
                  </a:txBody>
                  <a:tcPr/>
                </a:tc>
                <a:tc>
                  <a:txBody>
                    <a:bodyPr/>
                    <a:lstStyle/>
                    <a:p>
                      <a:pPr algn="ctr"/>
                      <a:r>
                        <a:rPr lang="en-US" altLang="zh-CN" sz="1800" dirty="0" err="1" smtClean="0">
                          <a:latin typeface="+mn-lt"/>
                          <a:ea typeface="+mn-ea"/>
                          <a:cs typeface="Times New Roman" pitchFamily="18" charset="0"/>
                        </a:rPr>
                        <a:t>Renren</a:t>
                      </a:r>
                      <a:endParaRPr lang="zh-CN" altLang="en-US" sz="1800" dirty="0">
                        <a:latin typeface="+mn-lt"/>
                        <a:ea typeface="+mn-ea"/>
                        <a:cs typeface="Times New Roman" pitchFamily="18" charset="0"/>
                      </a:endParaRPr>
                    </a:p>
                  </a:txBody>
                  <a:tcPr/>
                </a:tc>
                <a:tc>
                  <a:txBody>
                    <a:bodyPr/>
                    <a:lstStyle/>
                    <a:p>
                      <a:pPr algn="ctr"/>
                      <a:r>
                        <a:rPr lang="en-US" altLang="zh-CN" sz="1800" dirty="0" err="1" smtClean="0">
                          <a:latin typeface="+mn-lt"/>
                          <a:ea typeface="+mn-ea"/>
                          <a:cs typeface="Times New Roman" pitchFamily="18" charset="0"/>
                        </a:rPr>
                        <a:t>Tencent</a:t>
                      </a:r>
                      <a:r>
                        <a:rPr lang="en-US" altLang="zh-CN" sz="1800" dirty="0" smtClean="0">
                          <a:latin typeface="+mn-lt"/>
                          <a:ea typeface="+mn-ea"/>
                          <a:cs typeface="Times New Roman" pitchFamily="18" charset="0"/>
                        </a:rPr>
                        <a:t> </a:t>
                      </a:r>
                      <a:r>
                        <a:rPr lang="en-US" altLang="zh-CN" sz="1800" dirty="0" err="1" smtClean="0">
                          <a:latin typeface="+mn-lt"/>
                          <a:ea typeface="+mn-ea"/>
                          <a:cs typeface="Times New Roman" pitchFamily="18" charset="0"/>
                        </a:rPr>
                        <a:t>Weibo</a:t>
                      </a:r>
                      <a:endParaRPr lang="zh-CN" altLang="en-US" sz="1800" dirty="0">
                        <a:latin typeface="+mn-lt"/>
                        <a:ea typeface="+mn-ea"/>
                        <a:cs typeface="Times New Roman" pitchFamily="18" charset="0"/>
                      </a:endParaRPr>
                    </a:p>
                  </a:txBody>
                  <a:tcPr/>
                </a:tc>
              </a:tr>
              <a:tr h="331868">
                <a:tc>
                  <a:txBody>
                    <a:bodyPr/>
                    <a:lstStyle/>
                    <a:p>
                      <a:pPr algn="ctr"/>
                      <a:r>
                        <a:rPr lang="en-US" altLang="zh-CN" sz="1800" dirty="0" smtClean="0">
                          <a:latin typeface="+mn-lt"/>
                          <a:ea typeface="+mn-ea"/>
                          <a:cs typeface="Times New Roman" pitchFamily="18" charset="0"/>
                        </a:rPr>
                        <a:t>Top-5 Precision</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+21.7%</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+12.3%</a:t>
                      </a:r>
                      <a:endParaRPr lang="zh-CN" altLang="en-US" sz="1800" dirty="0">
                        <a:latin typeface="+mn-lt"/>
                        <a:ea typeface="+mn-ea"/>
                        <a:cs typeface="Times New Roman" pitchFamily="18" charset="0"/>
                      </a:endParaRPr>
                    </a:p>
                  </a:txBody>
                  <a:tcPr/>
                </a:tc>
              </a:tr>
              <a:tr h="331868">
                <a:tc>
                  <a:txBody>
                    <a:bodyPr/>
                    <a:lstStyle/>
                    <a:p>
                      <a:pPr algn="ctr"/>
                      <a:r>
                        <a:rPr lang="en-US" altLang="zh-CN" sz="1800" dirty="0" smtClean="0">
                          <a:latin typeface="+mn-lt"/>
                          <a:ea typeface="+mn-ea"/>
                          <a:cs typeface="Times New Roman" pitchFamily="18" charset="0"/>
                        </a:rPr>
                        <a:t>Top-10</a:t>
                      </a:r>
                      <a:r>
                        <a:rPr lang="en-US" altLang="zh-CN" sz="1800" baseline="0" dirty="0" smtClean="0">
                          <a:latin typeface="+mn-lt"/>
                          <a:ea typeface="+mn-ea"/>
                          <a:cs typeface="Times New Roman" pitchFamily="18" charset="0"/>
                        </a:rPr>
                        <a:t> Precision</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+10.8%</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+6.85%</a:t>
                      </a:r>
                      <a:endParaRPr lang="zh-CN" altLang="en-US" sz="1800" dirty="0">
                        <a:latin typeface="+mn-lt"/>
                        <a:ea typeface="+mn-ea"/>
                        <a:cs typeface="Times New Roman" pitchFamily="18" charset="0"/>
                      </a:endParaRPr>
                    </a:p>
                  </a:txBody>
                  <a:tcPr/>
                </a:tc>
              </a:tr>
            </a:tbl>
          </a:graphicData>
        </a:graphic>
      </p:graphicFrame>
      <p:sp>
        <p:nvSpPr>
          <p:cNvPr id="12" name="矩形 10"/>
          <p:cNvSpPr/>
          <p:nvPr/>
        </p:nvSpPr>
        <p:spPr>
          <a:xfrm>
            <a:off x="1804761" y="2004715"/>
            <a:ext cx="1313180" cy="369332"/>
          </a:xfrm>
          <a:prstGeom prst="rect">
            <a:avLst/>
          </a:prstGeom>
        </p:spPr>
        <p:txBody>
          <a:bodyPr wrap="none">
            <a:spAutoFit/>
          </a:bodyPr>
          <a:lstStyle/>
          <a:p>
            <a:r>
              <a:rPr lang="en-US" altLang="zh-CN" dirty="0" err="1" smtClean="0">
                <a:solidFill>
                  <a:srgbClr val="FF0000"/>
                </a:solidFill>
              </a:rPr>
              <a:t>ContextMF</a:t>
            </a:r>
            <a:endParaRPr lang="en-US" altLang="zh-CN" dirty="0">
              <a:solidFill>
                <a:srgbClr val="FF0000"/>
              </a:solidFill>
            </a:endParaRPr>
          </a:p>
        </p:txBody>
      </p:sp>
      <p:cxnSp>
        <p:nvCxnSpPr>
          <p:cNvPr id="13" name="直接箭头连接符 3"/>
          <p:cNvCxnSpPr>
            <a:stCxn id="12" idx="2"/>
          </p:cNvCxnSpPr>
          <p:nvPr/>
        </p:nvCxnSpPr>
        <p:spPr>
          <a:xfrm flipH="1">
            <a:off x="2051722" y="2374047"/>
            <a:ext cx="409629" cy="478890"/>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4" name="矩形 15"/>
          <p:cNvSpPr/>
          <p:nvPr/>
        </p:nvSpPr>
        <p:spPr>
          <a:xfrm>
            <a:off x="5796137" y="2004715"/>
            <a:ext cx="1313180" cy="369332"/>
          </a:xfrm>
          <a:prstGeom prst="rect">
            <a:avLst/>
          </a:prstGeom>
        </p:spPr>
        <p:txBody>
          <a:bodyPr wrap="none">
            <a:spAutoFit/>
          </a:bodyPr>
          <a:lstStyle/>
          <a:p>
            <a:r>
              <a:rPr lang="en-US" altLang="zh-CN" dirty="0" err="1" smtClean="0">
                <a:solidFill>
                  <a:srgbClr val="FF0000"/>
                </a:solidFill>
              </a:rPr>
              <a:t>ContextMF</a:t>
            </a:r>
            <a:endParaRPr lang="en-US" altLang="zh-CN" dirty="0">
              <a:solidFill>
                <a:srgbClr val="FF0000"/>
              </a:solidFill>
            </a:endParaRPr>
          </a:p>
        </p:txBody>
      </p:sp>
      <p:cxnSp>
        <p:nvCxnSpPr>
          <p:cNvPr id="15" name="直接箭头连接符 16"/>
          <p:cNvCxnSpPr>
            <a:stCxn id="14" idx="2"/>
          </p:cNvCxnSpPr>
          <p:nvPr/>
        </p:nvCxnSpPr>
        <p:spPr>
          <a:xfrm flipH="1">
            <a:off x="6043098" y="2374047"/>
            <a:ext cx="409629" cy="478890"/>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513178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65" y="-743831"/>
            <a:ext cx="7772400" cy="2200275"/>
          </a:xfrm>
        </p:spPr>
        <p:txBody>
          <a:bodyPr/>
          <a:lstStyle/>
          <a:p>
            <a:r>
              <a:rPr lang="en-US" cap="none" dirty="0" smtClean="0"/>
              <a:t>Questions?</a:t>
            </a:r>
            <a:endParaRPr lang="en-US" cap="none" dirty="0"/>
          </a:p>
        </p:txBody>
      </p:sp>
      <p:sp>
        <p:nvSpPr>
          <p:cNvPr id="5" name="Title 1"/>
          <p:cNvSpPr txBox="1">
            <a:spLocks/>
          </p:cNvSpPr>
          <p:nvPr/>
        </p:nvSpPr>
        <p:spPr>
          <a:xfrm>
            <a:off x="379282" y="2199570"/>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sz="3200" dirty="0" smtClean="0">
                <a:latin typeface="+mn-lt"/>
              </a:rPr>
              <a:t>Meng Jiang</a:t>
            </a:r>
            <a:endParaRPr lang="en-US" sz="3200" dirty="0" smtClean="0">
              <a:latin typeface="+mn-lt"/>
            </a:endParaRPr>
          </a:p>
          <a:p>
            <a:r>
              <a:rPr lang="en-US" sz="3200" dirty="0" smtClean="0">
                <a:latin typeface="+mn-lt"/>
              </a:rPr>
              <a:t>mjiang89@gmail.com</a:t>
            </a:r>
          </a:p>
          <a:p>
            <a:r>
              <a:rPr lang="en-US" sz="3200" spc="0" dirty="0"/>
              <a:t>http://</a:t>
            </a:r>
            <a:r>
              <a:rPr lang="en-US" sz="3200" spc="0" dirty="0" smtClean="0"/>
              <a:t>www.meng-jiang.com</a:t>
            </a:r>
          </a:p>
          <a:p>
            <a:endParaRPr lang="en-US" sz="3200" spc="0" dirty="0" smtClean="0"/>
          </a:p>
        </p:txBody>
      </p:sp>
      <p:cxnSp>
        <p:nvCxnSpPr>
          <p:cNvPr id="16" name="Straight Connector 15"/>
          <p:cNvCxnSpPr/>
          <p:nvPr/>
        </p:nvCxnSpPr>
        <p:spPr>
          <a:xfrm flipV="1">
            <a:off x="0" y="4597433"/>
            <a:ext cx="9144000" cy="0"/>
          </a:xfrm>
          <a:prstGeom prst="line">
            <a:avLst/>
          </a:prstGeom>
          <a:ln>
            <a:solidFill>
              <a:srgbClr val="F0F0D7"/>
            </a:solidFill>
            <a:prstDash val="solid"/>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0CFEC368-1D7A-4F81-ABF6-AE0E36BAF64C}" type="slidenum">
              <a:rPr lang="en-US" smtClean="0"/>
              <a:pPr/>
              <a:t>29</a:t>
            </a:fld>
            <a:endParaRPr lang="en-US"/>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431" y="1716806"/>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6822" y="1716806"/>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1123" y="534863"/>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0089" y="534863"/>
            <a:ext cx="1106733"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5" name="Picture 14"/>
          <p:cNvPicPr>
            <a:picLocks noChangeAspect="1"/>
          </p:cNvPicPr>
          <p:nvPr/>
        </p:nvPicPr>
        <p:blipFill>
          <a:blip r:embed="rId6"/>
          <a:stretch>
            <a:fillRect/>
          </a:stretch>
        </p:blipFill>
        <p:spPr>
          <a:xfrm>
            <a:off x="7100249" y="534863"/>
            <a:ext cx="710713" cy="1078992"/>
          </a:xfrm>
          <a:prstGeom prst="rect">
            <a:avLst/>
          </a:prstGeom>
          <a:ln w="25400">
            <a:solidFill>
              <a:schemeClr val="tx1"/>
            </a:solidFill>
          </a:ln>
        </p:spPr>
      </p:pic>
      <p:pic>
        <p:nvPicPr>
          <p:cNvPr id="23" name="Picture 4" descr="http://upload.wikimedia.org/wikipedia/commons/thumb/b/bb/Qiang_Yang.jpg/250px-Qiang_Yang.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81123" y="1716806"/>
            <a:ext cx="824917" cy="1078992"/>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8"/>
          <a:stretch>
            <a:fillRect/>
          </a:stretch>
        </p:blipFill>
        <p:spPr>
          <a:xfrm>
            <a:off x="3447935" y="4808678"/>
            <a:ext cx="2436785" cy="1828800"/>
          </a:xfrm>
          <a:prstGeom prst="rect">
            <a:avLst/>
          </a:prstGeom>
        </p:spPr>
      </p:pic>
      <p:pic>
        <p:nvPicPr>
          <p:cNvPr id="7" name="Picture 6"/>
          <p:cNvPicPr>
            <a:picLocks noChangeAspect="1"/>
          </p:cNvPicPr>
          <p:nvPr/>
        </p:nvPicPr>
        <p:blipFill>
          <a:blip r:embed="rId9"/>
          <a:stretch>
            <a:fillRect/>
          </a:stretch>
        </p:blipFill>
        <p:spPr>
          <a:xfrm>
            <a:off x="6236809" y="4808678"/>
            <a:ext cx="2437592" cy="1828800"/>
          </a:xfrm>
          <a:prstGeom prst="rect">
            <a:avLst/>
          </a:prstGeom>
        </p:spPr>
      </p:pic>
      <p:pic>
        <p:nvPicPr>
          <p:cNvPr id="8" name="Picture 7"/>
          <p:cNvPicPr>
            <a:picLocks noChangeAspect="1"/>
          </p:cNvPicPr>
          <p:nvPr/>
        </p:nvPicPr>
        <p:blipFill>
          <a:blip r:embed="rId10"/>
          <a:stretch>
            <a:fillRect/>
          </a:stretch>
        </p:blipFill>
        <p:spPr>
          <a:xfrm>
            <a:off x="639682" y="4808678"/>
            <a:ext cx="2433562" cy="1828800"/>
          </a:xfrm>
          <a:prstGeom prst="rect">
            <a:avLst/>
          </a:prstGeom>
        </p:spPr>
      </p:pic>
    </p:spTree>
    <p:extLst>
      <p:ext uri="{BB962C8B-B14F-4D97-AF65-F5344CB8AC3E}">
        <p14:creationId xmlns:p14="http://schemas.microsoft.com/office/powerpoint/2010/main" val="10791461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Behavior = Intention + Link </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1150464173"/>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tLang="zh-CN" sz="1600" dirty="0" smtClean="0">
                        <a:latin typeface="+mn-lt"/>
                      </a:endParaRPr>
                    </a:p>
                    <a:p>
                      <a:pPr algn="ctr"/>
                      <a:r>
                        <a:rPr lang="en-US" altLang="zh-CN" sz="2000" dirty="0" smtClean="0">
                          <a:latin typeface="+mn-lt"/>
                        </a:rPr>
                        <a:t>Influence</a:t>
                      </a:r>
                      <a:r>
                        <a:rPr lang="en-US" altLang="zh-CN" sz="2000" baseline="0" dirty="0" smtClean="0">
                          <a:latin typeface="+mn-lt"/>
                        </a:rPr>
                        <a:t> mining</a:t>
                      </a:r>
                    </a:p>
                    <a:p>
                      <a:pPr algn="ctr"/>
                      <a:r>
                        <a:rPr lang="en-US" altLang="zh-CN" sz="2000" baseline="0" dirty="0" smtClean="0">
                          <a:latin typeface="+mn-lt"/>
                        </a:rPr>
                        <a:t>Community detection</a:t>
                      </a:r>
                    </a:p>
                    <a:p>
                      <a:pPr algn="ctr"/>
                      <a:r>
                        <a:rPr lang="en-US" altLang="zh-CN" sz="2000" baseline="0" dirty="0" smtClean="0">
                          <a:latin typeface="+mn-lt"/>
                        </a:rPr>
                        <a:t>Friend recommendation</a:t>
                      </a: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1600" dirty="0" smtClean="0">
                        <a:latin typeface="+mn-lt"/>
                      </a:endParaRPr>
                    </a:p>
                    <a:p>
                      <a:pPr algn="ctr"/>
                      <a:r>
                        <a:rPr lang="en-US" altLang="zh-CN" sz="2000" dirty="0" smtClean="0">
                          <a:latin typeface="+mn-lt"/>
                        </a:rPr>
                        <a:t>Behavior prediction</a:t>
                      </a:r>
                    </a:p>
                    <a:p>
                      <a:pPr algn="ctr"/>
                      <a:r>
                        <a:rPr lang="en-US" altLang="zh-CN" sz="2000" dirty="0" smtClean="0">
                          <a:latin typeface="+mn-lt"/>
                        </a:rPr>
                        <a:t>Recommendation</a:t>
                      </a:r>
                    </a:p>
                    <a:p>
                      <a:pPr algn="ctr"/>
                      <a:r>
                        <a:rPr lang="en-US" altLang="zh-CN" sz="2000" dirty="0" smtClean="0">
                          <a:latin typeface="+mn-lt"/>
                        </a:rPr>
                        <a:t>Behavior</a:t>
                      </a:r>
                      <a:r>
                        <a:rPr lang="en-US" altLang="zh-CN" sz="2000" baseline="0" dirty="0" smtClean="0">
                          <a:latin typeface="+mn-lt"/>
                        </a:rPr>
                        <a:t> pattern discovery</a:t>
                      </a: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dirty="0" smtClean="0">
                        <a:latin typeface="+mn-lt"/>
                      </a:endParaRPr>
                    </a:p>
                    <a:p>
                      <a:pPr algn="ctr"/>
                      <a:r>
                        <a:rPr lang="en-US" altLang="zh-CN" sz="2000" dirty="0" smtClean="0">
                          <a:latin typeface="+mn-lt"/>
                        </a:rPr>
                        <a:t>Fraud detection</a:t>
                      </a:r>
                    </a:p>
                    <a:p>
                      <a:pPr algn="ctr"/>
                      <a:r>
                        <a:rPr lang="en-US" altLang="zh-CN" sz="2000" dirty="0" smtClean="0">
                          <a:latin typeface="+mn-lt"/>
                        </a:rPr>
                        <a:t>Zombie follower detection</a:t>
                      </a:r>
                    </a:p>
                    <a:p>
                      <a:pPr algn="ctr"/>
                      <a:r>
                        <a:rPr lang="en-US" altLang="zh-CN" sz="2000" dirty="0" smtClean="0">
                          <a:latin typeface="+mn-lt"/>
                        </a:rPr>
                        <a:t>Suspicious friend requests</a:t>
                      </a:r>
                    </a:p>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rPr>
                        <a:t>Spam</a:t>
                      </a:r>
                      <a:r>
                        <a:rPr lang="en-US" altLang="zh-CN" sz="2000" baseline="0" dirty="0" smtClean="0">
                          <a:latin typeface="+mn-lt"/>
                        </a:rPr>
                        <a:t> detection</a:t>
                      </a:r>
                      <a:endParaRPr lang="zh-CN" altLang="en-US" sz="20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rPr>
                        <a:t>True/False news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rPr>
                        <a:t>Promoting behavior pattern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308645" cy="461665"/>
          </a:xfrm>
          <a:prstGeom prst="rect">
            <a:avLst/>
          </a:prstGeom>
          <a:noFill/>
        </p:spPr>
        <p:txBody>
          <a:bodyPr wrap="none" rtlCol="0">
            <a:spAutoFit/>
          </a:bodyPr>
          <a:lstStyle/>
          <a:p>
            <a:r>
              <a:rPr lang="en-US" altLang="zh-CN" sz="2400" dirty="0" smtClean="0">
                <a:solidFill>
                  <a:schemeClr val="bg1">
                    <a:lumMod val="50000"/>
                  </a:schemeClr>
                </a:solidFill>
              </a:rPr>
              <a:t>Anomalous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spTree>
    <p:extLst>
      <p:ext uri="{BB962C8B-B14F-4D97-AF65-F5344CB8AC3E}">
        <p14:creationId xmlns:p14="http://schemas.microsoft.com/office/powerpoint/2010/main" val="34066257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400" dirty="0" smtClean="0"/>
              <a:t>Scalable recommendation with Social contextual</a:t>
            </a:r>
            <a:br>
              <a:rPr lang="en-US" altLang="zh-CN" sz="4400" dirty="0" smtClean="0"/>
            </a:br>
            <a:r>
              <a:rPr lang="en-US" altLang="zh-CN" sz="4400" dirty="0" smtClean="0"/>
              <a:t>information</a:t>
            </a:r>
            <a:endParaRPr lang="zh-CN" altLang="en-US" sz="4400" dirty="0"/>
          </a:p>
        </p:txBody>
      </p:sp>
      <p:sp>
        <p:nvSpPr>
          <p:cNvPr id="3" name="副标题 2"/>
          <p:cNvSpPr>
            <a:spLocks noGrp="1"/>
          </p:cNvSpPr>
          <p:nvPr>
            <p:ph type="subTitle" idx="1"/>
          </p:nvPr>
        </p:nvSpPr>
        <p:spPr>
          <a:xfrm>
            <a:off x="685800" y="3505200"/>
            <a:ext cx="7630616" cy="1752600"/>
          </a:xfrm>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t>
            </a:r>
            <a:r>
              <a:rPr lang="en-US" altLang="zh-CN" dirty="0" err="1" smtClean="0"/>
              <a:t>Fei</a:t>
            </a:r>
            <a:r>
              <a:rPr lang="en-US" altLang="zh-CN" dirty="0" smtClean="0"/>
              <a:t> Wang, </a:t>
            </a:r>
            <a:r>
              <a:rPr lang="en-US" altLang="zh-CN" dirty="0" err="1" smtClean="0"/>
              <a:t>Wenwu</a:t>
            </a:r>
            <a:r>
              <a:rPr lang="en-US" altLang="zh-CN" dirty="0" smtClean="0"/>
              <a:t> Zhu and </a:t>
            </a:r>
            <a:r>
              <a:rPr lang="en-US" altLang="zh-CN" dirty="0" err="1" smtClean="0"/>
              <a:t>Shiqiang</a:t>
            </a:r>
            <a:r>
              <a:rPr lang="en-US" altLang="zh-CN" dirty="0" smtClean="0"/>
              <a:t> Yang</a:t>
            </a:r>
          </a:p>
          <a:p>
            <a:r>
              <a:rPr lang="en-US" altLang="zh-CN" dirty="0" smtClean="0"/>
              <a:t>TKDE 2014 (IF=1.815, 5-year IF=2.573)</a:t>
            </a:r>
            <a:endParaRPr lang="zh-CN" alt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3279" y="5462159"/>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546" y="5454624"/>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descr="http://img851.ph.126.net/pAtEZ0W4R_QkIG_2bjEEyA==/27162335252588515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2244" y="404664"/>
            <a:ext cx="683067" cy="685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3279" y="5454624"/>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6546" y="5454624"/>
            <a:ext cx="110673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7"/>
          <a:stretch>
            <a:fillRect/>
          </a:stretch>
        </p:blipFill>
        <p:spPr>
          <a:xfrm>
            <a:off x="6153150" y="5942084"/>
            <a:ext cx="2381250" cy="600075"/>
          </a:xfrm>
          <a:prstGeom prst="rect">
            <a:avLst/>
          </a:prstGeom>
        </p:spPr>
      </p:pic>
    </p:spTree>
    <p:extLst>
      <p:ext uri="{BB962C8B-B14F-4D97-AF65-F5344CB8AC3E}">
        <p14:creationId xmlns:p14="http://schemas.microsoft.com/office/powerpoint/2010/main" val="18653872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3200" dirty="0" smtClean="0"/>
              <a:t>Given: Links on social networks</a:t>
            </a:r>
          </a:p>
          <a:p>
            <a:r>
              <a:rPr lang="en-US" sz="3200" dirty="0" smtClean="0"/>
              <a:t>Find: A social recommendation framework that </a:t>
            </a:r>
            <a:r>
              <a:rPr lang="en-US" sz="3200" dirty="0" smtClean="0">
                <a:solidFill>
                  <a:srgbClr val="FF0000"/>
                </a:solidFill>
              </a:rPr>
              <a:t>fast</a:t>
            </a:r>
            <a:r>
              <a:rPr lang="en-US" sz="3200" dirty="0" smtClean="0"/>
              <a:t> and </a:t>
            </a:r>
            <a:r>
              <a:rPr lang="en-US" sz="3200" dirty="0" smtClean="0">
                <a:solidFill>
                  <a:srgbClr val="7030A0"/>
                </a:solidFill>
              </a:rPr>
              <a:t>best</a:t>
            </a:r>
            <a:r>
              <a:rPr lang="en-US" sz="3200" dirty="0" smtClean="0"/>
              <a:t> fit adopting behaviors</a:t>
            </a:r>
          </a:p>
          <a:p>
            <a:endParaRPr lang="en-US" sz="3200" dirty="0"/>
          </a:p>
          <a:p>
            <a:r>
              <a:rPr lang="en-US" sz="3200" dirty="0" smtClean="0"/>
              <a:t>Goals:</a:t>
            </a:r>
          </a:p>
          <a:p>
            <a:pPr lvl="1"/>
            <a:r>
              <a:rPr lang="en-US" sz="2800" dirty="0" smtClean="0"/>
              <a:t>G1. Understand user intention of adoption</a:t>
            </a:r>
          </a:p>
          <a:p>
            <a:pPr lvl="1"/>
            <a:r>
              <a:rPr lang="en-US" sz="2800" dirty="0" smtClean="0"/>
              <a:t>G2. </a:t>
            </a:r>
            <a:r>
              <a:rPr lang="en-US" altLang="zh-CN" sz="2800" dirty="0" smtClean="0"/>
              <a:t>A </a:t>
            </a:r>
            <a:r>
              <a:rPr lang="en-US" altLang="zh-CN" sz="2800" dirty="0" smtClean="0">
                <a:solidFill>
                  <a:srgbClr val="FF0000"/>
                </a:solidFill>
              </a:rPr>
              <a:t>scalable</a:t>
            </a:r>
            <a:r>
              <a:rPr lang="en-US" altLang="zh-CN" sz="2800" dirty="0" smtClean="0"/>
              <a:t> framework for recommendation</a:t>
            </a:r>
          </a:p>
          <a:p>
            <a:pPr lvl="1"/>
            <a:r>
              <a:rPr lang="en-US" sz="2800" dirty="0" smtClean="0"/>
              <a:t>G3. </a:t>
            </a:r>
            <a:r>
              <a:rPr lang="en-US" sz="2800" dirty="0" smtClean="0">
                <a:solidFill>
                  <a:srgbClr val="FF0000"/>
                </a:solidFill>
              </a:rPr>
              <a:t>Fast</a:t>
            </a:r>
            <a:r>
              <a:rPr lang="en-US" sz="2800" dirty="0" smtClean="0"/>
              <a:t> predict the missing “user-item” links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31</a:t>
            </a:fld>
            <a:endParaRPr lang="en-US"/>
          </a:p>
        </p:txBody>
      </p:sp>
    </p:spTree>
    <p:extLst>
      <p:ext uri="{BB962C8B-B14F-4D97-AF65-F5344CB8AC3E}">
        <p14:creationId xmlns:p14="http://schemas.microsoft.com/office/powerpoint/2010/main" val="19506131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32</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New Users Coming</a:t>
            </a:r>
            <a:endParaRPr lang="zh-CN" altLang="en-US" dirty="0">
              <a:latin typeface="+mn-lt"/>
              <a:ea typeface="+mn-ea"/>
            </a:endParaRPr>
          </a:p>
        </p:txBody>
      </p:sp>
      <p:graphicFrame>
        <p:nvGraphicFramePr>
          <p:cNvPr id="6" name="内容占位符 2"/>
          <p:cNvGraphicFramePr>
            <a:graphicFrameLocks noGrp="1"/>
          </p:cNvGraphicFramePr>
          <p:nvPr>
            <p:ph idx="1"/>
            <p:extLst/>
          </p:nvPr>
        </p:nvGraphicFramePr>
        <p:xfrm>
          <a:off x="169039" y="1483743"/>
          <a:ext cx="8784977" cy="2549272"/>
        </p:xfrm>
        <a:graphic>
          <a:graphicData uri="http://schemas.openxmlformats.org/drawingml/2006/table">
            <a:tbl>
              <a:tblPr firstRow="1" bandRow="1">
                <a:tableStyleId>{5940675A-B579-460E-94D1-54222C63F5DA}</a:tableStyleId>
              </a:tblPr>
              <a:tblGrid>
                <a:gridCol w="1800200"/>
                <a:gridCol w="3672408"/>
                <a:gridCol w="3312369"/>
              </a:tblGrid>
              <a:tr h="446152">
                <a:tc>
                  <a:txBody>
                    <a:bodyPr/>
                    <a:lstStyle/>
                    <a:p>
                      <a:pPr algn="ctr"/>
                      <a:endParaRPr lang="zh-CN" altLang="en-US" sz="14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rgbClr val="FF0000"/>
                          </a:solidFill>
                          <a:latin typeface="+mn-lt"/>
                        </a:rPr>
                        <a:t>Old </a:t>
                      </a:r>
                      <a:r>
                        <a:rPr lang="en-US" altLang="zh-CN" sz="1800" b="1" i="1" dirty="0" smtClean="0">
                          <a:solidFill>
                            <a:srgbClr val="FF0000"/>
                          </a:solidFill>
                          <a:latin typeface="+mn-lt"/>
                        </a:rPr>
                        <a:t>N</a:t>
                      </a:r>
                      <a:r>
                        <a:rPr lang="en-US" altLang="zh-CN" sz="1800" b="1" dirty="0" smtClean="0">
                          <a:solidFill>
                            <a:srgbClr val="FF0000"/>
                          </a:solidFill>
                          <a:latin typeface="+mn-lt"/>
                        </a:rPr>
                        <a:t> items</a:t>
                      </a:r>
                      <a:endParaRPr lang="zh-CN" altLang="en-US" sz="1800" b="1" dirty="0" smtClean="0">
                        <a:solidFill>
                          <a:srgbClr val="FF0000"/>
                        </a:solidFill>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mn-lt"/>
                        </a:rPr>
                        <a:t>New </a:t>
                      </a:r>
                      <a:r>
                        <a:rPr lang="en-US" altLang="zh-CN" sz="1800" b="1" i="1" dirty="0" smtClean="0">
                          <a:latin typeface="+mn-lt"/>
                        </a:rPr>
                        <a:t>ΔN</a:t>
                      </a:r>
                      <a:r>
                        <a:rPr lang="en-US" altLang="zh-CN" sz="1800" b="1" dirty="0" smtClean="0">
                          <a:latin typeface="+mn-lt"/>
                        </a:rPr>
                        <a:t> items</a:t>
                      </a:r>
                      <a:endParaRPr lang="zh-CN" altLang="en-US" sz="1800" b="1" dirty="0" smtClean="0">
                        <a:latin typeface="+mn-lt"/>
                      </a:endParaRPr>
                    </a:p>
                  </a:txBody>
                  <a:tcPr/>
                </a:tc>
              </a:tr>
              <a:tr h="849992">
                <a:tc>
                  <a:txBody>
                    <a:bodyPr/>
                    <a:lstStyle/>
                    <a:p>
                      <a:pPr algn="ctr"/>
                      <a:r>
                        <a:rPr lang="en-US" altLang="zh-CN" sz="1800" b="1" dirty="0" smtClean="0">
                          <a:latin typeface="+mn-lt"/>
                        </a:rPr>
                        <a:t>Old </a:t>
                      </a:r>
                      <a:r>
                        <a:rPr lang="en-US" altLang="zh-CN" sz="1800" b="1" i="1" dirty="0" smtClean="0">
                          <a:latin typeface="+mn-lt"/>
                        </a:rPr>
                        <a:t>M</a:t>
                      </a:r>
                      <a:r>
                        <a:rPr lang="en-US" altLang="zh-CN" sz="1800" b="1" dirty="0" smtClean="0">
                          <a:latin typeface="+mn-lt"/>
                        </a:rPr>
                        <a:t> users</a:t>
                      </a:r>
                      <a:endParaRPr lang="zh-CN" altLang="en-US" sz="1800" b="1" dirty="0">
                        <a:latin typeface="+mn-lt"/>
                      </a:endParaRPr>
                    </a:p>
                  </a:txBody>
                  <a:tcPr/>
                </a:tc>
                <a:tc>
                  <a:txBody>
                    <a:bodyPr/>
                    <a:lstStyle/>
                    <a:p>
                      <a:pPr algn="ctr"/>
                      <a:r>
                        <a:rPr lang="en-US" altLang="zh-CN" sz="1800" dirty="0" smtClean="0">
                          <a:latin typeface="+mn-lt"/>
                        </a:rPr>
                        <a:t>Done!</a:t>
                      </a:r>
                    </a:p>
                    <a:p>
                      <a:pPr algn="ctr"/>
                      <a:r>
                        <a:rPr lang="en-US" altLang="zh-CN" sz="1800" dirty="0" smtClean="0">
                          <a:latin typeface="+mn-lt"/>
                        </a:rPr>
                        <a:t>O(k</a:t>
                      </a:r>
                      <a:r>
                        <a:rPr lang="en-US" altLang="zh-CN" sz="1800" baseline="30000" dirty="0" smtClean="0">
                          <a:latin typeface="+mn-lt"/>
                        </a:rPr>
                        <a:t>2</a:t>
                      </a:r>
                      <a:r>
                        <a:rPr lang="en-US" altLang="zh-CN" sz="1800" dirty="0" smtClean="0">
                          <a:latin typeface="+mn-lt"/>
                        </a:rPr>
                        <a:t>L(M+N)</a:t>
                      </a:r>
                      <a:r>
                        <a:rPr lang="en-US" altLang="zh-CN" sz="1800" baseline="30000" dirty="0" smtClean="0">
                          <a:latin typeface="+mn-lt"/>
                        </a:rPr>
                        <a:t>2</a:t>
                      </a:r>
                      <a:r>
                        <a:rPr lang="en-US" altLang="zh-CN" sz="1800" dirty="0" smtClean="0">
                          <a:latin typeface="+mn-lt"/>
                        </a:rPr>
                        <a:t>)</a:t>
                      </a:r>
                    </a:p>
                    <a:p>
                      <a:pPr algn="ctr"/>
                      <a:endParaRPr lang="zh-CN" altLang="en-US" sz="1800" dirty="0">
                        <a:latin typeface="+mn-lt"/>
                      </a:endParaRPr>
                    </a:p>
                  </a:txBody>
                  <a:tcPr/>
                </a:tc>
                <a:tc>
                  <a:txBody>
                    <a:bodyPr/>
                    <a:lstStyle/>
                    <a:p>
                      <a:pPr algn="ctr"/>
                      <a:endParaRPr lang="en-US" altLang="zh-CN" sz="18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dirty="0" smtClean="0">
                          <a:latin typeface="+mn-lt"/>
                        </a:rPr>
                        <a:t>O(k</a:t>
                      </a:r>
                      <a:r>
                        <a:rPr lang="en-US" altLang="zh-CN" sz="1800" i="0" baseline="30000" dirty="0" smtClean="0">
                          <a:latin typeface="+mn-lt"/>
                        </a:rPr>
                        <a:t>2</a:t>
                      </a:r>
                      <a:r>
                        <a:rPr lang="en-US" altLang="zh-CN" sz="1800" i="0" dirty="0" smtClean="0">
                          <a:latin typeface="+mn-lt"/>
                        </a:rPr>
                        <a:t>LΔNN) </a:t>
                      </a:r>
                      <a:r>
                        <a:rPr lang="en-US" altLang="zh-CN" sz="1800" dirty="0" smtClean="0">
                          <a:latin typeface="+mn-lt"/>
                        </a:rPr>
                        <a:t>&lt;&lt; O(k</a:t>
                      </a:r>
                      <a:r>
                        <a:rPr lang="en-US" altLang="zh-CN" sz="1800" baseline="30000" dirty="0" smtClean="0">
                          <a:latin typeface="+mn-lt"/>
                        </a:rPr>
                        <a:t>2</a:t>
                      </a:r>
                      <a:r>
                        <a:rPr lang="en-US" altLang="zh-CN" sz="1800" dirty="0" smtClean="0">
                          <a:latin typeface="+mn-lt"/>
                        </a:rPr>
                        <a:t>LN(M+N))</a:t>
                      </a:r>
                    </a:p>
                    <a:p>
                      <a:pPr algn="ctr"/>
                      <a:endParaRPr lang="zh-CN" altLang="en-US" sz="1800" dirty="0">
                        <a:latin typeface="+mn-lt"/>
                      </a:endParaRPr>
                    </a:p>
                  </a:txBody>
                  <a:tcPr/>
                </a:tc>
              </a:tr>
              <a:tr h="504056">
                <a:tc>
                  <a:txBody>
                    <a:bodyPr/>
                    <a:lstStyle/>
                    <a:p>
                      <a:pPr algn="ctr"/>
                      <a:r>
                        <a:rPr lang="en-US" altLang="zh-CN" sz="1800" b="1" dirty="0" smtClean="0">
                          <a:solidFill>
                            <a:srgbClr val="FF0000"/>
                          </a:solidFill>
                          <a:latin typeface="+mn-lt"/>
                        </a:rPr>
                        <a:t>New </a:t>
                      </a:r>
                      <a:r>
                        <a:rPr lang="en-US" altLang="zh-CN" sz="1800" b="1" i="1" dirty="0" smtClean="0">
                          <a:solidFill>
                            <a:srgbClr val="FF0000"/>
                          </a:solidFill>
                          <a:latin typeface="+mn-lt"/>
                        </a:rPr>
                        <a:t>ΔM</a:t>
                      </a:r>
                      <a:r>
                        <a:rPr lang="en-US" altLang="zh-CN" sz="1800" b="1" dirty="0" smtClean="0">
                          <a:solidFill>
                            <a:srgbClr val="FF0000"/>
                          </a:solidFill>
                          <a:latin typeface="+mn-lt"/>
                        </a:rPr>
                        <a:t> users</a:t>
                      </a:r>
                      <a:endParaRPr lang="zh-CN" altLang="en-US" sz="1800" b="1" dirty="0">
                        <a:solidFill>
                          <a:srgbClr val="FF0000"/>
                        </a:solidFill>
                        <a:latin typeface="+mn-lt"/>
                      </a:endParaRPr>
                    </a:p>
                  </a:txBody>
                  <a:tcPr/>
                </a:tc>
                <a:tc>
                  <a:txBody>
                    <a:bodyPr/>
                    <a:lstStyle/>
                    <a:p>
                      <a:pPr algn="ctr"/>
                      <a:endParaRPr lang="en-US" altLang="zh-CN" sz="1800" dirty="0" smtClean="0">
                        <a:latin typeface="+mn-lt"/>
                      </a:endParaRPr>
                    </a:p>
                    <a:p>
                      <a:pPr algn="ctr"/>
                      <a:endParaRPr lang="en-US" altLang="zh-CN" sz="18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dirty="0" smtClean="0">
                          <a:latin typeface="+mn-lt"/>
                        </a:rPr>
                        <a:t>O(k</a:t>
                      </a:r>
                      <a:r>
                        <a:rPr lang="en-US" altLang="zh-CN" sz="1800" i="0" baseline="30000" dirty="0" smtClean="0">
                          <a:latin typeface="+mn-lt"/>
                        </a:rPr>
                        <a:t>2</a:t>
                      </a:r>
                      <a:r>
                        <a:rPr lang="en-US" altLang="zh-CN" sz="1800" i="0" dirty="0" smtClean="0">
                          <a:latin typeface="+mn-lt"/>
                        </a:rPr>
                        <a:t>LΔMM) </a:t>
                      </a:r>
                      <a:r>
                        <a:rPr lang="en-US" altLang="zh-CN" sz="1800" dirty="0" smtClean="0">
                          <a:latin typeface="+mn-lt"/>
                        </a:rPr>
                        <a:t>&lt;&lt; O(k</a:t>
                      </a:r>
                      <a:r>
                        <a:rPr lang="en-US" altLang="zh-CN" sz="1800" baseline="30000" dirty="0" smtClean="0">
                          <a:latin typeface="+mn-lt"/>
                        </a:rPr>
                        <a:t>2</a:t>
                      </a:r>
                      <a:r>
                        <a:rPr lang="en-US" altLang="zh-CN" sz="1800" dirty="0" smtClean="0">
                          <a:latin typeface="+mn-lt"/>
                        </a:rPr>
                        <a:t>LM(M+N))</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800" dirty="0" smtClean="0">
                        <a:latin typeface="+mn-lt"/>
                      </a:endParaRPr>
                    </a:p>
                  </a:txBody>
                  <a:tcPr/>
                </a:tc>
                <a:tc>
                  <a:txBody>
                    <a:bodyPr/>
                    <a:lstStyle/>
                    <a:p>
                      <a:pPr algn="ctr"/>
                      <a:endParaRPr lang="en-US" altLang="zh-CN" sz="1800" dirty="0" smtClean="0">
                        <a:latin typeface="+mn-lt"/>
                      </a:endParaRPr>
                    </a:p>
                    <a:p>
                      <a:pPr algn="ctr"/>
                      <a:r>
                        <a:rPr lang="en-US" altLang="zh-CN" sz="1800" dirty="0" smtClean="0">
                          <a:latin typeface="+mn-lt"/>
                        </a:rPr>
                        <a:t>Sorry…</a:t>
                      </a:r>
                    </a:p>
                    <a:p>
                      <a:pPr algn="ctr"/>
                      <a:r>
                        <a:rPr lang="en-US" altLang="zh-CN" sz="1800" dirty="0" smtClean="0">
                          <a:latin typeface="+mn-lt"/>
                        </a:rPr>
                        <a:t>Cold-start problem</a:t>
                      </a:r>
                      <a:endParaRPr lang="zh-CN" altLang="en-US" sz="1800" dirty="0">
                        <a:latin typeface="+mn-lt"/>
                      </a:endParaRPr>
                    </a:p>
                  </a:txBody>
                  <a:tcPr/>
                </a:tc>
              </a:tr>
            </a:tbl>
          </a:graphicData>
        </a:graphic>
      </p:graphicFrame>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0343" y="2945860"/>
            <a:ext cx="3272128" cy="390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2275" y="1988947"/>
            <a:ext cx="2880000" cy="251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立方体 83"/>
          <p:cNvSpPr/>
          <p:nvPr/>
        </p:nvSpPr>
        <p:spPr>
          <a:xfrm>
            <a:off x="592512" y="4509120"/>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smtClean="0"/>
              <a:t>adoption</a:t>
            </a:r>
            <a:endParaRPr lang="zh-CN" altLang="en-US" sz="3600" baseline="30000" dirty="0"/>
          </a:p>
        </p:txBody>
      </p:sp>
      <p:sp>
        <p:nvSpPr>
          <p:cNvPr id="10" name="TextBox 16"/>
          <p:cNvSpPr txBox="1"/>
          <p:nvPr/>
        </p:nvSpPr>
        <p:spPr>
          <a:xfrm rot="16200000">
            <a:off x="-30415" y="4805981"/>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1" name="TextBox 17"/>
          <p:cNvSpPr txBox="1"/>
          <p:nvPr/>
        </p:nvSpPr>
        <p:spPr>
          <a:xfrm>
            <a:off x="894190" y="4055731"/>
            <a:ext cx="7665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item</a:t>
            </a:r>
            <a:endParaRPr lang="zh-CN" altLang="en-US" sz="2400" dirty="0">
              <a:cs typeface="Times New Roman" panose="02020603050405020304" pitchFamily="18" charset="0"/>
            </a:endParaRPr>
          </a:p>
        </p:txBody>
      </p:sp>
      <p:sp>
        <p:nvSpPr>
          <p:cNvPr id="12" name="立方体 83"/>
          <p:cNvSpPr/>
          <p:nvPr/>
        </p:nvSpPr>
        <p:spPr>
          <a:xfrm>
            <a:off x="5094012" y="4979061"/>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a:t>s</a:t>
            </a:r>
            <a:r>
              <a:rPr lang="en-US" altLang="zh-CN" sz="3600" baseline="30000" dirty="0" smtClean="0"/>
              <a:t>ocial relation</a:t>
            </a:r>
            <a:endParaRPr lang="zh-CN" altLang="en-US" sz="3600" baseline="30000" dirty="0"/>
          </a:p>
        </p:txBody>
      </p:sp>
      <p:sp>
        <p:nvSpPr>
          <p:cNvPr id="13" name="TextBox 19"/>
          <p:cNvSpPr txBox="1"/>
          <p:nvPr/>
        </p:nvSpPr>
        <p:spPr>
          <a:xfrm rot="16200000">
            <a:off x="3669532" y="5468228"/>
            <a:ext cx="221406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smtClean="0">
                <a:cs typeface="Times New Roman" panose="02020603050405020304" pitchFamily="18" charset="0"/>
              </a:rPr>
              <a:t>user+</a:t>
            </a:r>
            <a:r>
              <a:rPr lang="en-US" altLang="zh-CN" sz="2400" dirty="0" err="1" smtClean="0">
                <a:solidFill>
                  <a:srgbClr val="FF0000"/>
                </a:solidFill>
                <a:cs typeface="Times New Roman" panose="02020603050405020304" pitchFamily="18" charset="0"/>
              </a:rPr>
              <a:t>new</a:t>
            </a:r>
            <a:r>
              <a:rPr lang="en-US" altLang="zh-CN" sz="2400" dirty="0" smtClean="0">
                <a:solidFill>
                  <a:srgbClr val="FF0000"/>
                </a:solidFill>
                <a:cs typeface="Times New Roman" panose="02020603050405020304" pitchFamily="18" charset="0"/>
              </a:rPr>
              <a:t> user</a:t>
            </a:r>
            <a:endParaRPr lang="zh-CN" altLang="en-US" sz="2400" dirty="0">
              <a:solidFill>
                <a:srgbClr val="FF0000"/>
              </a:solidFill>
              <a:cs typeface="Times New Roman" panose="02020603050405020304" pitchFamily="18" charset="0"/>
            </a:endParaRPr>
          </a:p>
        </p:txBody>
      </p:sp>
      <p:sp>
        <p:nvSpPr>
          <p:cNvPr id="14" name="TextBox 20"/>
          <p:cNvSpPr txBox="1"/>
          <p:nvPr/>
        </p:nvSpPr>
        <p:spPr>
          <a:xfrm>
            <a:off x="4815241" y="4286563"/>
            <a:ext cx="221406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smtClean="0">
                <a:cs typeface="Times New Roman" panose="02020603050405020304" pitchFamily="18" charset="0"/>
              </a:rPr>
              <a:t>user+</a:t>
            </a:r>
            <a:r>
              <a:rPr lang="en-US" altLang="zh-CN" sz="2400" dirty="0" err="1" smtClean="0">
                <a:solidFill>
                  <a:srgbClr val="FF0000"/>
                </a:solidFill>
                <a:cs typeface="Times New Roman" panose="02020603050405020304" pitchFamily="18" charset="0"/>
              </a:rPr>
              <a:t>new</a:t>
            </a:r>
            <a:r>
              <a:rPr lang="en-US" altLang="zh-CN" sz="2400" dirty="0" smtClean="0">
                <a:solidFill>
                  <a:srgbClr val="FF0000"/>
                </a:solidFill>
                <a:cs typeface="Times New Roman" panose="02020603050405020304" pitchFamily="18" charset="0"/>
              </a:rPr>
              <a:t> user</a:t>
            </a:r>
            <a:endParaRPr lang="zh-CN" altLang="en-US" sz="2400" dirty="0">
              <a:solidFill>
                <a:srgbClr val="FF0000"/>
              </a:solidFill>
              <a:cs typeface="Times New Roman" panose="02020603050405020304" pitchFamily="18" charset="0"/>
            </a:endParaRPr>
          </a:p>
        </p:txBody>
      </p:sp>
      <p:sp>
        <p:nvSpPr>
          <p:cNvPr id="15" name="立方体 83"/>
          <p:cNvSpPr/>
          <p:nvPr/>
        </p:nvSpPr>
        <p:spPr>
          <a:xfrm>
            <a:off x="7117019" y="4970786"/>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000" dirty="0" smtClean="0"/>
              <a:t>interaction frequency</a:t>
            </a:r>
            <a:endParaRPr lang="zh-CN" altLang="en-US" sz="2000" baseline="30000" dirty="0"/>
          </a:p>
        </p:txBody>
      </p:sp>
      <p:sp>
        <p:nvSpPr>
          <p:cNvPr id="16" name="TextBox 22"/>
          <p:cNvSpPr txBox="1"/>
          <p:nvPr/>
        </p:nvSpPr>
        <p:spPr>
          <a:xfrm rot="16200000">
            <a:off x="5767949" y="5459953"/>
            <a:ext cx="221406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a:cs typeface="Times New Roman" panose="02020603050405020304" pitchFamily="18" charset="0"/>
              </a:rPr>
              <a:t>user+</a:t>
            </a:r>
            <a:r>
              <a:rPr lang="en-US" altLang="zh-CN" sz="2400" dirty="0" err="1">
                <a:solidFill>
                  <a:srgbClr val="FF0000"/>
                </a:solidFill>
                <a:cs typeface="Times New Roman" panose="02020603050405020304" pitchFamily="18" charset="0"/>
              </a:rPr>
              <a:t>new</a:t>
            </a:r>
            <a:r>
              <a:rPr lang="en-US" altLang="zh-CN" sz="2400" dirty="0">
                <a:solidFill>
                  <a:srgbClr val="FF0000"/>
                </a:solidFill>
                <a:cs typeface="Times New Roman" panose="02020603050405020304" pitchFamily="18" charset="0"/>
              </a:rPr>
              <a:t> user</a:t>
            </a:r>
            <a:endParaRPr lang="zh-CN" altLang="en-US" sz="2400" dirty="0">
              <a:solidFill>
                <a:srgbClr val="FF0000"/>
              </a:solidFill>
              <a:cs typeface="Times New Roman" panose="02020603050405020304" pitchFamily="18" charset="0"/>
            </a:endParaRPr>
          </a:p>
        </p:txBody>
      </p:sp>
      <p:sp>
        <p:nvSpPr>
          <p:cNvPr id="17" name="立方体 83"/>
          <p:cNvSpPr/>
          <p:nvPr/>
        </p:nvSpPr>
        <p:spPr>
          <a:xfrm>
            <a:off x="3027329" y="4979061"/>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a:t>i</a:t>
            </a:r>
            <a:r>
              <a:rPr lang="en-US" altLang="zh-CN" sz="3600" baseline="30000" dirty="0" smtClean="0"/>
              <a:t>tem content</a:t>
            </a:r>
            <a:endParaRPr lang="zh-CN" altLang="en-US" sz="3600" baseline="30000" dirty="0"/>
          </a:p>
        </p:txBody>
      </p:sp>
      <p:sp>
        <p:nvSpPr>
          <p:cNvPr id="18" name="TextBox 25"/>
          <p:cNvSpPr txBox="1"/>
          <p:nvPr/>
        </p:nvSpPr>
        <p:spPr>
          <a:xfrm rot="16200000">
            <a:off x="2451929" y="5459952"/>
            <a:ext cx="7665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item</a:t>
            </a:r>
            <a:endParaRPr lang="zh-CN" altLang="en-US" sz="2400" dirty="0">
              <a:cs typeface="Times New Roman" panose="02020603050405020304" pitchFamily="18" charset="0"/>
            </a:endParaRPr>
          </a:p>
        </p:txBody>
      </p:sp>
      <p:sp>
        <p:nvSpPr>
          <p:cNvPr id="19" name="TextBox 26"/>
          <p:cNvSpPr txBox="1"/>
          <p:nvPr/>
        </p:nvSpPr>
        <p:spPr>
          <a:xfrm>
            <a:off x="3453129" y="4517396"/>
            <a:ext cx="7665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item</a:t>
            </a:r>
            <a:endParaRPr lang="zh-CN" altLang="en-US" sz="2400" dirty="0">
              <a:cs typeface="Times New Roman" panose="02020603050405020304" pitchFamily="18" charset="0"/>
            </a:endParaRPr>
          </a:p>
        </p:txBody>
      </p:sp>
      <p:sp>
        <p:nvSpPr>
          <p:cNvPr id="20" name="立方体 83"/>
          <p:cNvSpPr/>
          <p:nvPr/>
        </p:nvSpPr>
        <p:spPr>
          <a:xfrm>
            <a:off x="592512" y="5940817"/>
            <a:ext cx="1440000" cy="711165"/>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smtClean="0"/>
              <a:t>?</a:t>
            </a:r>
            <a:endParaRPr lang="zh-CN" altLang="en-US" sz="2400" baseline="30000" dirty="0"/>
          </a:p>
        </p:txBody>
      </p:sp>
      <p:sp>
        <p:nvSpPr>
          <p:cNvPr id="21" name="TextBox 30"/>
          <p:cNvSpPr txBox="1"/>
          <p:nvPr/>
        </p:nvSpPr>
        <p:spPr>
          <a:xfrm>
            <a:off x="6949763" y="4286563"/>
            <a:ext cx="221406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a:cs typeface="Times New Roman" panose="02020603050405020304" pitchFamily="18" charset="0"/>
              </a:rPr>
              <a:t>user+</a:t>
            </a:r>
            <a:r>
              <a:rPr lang="en-US" altLang="zh-CN" sz="2400" dirty="0" err="1">
                <a:solidFill>
                  <a:srgbClr val="FF0000"/>
                </a:solidFill>
                <a:cs typeface="Times New Roman" panose="02020603050405020304" pitchFamily="18" charset="0"/>
              </a:rPr>
              <a:t>new</a:t>
            </a:r>
            <a:r>
              <a:rPr lang="en-US" altLang="zh-CN" sz="2400" dirty="0">
                <a:solidFill>
                  <a:srgbClr val="FF0000"/>
                </a:solidFill>
                <a:cs typeface="Times New Roman" panose="02020603050405020304" pitchFamily="18" charset="0"/>
              </a:rPr>
              <a:t> user</a:t>
            </a:r>
            <a:endParaRPr lang="zh-CN" altLang="en-US" sz="2400" dirty="0">
              <a:solidFill>
                <a:srgbClr val="FF0000"/>
              </a:solidFill>
              <a:cs typeface="Times New Roman" panose="02020603050405020304" pitchFamily="18" charset="0"/>
            </a:endParaRPr>
          </a:p>
        </p:txBody>
      </p:sp>
      <p:sp>
        <p:nvSpPr>
          <p:cNvPr id="22" name="Curved Up Arrow 21"/>
          <p:cNvSpPr/>
          <p:nvPr/>
        </p:nvSpPr>
        <p:spPr>
          <a:xfrm rot="12024850">
            <a:off x="1895002" y="4164674"/>
            <a:ext cx="1606561" cy="487445"/>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solidFill>
                <a:schemeClr val="tx1"/>
              </a:solidFill>
            </a:endParaRPr>
          </a:p>
        </p:txBody>
      </p:sp>
      <p:sp>
        <p:nvSpPr>
          <p:cNvPr id="23" name="TextBox 28"/>
          <p:cNvSpPr txBox="1"/>
          <p:nvPr/>
        </p:nvSpPr>
        <p:spPr>
          <a:xfrm rot="16200000">
            <a:off x="-355824" y="5901843"/>
            <a:ext cx="143500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FF0000"/>
                </a:solidFill>
                <a:cs typeface="Times New Roman" panose="02020603050405020304" pitchFamily="18" charset="0"/>
              </a:rPr>
              <a:t>n</a:t>
            </a:r>
            <a:r>
              <a:rPr lang="en-US" altLang="zh-CN" sz="2400" dirty="0" smtClean="0">
                <a:solidFill>
                  <a:srgbClr val="FF0000"/>
                </a:solidFill>
                <a:cs typeface="Times New Roman" panose="02020603050405020304" pitchFamily="18" charset="0"/>
              </a:rPr>
              <a:t>ew user</a:t>
            </a:r>
            <a:endParaRPr lang="zh-CN" altLang="en-US" sz="2400"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42880774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33</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New Items Coming</a:t>
            </a:r>
            <a:endParaRPr lang="zh-CN" altLang="en-US" dirty="0">
              <a:latin typeface="+mn-lt"/>
              <a:ea typeface="+mn-ea"/>
            </a:endParaRPr>
          </a:p>
        </p:txBody>
      </p:sp>
      <p:graphicFrame>
        <p:nvGraphicFramePr>
          <p:cNvPr id="6" name="内容占位符 2"/>
          <p:cNvGraphicFramePr>
            <a:graphicFrameLocks noGrp="1"/>
          </p:cNvGraphicFramePr>
          <p:nvPr>
            <p:ph idx="1"/>
            <p:extLst/>
          </p:nvPr>
        </p:nvGraphicFramePr>
        <p:xfrm>
          <a:off x="179512" y="1484784"/>
          <a:ext cx="8784977" cy="2549272"/>
        </p:xfrm>
        <a:graphic>
          <a:graphicData uri="http://schemas.openxmlformats.org/drawingml/2006/table">
            <a:tbl>
              <a:tblPr firstRow="1" bandRow="1">
                <a:tableStyleId>{5940675A-B579-460E-94D1-54222C63F5DA}</a:tableStyleId>
              </a:tblPr>
              <a:tblGrid>
                <a:gridCol w="1800200"/>
                <a:gridCol w="3672408"/>
                <a:gridCol w="3312369"/>
              </a:tblGrid>
              <a:tr h="446152">
                <a:tc>
                  <a:txBody>
                    <a:bodyPr/>
                    <a:lstStyle/>
                    <a:p>
                      <a:pPr algn="ctr"/>
                      <a:endParaRPr lang="zh-CN" altLang="en-US" sz="14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mn-lt"/>
                        </a:rPr>
                        <a:t>Old </a:t>
                      </a:r>
                      <a:r>
                        <a:rPr lang="en-US" altLang="zh-CN" sz="1800" b="1" i="1" dirty="0" smtClean="0">
                          <a:latin typeface="+mn-lt"/>
                        </a:rPr>
                        <a:t>N</a:t>
                      </a:r>
                      <a:r>
                        <a:rPr lang="en-US" altLang="zh-CN" sz="1800" b="1" dirty="0" smtClean="0">
                          <a:latin typeface="+mn-lt"/>
                        </a:rPr>
                        <a:t> items</a:t>
                      </a:r>
                      <a:endParaRPr lang="zh-CN" altLang="en-US" sz="1800" b="1" dirty="0" smtClean="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rgbClr val="FF0000"/>
                          </a:solidFill>
                          <a:latin typeface="+mn-lt"/>
                        </a:rPr>
                        <a:t>New </a:t>
                      </a:r>
                      <a:r>
                        <a:rPr lang="en-US" altLang="zh-CN" sz="1800" b="1" i="1" dirty="0" smtClean="0">
                          <a:solidFill>
                            <a:srgbClr val="FF0000"/>
                          </a:solidFill>
                          <a:latin typeface="+mn-lt"/>
                        </a:rPr>
                        <a:t>ΔN</a:t>
                      </a:r>
                      <a:r>
                        <a:rPr lang="en-US" altLang="zh-CN" sz="1800" b="1" dirty="0" smtClean="0">
                          <a:solidFill>
                            <a:srgbClr val="FF0000"/>
                          </a:solidFill>
                          <a:latin typeface="+mn-lt"/>
                        </a:rPr>
                        <a:t> items</a:t>
                      </a:r>
                      <a:endParaRPr lang="zh-CN" altLang="en-US" sz="1800" b="1" dirty="0" smtClean="0">
                        <a:solidFill>
                          <a:srgbClr val="FF0000"/>
                        </a:solidFill>
                        <a:latin typeface="+mn-lt"/>
                      </a:endParaRPr>
                    </a:p>
                  </a:txBody>
                  <a:tcPr/>
                </a:tc>
              </a:tr>
              <a:tr h="849992">
                <a:tc>
                  <a:txBody>
                    <a:bodyPr/>
                    <a:lstStyle/>
                    <a:p>
                      <a:pPr algn="ctr"/>
                      <a:r>
                        <a:rPr lang="en-US" altLang="zh-CN" sz="1800" b="1" dirty="0" smtClean="0">
                          <a:solidFill>
                            <a:srgbClr val="FF0000"/>
                          </a:solidFill>
                          <a:latin typeface="+mn-lt"/>
                        </a:rPr>
                        <a:t>Old </a:t>
                      </a:r>
                      <a:r>
                        <a:rPr lang="en-US" altLang="zh-CN" sz="1800" b="1" i="1" dirty="0" smtClean="0">
                          <a:solidFill>
                            <a:srgbClr val="FF0000"/>
                          </a:solidFill>
                          <a:latin typeface="+mn-lt"/>
                        </a:rPr>
                        <a:t>M</a:t>
                      </a:r>
                      <a:r>
                        <a:rPr lang="en-US" altLang="zh-CN" sz="1800" b="1" dirty="0" smtClean="0">
                          <a:solidFill>
                            <a:srgbClr val="FF0000"/>
                          </a:solidFill>
                          <a:latin typeface="+mn-lt"/>
                        </a:rPr>
                        <a:t> users</a:t>
                      </a:r>
                      <a:endParaRPr lang="zh-CN" altLang="en-US" sz="1800" b="1" dirty="0">
                        <a:solidFill>
                          <a:srgbClr val="FF0000"/>
                        </a:solidFill>
                        <a:latin typeface="+mn-lt"/>
                      </a:endParaRPr>
                    </a:p>
                  </a:txBody>
                  <a:tcPr/>
                </a:tc>
                <a:tc>
                  <a:txBody>
                    <a:bodyPr/>
                    <a:lstStyle/>
                    <a:p>
                      <a:pPr algn="ctr"/>
                      <a:r>
                        <a:rPr lang="en-US" altLang="zh-CN" sz="1800" dirty="0" smtClean="0">
                          <a:latin typeface="+mn-lt"/>
                        </a:rPr>
                        <a:t>Done!</a:t>
                      </a:r>
                    </a:p>
                    <a:p>
                      <a:pPr algn="ctr"/>
                      <a:r>
                        <a:rPr lang="en-US" altLang="zh-CN" sz="1800" dirty="0" smtClean="0">
                          <a:latin typeface="+mn-lt"/>
                        </a:rPr>
                        <a:t>O(k</a:t>
                      </a:r>
                      <a:r>
                        <a:rPr lang="en-US" altLang="zh-CN" sz="1800" baseline="30000" dirty="0" smtClean="0">
                          <a:latin typeface="+mn-lt"/>
                        </a:rPr>
                        <a:t>2</a:t>
                      </a:r>
                      <a:r>
                        <a:rPr lang="en-US" altLang="zh-CN" sz="1800" dirty="0" smtClean="0">
                          <a:latin typeface="+mn-lt"/>
                        </a:rPr>
                        <a:t>L(M+N)</a:t>
                      </a:r>
                      <a:r>
                        <a:rPr lang="en-US" altLang="zh-CN" sz="1800" baseline="30000" dirty="0" smtClean="0">
                          <a:latin typeface="+mn-lt"/>
                        </a:rPr>
                        <a:t>2</a:t>
                      </a:r>
                      <a:r>
                        <a:rPr lang="en-US" altLang="zh-CN" sz="1800" dirty="0" smtClean="0">
                          <a:latin typeface="+mn-lt"/>
                        </a:rPr>
                        <a:t>)</a:t>
                      </a:r>
                    </a:p>
                    <a:p>
                      <a:pPr algn="ctr"/>
                      <a:endParaRPr lang="zh-CN" altLang="en-US" sz="1800" dirty="0">
                        <a:latin typeface="+mn-lt"/>
                      </a:endParaRPr>
                    </a:p>
                  </a:txBody>
                  <a:tcPr/>
                </a:tc>
                <a:tc>
                  <a:txBody>
                    <a:bodyPr/>
                    <a:lstStyle/>
                    <a:p>
                      <a:pPr algn="ctr"/>
                      <a:endParaRPr lang="en-US" altLang="zh-CN" sz="18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dirty="0" smtClean="0">
                          <a:latin typeface="+mn-lt"/>
                        </a:rPr>
                        <a:t>O(k</a:t>
                      </a:r>
                      <a:r>
                        <a:rPr lang="en-US" altLang="zh-CN" sz="1800" i="0" baseline="30000" dirty="0" smtClean="0">
                          <a:latin typeface="+mn-lt"/>
                        </a:rPr>
                        <a:t>2</a:t>
                      </a:r>
                      <a:r>
                        <a:rPr lang="en-US" altLang="zh-CN" sz="1800" i="0" dirty="0" smtClean="0">
                          <a:latin typeface="+mn-lt"/>
                        </a:rPr>
                        <a:t>LΔNN) </a:t>
                      </a:r>
                      <a:r>
                        <a:rPr lang="en-US" altLang="zh-CN" sz="1800" dirty="0" smtClean="0">
                          <a:latin typeface="+mn-lt"/>
                        </a:rPr>
                        <a:t>&lt;&lt; O(k</a:t>
                      </a:r>
                      <a:r>
                        <a:rPr lang="en-US" altLang="zh-CN" sz="1800" baseline="30000" dirty="0" smtClean="0">
                          <a:latin typeface="+mn-lt"/>
                        </a:rPr>
                        <a:t>2</a:t>
                      </a:r>
                      <a:r>
                        <a:rPr lang="en-US" altLang="zh-CN" sz="1800" dirty="0" smtClean="0">
                          <a:latin typeface="+mn-lt"/>
                        </a:rPr>
                        <a:t>LN(M+N))</a:t>
                      </a:r>
                    </a:p>
                    <a:p>
                      <a:pPr algn="ctr"/>
                      <a:endParaRPr lang="zh-CN" altLang="en-US" sz="1800" dirty="0">
                        <a:latin typeface="+mn-lt"/>
                      </a:endParaRPr>
                    </a:p>
                  </a:txBody>
                  <a:tcPr/>
                </a:tc>
              </a:tr>
              <a:tr h="504056">
                <a:tc>
                  <a:txBody>
                    <a:bodyPr/>
                    <a:lstStyle/>
                    <a:p>
                      <a:pPr algn="ctr"/>
                      <a:r>
                        <a:rPr lang="en-US" altLang="zh-CN" sz="1800" b="1" dirty="0" smtClean="0">
                          <a:latin typeface="+mn-lt"/>
                        </a:rPr>
                        <a:t>New </a:t>
                      </a:r>
                      <a:r>
                        <a:rPr lang="en-US" altLang="zh-CN" sz="1800" b="1" i="1" dirty="0" smtClean="0">
                          <a:latin typeface="+mn-lt"/>
                        </a:rPr>
                        <a:t>ΔM</a:t>
                      </a:r>
                      <a:r>
                        <a:rPr lang="en-US" altLang="zh-CN" sz="1800" b="1" dirty="0" smtClean="0">
                          <a:latin typeface="+mn-lt"/>
                        </a:rPr>
                        <a:t> users</a:t>
                      </a:r>
                      <a:endParaRPr lang="zh-CN" altLang="en-US" sz="1800" b="1" dirty="0">
                        <a:latin typeface="+mn-lt"/>
                      </a:endParaRPr>
                    </a:p>
                  </a:txBody>
                  <a:tcPr/>
                </a:tc>
                <a:tc>
                  <a:txBody>
                    <a:bodyPr/>
                    <a:lstStyle/>
                    <a:p>
                      <a:pPr algn="ctr"/>
                      <a:endParaRPr lang="en-US" altLang="zh-CN" sz="1800" dirty="0" smtClean="0">
                        <a:latin typeface="+mn-lt"/>
                      </a:endParaRPr>
                    </a:p>
                    <a:p>
                      <a:pPr algn="ctr"/>
                      <a:endParaRPr lang="en-US" altLang="zh-CN" sz="18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dirty="0" smtClean="0">
                          <a:latin typeface="+mn-lt"/>
                        </a:rPr>
                        <a:t>O(k</a:t>
                      </a:r>
                      <a:r>
                        <a:rPr lang="en-US" altLang="zh-CN" sz="1800" i="0" baseline="30000" dirty="0" smtClean="0">
                          <a:latin typeface="+mn-lt"/>
                        </a:rPr>
                        <a:t>2</a:t>
                      </a:r>
                      <a:r>
                        <a:rPr lang="en-US" altLang="zh-CN" sz="1800" i="0" dirty="0" smtClean="0">
                          <a:latin typeface="+mn-lt"/>
                        </a:rPr>
                        <a:t>LΔMM) </a:t>
                      </a:r>
                      <a:r>
                        <a:rPr lang="en-US" altLang="zh-CN" sz="1800" dirty="0" smtClean="0">
                          <a:latin typeface="+mn-lt"/>
                        </a:rPr>
                        <a:t>&lt;&lt; O(k</a:t>
                      </a:r>
                      <a:r>
                        <a:rPr lang="en-US" altLang="zh-CN" sz="1800" baseline="30000" dirty="0" smtClean="0">
                          <a:latin typeface="+mn-lt"/>
                        </a:rPr>
                        <a:t>2</a:t>
                      </a:r>
                      <a:r>
                        <a:rPr lang="en-US" altLang="zh-CN" sz="1800" dirty="0" smtClean="0">
                          <a:latin typeface="+mn-lt"/>
                        </a:rPr>
                        <a:t>LM(M+N))</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800" dirty="0" smtClean="0">
                        <a:latin typeface="+mn-lt"/>
                      </a:endParaRPr>
                    </a:p>
                  </a:txBody>
                  <a:tcPr/>
                </a:tc>
                <a:tc>
                  <a:txBody>
                    <a:bodyPr/>
                    <a:lstStyle/>
                    <a:p>
                      <a:pPr algn="ctr"/>
                      <a:endParaRPr lang="en-US" altLang="zh-CN" sz="1800" dirty="0" smtClean="0">
                        <a:latin typeface="+mn-lt"/>
                      </a:endParaRPr>
                    </a:p>
                    <a:p>
                      <a:pPr algn="ctr"/>
                      <a:r>
                        <a:rPr lang="en-US" altLang="zh-CN" sz="1800" dirty="0" smtClean="0">
                          <a:latin typeface="+mn-lt"/>
                        </a:rPr>
                        <a:t>Sorry…</a:t>
                      </a:r>
                    </a:p>
                    <a:p>
                      <a:pPr algn="ctr"/>
                      <a:r>
                        <a:rPr lang="en-US" altLang="zh-CN" sz="1800" dirty="0" smtClean="0">
                          <a:latin typeface="+mn-lt"/>
                        </a:rPr>
                        <a:t>Cold-start problem</a:t>
                      </a:r>
                      <a:endParaRPr lang="zh-CN" altLang="en-US" sz="1800" dirty="0">
                        <a:latin typeface="+mn-lt"/>
                      </a:endParaRPr>
                    </a:p>
                  </a:txBody>
                  <a:tcPr/>
                </a:tc>
              </a:tr>
            </a:tbl>
          </a:graphicData>
        </a:graphic>
      </p:graphicFrame>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7084" y="2971895"/>
            <a:ext cx="3272128" cy="390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985835"/>
            <a:ext cx="2880000" cy="251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立方体 83"/>
          <p:cNvSpPr/>
          <p:nvPr/>
        </p:nvSpPr>
        <p:spPr>
          <a:xfrm>
            <a:off x="498293" y="5091276"/>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smtClean="0"/>
              <a:t>adoption</a:t>
            </a:r>
            <a:endParaRPr lang="zh-CN" altLang="en-US" sz="3600" baseline="30000" dirty="0"/>
          </a:p>
        </p:txBody>
      </p:sp>
      <p:sp>
        <p:nvSpPr>
          <p:cNvPr id="10" name="TextBox 16"/>
          <p:cNvSpPr txBox="1"/>
          <p:nvPr/>
        </p:nvSpPr>
        <p:spPr>
          <a:xfrm rot="16200000">
            <a:off x="-143854" y="5580443"/>
            <a:ext cx="80021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1" name="TextBox 17"/>
          <p:cNvSpPr txBox="1"/>
          <p:nvPr/>
        </p:nvSpPr>
        <p:spPr>
          <a:xfrm>
            <a:off x="457200" y="4596521"/>
            <a:ext cx="7665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item</a:t>
            </a:r>
            <a:endParaRPr lang="zh-CN" altLang="en-US" sz="2400" dirty="0">
              <a:cs typeface="Times New Roman" panose="02020603050405020304" pitchFamily="18" charset="0"/>
            </a:endParaRPr>
          </a:p>
        </p:txBody>
      </p:sp>
      <p:sp>
        <p:nvSpPr>
          <p:cNvPr id="12" name="立方体 83"/>
          <p:cNvSpPr/>
          <p:nvPr/>
        </p:nvSpPr>
        <p:spPr>
          <a:xfrm>
            <a:off x="5656569" y="5200222"/>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smtClean="0"/>
              <a:t>social relation</a:t>
            </a:r>
            <a:endParaRPr lang="zh-CN" altLang="en-US" sz="3600" baseline="30000" dirty="0"/>
          </a:p>
        </p:txBody>
      </p:sp>
      <p:sp>
        <p:nvSpPr>
          <p:cNvPr id="13" name="TextBox 19"/>
          <p:cNvSpPr txBox="1"/>
          <p:nvPr/>
        </p:nvSpPr>
        <p:spPr>
          <a:xfrm rot="16200000">
            <a:off x="5091886" y="5675880"/>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4" name="TextBox 20"/>
          <p:cNvSpPr txBox="1"/>
          <p:nvPr/>
        </p:nvSpPr>
        <p:spPr>
          <a:xfrm>
            <a:off x="6003201" y="4629610"/>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5" name="立方体 83"/>
          <p:cNvSpPr/>
          <p:nvPr/>
        </p:nvSpPr>
        <p:spPr>
          <a:xfrm>
            <a:off x="7471699" y="5204322"/>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200" baseline="30000" dirty="0" smtClean="0"/>
              <a:t>interaction frequency</a:t>
            </a:r>
            <a:endParaRPr lang="zh-CN" altLang="en-US" sz="3200" baseline="30000" dirty="0"/>
          </a:p>
        </p:txBody>
      </p:sp>
      <p:sp>
        <p:nvSpPr>
          <p:cNvPr id="16" name="TextBox 22"/>
          <p:cNvSpPr txBox="1"/>
          <p:nvPr/>
        </p:nvSpPr>
        <p:spPr>
          <a:xfrm rot="16200000">
            <a:off x="6898094" y="5693489"/>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7" name="立方体 83"/>
          <p:cNvSpPr/>
          <p:nvPr/>
        </p:nvSpPr>
        <p:spPr>
          <a:xfrm>
            <a:off x="3813148" y="5186713"/>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smtClean="0"/>
              <a:t>item content</a:t>
            </a:r>
            <a:endParaRPr lang="zh-CN" altLang="en-US" sz="3600" baseline="30000" dirty="0"/>
          </a:p>
        </p:txBody>
      </p:sp>
      <p:sp>
        <p:nvSpPr>
          <p:cNvPr id="18" name="TextBox 25"/>
          <p:cNvSpPr txBox="1"/>
          <p:nvPr/>
        </p:nvSpPr>
        <p:spPr>
          <a:xfrm rot="16200000">
            <a:off x="2358085" y="5466975"/>
            <a:ext cx="217880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smtClean="0">
                <a:cs typeface="Times New Roman" panose="02020603050405020304" pitchFamily="18" charset="0"/>
              </a:rPr>
              <a:t>item+</a:t>
            </a:r>
            <a:r>
              <a:rPr lang="en-US" altLang="zh-CN" sz="2400" dirty="0" err="1" smtClean="0">
                <a:solidFill>
                  <a:srgbClr val="FF0000"/>
                </a:solidFill>
                <a:cs typeface="Times New Roman" panose="02020603050405020304" pitchFamily="18" charset="0"/>
              </a:rPr>
              <a:t>new</a:t>
            </a:r>
            <a:r>
              <a:rPr lang="en-US" altLang="zh-CN" sz="2400" dirty="0" smtClean="0">
                <a:solidFill>
                  <a:srgbClr val="FF0000"/>
                </a:solidFill>
                <a:cs typeface="Times New Roman" panose="02020603050405020304" pitchFamily="18" charset="0"/>
              </a:rPr>
              <a:t> item</a:t>
            </a:r>
            <a:endParaRPr lang="zh-CN" altLang="en-US" sz="2400" dirty="0">
              <a:solidFill>
                <a:srgbClr val="FF0000"/>
              </a:solidFill>
              <a:cs typeface="Times New Roman" panose="02020603050405020304" pitchFamily="18" charset="0"/>
            </a:endParaRPr>
          </a:p>
        </p:txBody>
      </p:sp>
      <p:sp>
        <p:nvSpPr>
          <p:cNvPr id="19" name="TextBox 26"/>
          <p:cNvSpPr txBox="1"/>
          <p:nvPr/>
        </p:nvSpPr>
        <p:spPr>
          <a:xfrm>
            <a:off x="3596375" y="4629611"/>
            <a:ext cx="217880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smtClean="0">
                <a:cs typeface="Times New Roman" panose="02020603050405020304" pitchFamily="18" charset="0"/>
              </a:rPr>
              <a:t>item+new</a:t>
            </a:r>
            <a:r>
              <a:rPr lang="en-US" altLang="zh-CN" sz="2400" dirty="0" smtClean="0">
                <a:cs typeface="Times New Roman" panose="02020603050405020304" pitchFamily="18" charset="0"/>
              </a:rPr>
              <a:t> item</a:t>
            </a:r>
            <a:endParaRPr lang="zh-CN" altLang="en-US" sz="2400" dirty="0">
              <a:solidFill>
                <a:srgbClr val="FF0000"/>
              </a:solidFill>
              <a:cs typeface="Times New Roman" panose="02020603050405020304" pitchFamily="18" charset="0"/>
            </a:endParaRPr>
          </a:p>
        </p:txBody>
      </p:sp>
      <p:sp>
        <p:nvSpPr>
          <p:cNvPr id="20" name="立方体 83"/>
          <p:cNvSpPr/>
          <p:nvPr/>
        </p:nvSpPr>
        <p:spPr>
          <a:xfrm>
            <a:off x="1941424" y="5091276"/>
            <a:ext cx="952932"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smtClean="0"/>
              <a:t>?</a:t>
            </a:r>
            <a:endParaRPr lang="zh-CN" altLang="en-US" sz="2400" baseline="30000" dirty="0"/>
          </a:p>
        </p:txBody>
      </p:sp>
      <p:sp>
        <p:nvSpPr>
          <p:cNvPr id="21" name="TextBox 30"/>
          <p:cNvSpPr txBox="1"/>
          <p:nvPr/>
        </p:nvSpPr>
        <p:spPr>
          <a:xfrm>
            <a:off x="7752678" y="4596520"/>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22" name="TextBox 23"/>
          <p:cNvSpPr txBox="1"/>
          <p:nvPr/>
        </p:nvSpPr>
        <p:spPr>
          <a:xfrm>
            <a:off x="1586957" y="4596521"/>
            <a:ext cx="141737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solidFill>
                  <a:srgbClr val="FF0000"/>
                </a:solidFill>
                <a:cs typeface="Times New Roman" panose="02020603050405020304" pitchFamily="18" charset="0"/>
              </a:rPr>
              <a:t>new item</a:t>
            </a:r>
            <a:endParaRPr lang="zh-CN" altLang="en-US" sz="2400" dirty="0">
              <a:solidFill>
                <a:srgbClr val="FF0000"/>
              </a:solidFill>
              <a:cs typeface="Times New Roman" panose="02020603050405020304" pitchFamily="18" charset="0"/>
            </a:endParaRPr>
          </a:p>
        </p:txBody>
      </p:sp>
      <p:sp>
        <p:nvSpPr>
          <p:cNvPr id="23" name="Curved Up Arrow 22"/>
          <p:cNvSpPr/>
          <p:nvPr/>
        </p:nvSpPr>
        <p:spPr>
          <a:xfrm rot="10800000">
            <a:off x="2647163" y="4191399"/>
            <a:ext cx="1606561" cy="487445"/>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solidFill>
                <a:schemeClr val="tx1"/>
              </a:solidFill>
            </a:endParaRPr>
          </a:p>
        </p:txBody>
      </p:sp>
    </p:spTree>
    <p:extLst>
      <p:ext uri="{BB962C8B-B14F-4D97-AF65-F5344CB8AC3E}">
        <p14:creationId xmlns:p14="http://schemas.microsoft.com/office/powerpoint/2010/main" val="600961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34</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Efficiency in Incremental Data</a:t>
            </a:r>
            <a:endParaRPr lang="zh-CN" altLang="en-US" dirty="0">
              <a:latin typeface="+mn-lt"/>
              <a:ea typeface="+mn-ea"/>
            </a:endParaRPr>
          </a:p>
        </p:txBody>
      </p:sp>
      <p:sp>
        <p:nvSpPr>
          <p:cNvPr id="6" name="内容占位符 4"/>
          <p:cNvSpPr>
            <a:spLocks noGrp="1"/>
          </p:cNvSpPr>
          <p:nvPr>
            <p:ph idx="1"/>
          </p:nvPr>
        </p:nvSpPr>
        <p:spPr>
          <a:xfrm>
            <a:off x="457200" y="1600200"/>
            <a:ext cx="8229600" cy="4876800"/>
          </a:xfrm>
        </p:spPr>
        <p:txBody>
          <a:bodyPr/>
          <a:lstStyle/>
          <a:p>
            <a:r>
              <a:rPr lang="en-US" altLang="zh-CN" sz="2400" dirty="0" smtClean="0"/>
              <a:t>Better than </a:t>
            </a:r>
            <a:r>
              <a:rPr lang="en-US" altLang="zh-CN" sz="2400" dirty="0" err="1" smtClean="0"/>
              <a:t>SoReg</a:t>
            </a:r>
            <a:r>
              <a:rPr lang="en-US" altLang="zh-CN" sz="2400" dirty="0"/>
              <a:t> </a:t>
            </a:r>
            <a:r>
              <a:rPr lang="en-US" altLang="zh-CN" sz="2400" dirty="0" smtClean="0"/>
              <a:t>[Ma et al. WSDM 2011]</a:t>
            </a:r>
          </a:p>
          <a:p>
            <a:r>
              <a:rPr lang="en-US" altLang="zh-CN" sz="2400" dirty="0" smtClean="0"/>
              <a:t>A little bit worse than offline learning (re-training)</a:t>
            </a:r>
          </a:p>
          <a:p>
            <a:r>
              <a:rPr lang="en-US" altLang="zh-CN" sz="2400" dirty="0" smtClean="0"/>
              <a:t>Save time from hours to minutes when (M,N ~ million) and (ΔM,ΔN ~ thousand)</a:t>
            </a:r>
            <a:endParaRPr lang="zh-CN" altLang="en-US" sz="24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00" y="3789040"/>
            <a:ext cx="9000000" cy="1807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5"/>
          <p:cNvSpPr/>
          <p:nvPr/>
        </p:nvSpPr>
        <p:spPr>
          <a:xfrm>
            <a:off x="1763688" y="4221088"/>
            <a:ext cx="1080120" cy="129614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矩形 6"/>
          <p:cNvSpPr/>
          <p:nvPr/>
        </p:nvSpPr>
        <p:spPr>
          <a:xfrm>
            <a:off x="4664034" y="4221088"/>
            <a:ext cx="1080120" cy="129614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0" name="矩形 8"/>
          <p:cNvSpPr/>
          <p:nvPr/>
        </p:nvSpPr>
        <p:spPr>
          <a:xfrm>
            <a:off x="6876256" y="4221088"/>
            <a:ext cx="1080120" cy="129614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93269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65" y="-743831"/>
            <a:ext cx="7772400" cy="2200275"/>
          </a:xfrm>
        </p:spPr>
        <p:txBody>
          <a:bodyPr/>
          <a:lstStyle/>
          <a:p>
            <a:r>
              <a:rPr lang="en-US" cap="none" dirty="0" smtClean="0"/>
              <a:t>Questions?</a:t>
            </a:r>
            <a:endParaRPr lang="en-US" cap="none" dirty="0"/>
          </a:p>
        </p:txBody>
      </p:sp>
      <p:sp>
        <p:nvSpPr>
          <p:cNvPr id="5" name="Title 1"/>
          <p:cNvSpPr txBox="1">
            <a:spLocks/>
          </p:cNvSpPr>
          <p:nvPr/>
        </p:nvSpPr>
        <p:spPr>
          <a:xfrm>
            <a:off x="379282" y="2199570"/>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sz="3200" dirty="0" smtClean="0">
                <a:latin typeface="+mn-lt"/>
              </a:rPr>
              <a:t>Meng Jiang</a:t>
            </a:r>
            <a:endParaRPr lang="en-US" sz="3200" dirty="0" smtClean="0">
              <a:latin typeface="+mn-lt"/>
            </a:endParaRPr>
          </a:p>
          <a:p>
            <a:r>
              <a:rPr lang="en-US" sz="3200" dirty="0" smtClean="0">
                <a:latin typeface="+mn-lt"/>
              </a:rPr>
              <a:t>mjiang89@gmail.com</a:t>
            </a:r>
          </a:p>
          <a:p>
            <a:r>
              <a:rPr lang="en-US" sz="3200" spc="0" dirty="0"/>
              <a:t>http://</a:t>
            </a:r>
            <a:r>
              <a:rPr lang="en-US" sz="3200" spc="0" dirty="0" smtClean="0"/>
              <a:t>www.meng-jiang.com</a:t>
            </a:r>
          </a:p>
          <a:p>
            <a:endParaRPr lang="en-US" sz="3200" spc="0" dirty="0" smtClean="0"/>
          </a:p>
        </p:txBody>
      </p:sp>
      <p:cxnSp>
        <p:nvCxnSpPr>
          <p:cNvPr id="16" name="Straight Connector 15"/>
          <p:cNvCxnSpPr/>
          <p:nvPr/>
        </p:nvCxnSpPr>
        <p:spPr>
          <a:xfrm flipV="1">
            <a:off x="0" y="4597433"/>
            <a:ext cx="9144000" cy="0"/>
          </a:xfrm>
          <a:prstGeom prst="line">
            <a:avLst/>
          </a:prstGeom>
          <a:ln>
            <a:solidFill>
              <a:srgbClr val="F0F0D7"/>
            </a:solidFill>
            <a:prstDash val="solid"/>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0CFEC368-1D7A-4F81-ABF6-AE0E36BAF64C}" type="slidenum">
              <a:rPr lang="en-US" smtClean="0"/>
              <a:pPr/>
              <a:t>35</a:t>
            </a:fld>
            <a:endParaRPr lang="en-US"/>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1431" y="1716806"/>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6822" y="1716806"/>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80206" y="547129"/>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0089" y="534863"/>
            <a:ext cx="1106733"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5"/>
          <p:cNvPicPr>
            <a:picLocks noChangeAspect="1"/>
          </p:cNvPicPr>
          <p:nvPr/>
        </p:nvPicPr>
        <p:blipFill>
          <a:blip r:embed="rId6"/>
          <a:stretch>
            <a:fillRect/>
          </a:stretch>
        </p:blipFill>
        <p:spPr>
          <a:xfrm>
            <a:off x="611560" y="4847372"/>
            <a:ext cx="2448938" cy="1828800"/>
          </a:xfrm>
          <a:prstGeom prst="rect">
            <a:avLst/>
          </a:prstGeom>
        </p:spPr>
      </p:pic>
      <p:pic>
        <p:nvPicPr>
          <p:cNvPr id="7" name="Picture 6"/>
          <p:cNvPicPr>
            <a:picLocks noChangeAspect="1"/>
          </p:cNvPicPr>
          <p:nvPr/>
        </p:nvPicPr>
        <p:blipFill>
          <a:blip r:embed="rId7"/>
          <a:stretch>
            <a:fillRect/>
          </a:stretch>
        </p:blipFill>
        <p:spPr>
          <a:xfrm>
            <a:off x="3439780" y="4847372"/>
            <a:ext cx="2435971" cy="1828800"/>
          </a:xfrm>
          <a:prstGeom prst="rect">
            <a:avLst/>
          </a:prstGeom>
        </p:spPr>
      </p:pic>
      <p:pic>
        <p:nvPicPr>
          <p:cNvPr id="8" name="Picture 7"/>
          <p:cNvPicPr>
            <a:picLocks noChangeAspect="1"/>
          </p:cNvPicPr>
          <p:nvPr/>
        </p:nvPicPr>
        <p:blipFill>
          <a:blip r:embed="rId8"/>
          <a:stretch>
            <a:fillRect/>
          </a:stretch>
        </p:blipFill>
        <p:spPr>
          <a:xfrm>
            <a:off x="6255033" y="4852005"/>
            <a:ext cx="2431172" cy="1828800"/>
          </a:xfrm>
          <a:prstGeom prst="rect">
            <a:avLst/>
          </a:prstGeom>
        </p:spPr>
      </p:pic>
    </p:spTree>
    <p:extLst>
      <p:ext uri="{BB962C8B-B14F-4D97-AF65-F5344CB8AC3E}">
        <p14:creationId xmlns:p14="http://schemas.microsoft.com/office/powerpoint/2010/main" val="2583969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http://www.meng-jiang.com/images/thumb-jiang-kdd14-fem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Normal Use + User-item Link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36</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1237534992"/>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smtClean="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28" name="Picture 2" descr="http://www.meng-jiang.com/images/thumb-jiang-kdd14-catchsync.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4" name="Picture 2" descr="http://www.meng-jiang.com/images/thumb-jiang-cikm12-contextual.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9" name="Picture 2" descr="http://www.meng-jiang.com/images/thumb-jiang-tkde14.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3" name="Picture 2" descr="http://www.meng-jiang.com/images/thumb-jiang-cikm12-multiple.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32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400" dirty="0" smtClean="0"/>
              <a:t>Social recommendation across multiple relational domains</a:t>
            </a:r>
            <a:endParaRPr lang="zh-CN" altLang="en-US" sz="4400" dirty="0"/>
          </a:p>
        </p:txBody>
      </p:sp>
      <p:sp>
        <p:nvSpPr>
          <p:cNvPr id="3" name="副标题 2"/>
          <p:cNvSpPr>
            <a:spLocks noGrp="1"/>
          </p:cNvSpPr>
          <p:nvPr>
            <p:ph type="subTitle" idx="1"/>
          </p:nvPr>
        </p:nvSpPr>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t>
            </a:r>
            <a:r>
              <a:rPr lang="en-US" altLang="zh-CN" dirty="0" err="1" smtClean="0"/>
              <a:t>Fei</a:t>
            </a:r>
            <a:r>
              <a:rPr lang="en-US" altLang="zh-CN" dirty="0" smtClean="0"/>
              <a:t> Wang, </a:t>
            </a:r>
            <a:r>
              <a:rPr lang="en-US" altLang="zh-CN" dirty="0" err="1" smtClean="0"/>
              <a:t>Qiang</a:t>
            </a:r>
            <a:r>
              <a:rPr lang="en-US" altLang="zh-CN" dirty="0" smtClean="0"/>
              <a:t> Yang,</a:t>
            </a:r>
          </a:p>
          <a:p>
            <a:r>
              <a:rPr lang="en-US" altLang="zh-CN" dirty="0" err="1" smtClean="0"/>
              <a:t>Wenwu</a:t>
            </a:r>
            <a:r>
              <a:rPr lang="en-US" altLang="zh-CN" dirty="0" smtClean="0"/>
              <a:t> Zhu and </a:t>
            </a:r>
            <a:r>
              <a:rPr lang="en-US" altLang="zh-CN" dirty="0" err="1" smtClean="0"/>
              <a:t>Shiqiang</a:t>
            </a:r>
            <a:r>
              <a:rPr lang="en-US" altLang="zh-CN" dirty="0" smtClean="0"/>
              <a:t> Yang</a:t>
            </a:r>
          </a:p>
          <a:p>
            <a:r>
              <a:rPr lang="en-US" altLang="zh-CN" dirty="0" smtClean="0"/>
              <a:t>November 1, 2012 – Maui, HI, USA</a:t>
            </a:r>
            <a:endParaRPr lang="zh-CN" alt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4839" y="5449035"/>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183" y="5456197"/>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descr="http://img851.ph.126.net/pAtEZ0W4R_QkIG_2bjEEyA==/27162335252588515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2244" y="404664"/>
            <a:ext cx="683067"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634897" y="5455632"/>
            <a:ext cx="2108939" cy="1078992"/>
          </a:xfrm>
          <a:prstGeom prst="rect">
            <a:avLst/>
          </a:prstGeom>
        </p:spPr>
      </p:pic>
      <p:pic>
        <p:nvPicPr>
          <p:cNvPr id="14"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1717" y="5453173"/>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5989" y="5453173"/>
            <a:ext cx="110673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upload.wikimedia.org/wikipedia/commons/thumb/b/bb/Qiang_Yang.jpg/250px-Qiang_Ya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56800" y="5450149"/>
            <a:ext cx="824917" cy="107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7702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Recommender Systems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38</a:t>
            </a:fld>
            <a:endParaRPr lang="en-US"/>
          </a:p>
        </p:txBody>
      </p:sp>
      <p:graphicFrame>
        <p:nvGraphicFramePr>
          <p:cNvPr id="52" name="Content Placeholder 4"/>
          <p:cNvGraphicFramePr>
            <a:graphicFrameLocks noGrp="1"/>
          </p:cNvGraphicFramePr>
          <p:nvPr>
            <p:extLst/>
          </p:nvPr>
        </p:nvGraphicFramePr>
        <p:xfrm>
          <a:off x="457200" y="1743493"/>
          <a:ext cx="8229600" cy="17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组合 23"/>
          <p:cNvGrpSpPr/>
          <p:nvPr/>
        </p:nvGrpSpPr>
        <p:grpSpPr>
          <a:xfrm>
            <a:off x="5246015" y="5181553"/>
            <a:ext cx="2448562" cy="1207521"/>
            <a:chOff x="2583214" y="2514600"/>
            <a:chExt cx="3896462" cy="1905000"/>
          </a:xfrm>
          <a:solidFill>
            <a:srgbClr val="00B050">
              <a:alpha val="21000"/>
            </a:srgbClr>
          </a:solidFill>
        </p:grpSpPr>
        <p:sp>
          <p:nvSpPr>
            <p:cNvPr id="23" name="椭圆 24"/>
            <p:cNvSpPr/>
            <p:nvPr/>
          </p:nvSpPr>
          <p:spPr>
            <a:xfrm>
              <a:off x="2583214" y="2514600"/>
              <a:ext cx="3896462" cy="1905000"/>
            </a:xfrm>
            <a:prstGeom prst="ellipse">
              <a:avLst/>
            </a:prstGeom>
            <a:grp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3" descr="C:\Users\OMD\Desktop\relational_graph\user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5962" y="3003874"/>
              <a:ext cx="342341" cy="432001"/>
            </a:xfrm>
            <a:prstGeom prst="rect">
              <a:avLst/>
            </a:prstGeom>
            <a:grpFill/>
            <a:extLst/>
          </p:spPr>
        </p:pic>
        <p:pic>
          <p:nvPicPr>
            <p:cNvPr id="28" name="Picture 3" descr="C:\Users\OMD\Desktop\relational_graph\user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5096" y="2811491"/>
              <a:ext cx="342341" cy="432001"/>
            </a:xfrm>
            <a:prstGeom prst="rect">
              <a:avLst/>
            </a:prstGeom>
            <a:grpFill/>
            <a:extLst/>
          </p:spPr>
        </p:pic>
        <p:pic>
          <p:nvPicPr>
            <p:cNvPr id="29" name="Picture 3" descr="C:\Users\OMD\Desktop\relational_graph\user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1014" y="3812222"/>
              <a:ext cx="342341" cy="432001"/>
            </a:xfrm>
            <a:prstGeom prst="rect">
              <a:avLst/>
            </a:prstGeom>
            <a:grpFill/>
            <a:extLst/>
          </p:spPr>
        </p:pic>
        <p:pic>
          <p:nvPicPr>
            <p:cNvPr id="32" name="Picture 3" descr="C:\Users\OMD\Desktop\relational_graph\user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450" y="3616679"/>
              <a:ext cx="342341" cy="432001"/>
            </a:xfrm>
            <a:prstGeom prst="rect">
              <a:avLst/>
            </a:prstGeom>
            <a:grpFill/>
            <a:extLst/>
          </p:spPr>
        </p:pic>
        <p:cxnSp>
          <p:nvCxnSpPr>
            <p:cNvPr id="37" name="直接连接符 29"/>
            <p:cNvCxnSpPr>
              <a:stCxn id="29" idx="3"/>
              <a:endCxn id="32" idx="1"/>
            </p:cNvCxnSpPr>
            <p:nvPr/>
          </p:nvCxnSpPr>
          <p:spPr>
            <a:xfrm flipV="1">
              <a:off x="4373355" y="3832679"/>
              <a:ext cx="1095095" cy="195543"/>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cxnSp>
          <p:nvCxnSpPr>
            <p:cNvPr id="38" name="直接连接符 30"/>
            <p:cNvCxnSpPr>
              <a:stCxn id="27" idx="3"/>
              <a:endCxn id="28" idx="1"/>
            </p:cNvCxnSpPr>
            <p:nvPr/>
          </p:nvCxnSpPr>
          <p:spPr>
            <a:xfrm flipV="1">
              <a:off x="3718303" y="3027491"/>
              <a:ext cx="1416793" cy="192384"/>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grpSp>
      <p:sp>
        <p:nvSpPr>
          <p:cNvPr id="39" name="椭圆 15"/>
          <p:cNvSpPr/>
          <p:nvPr/>
        </p:nvSpPr>
        <p:spPr>
          <a:xfrm>
            <a:off x="1639587" y="4935144"/>
            <a:ext cx="1763013" cy="1018301"/>
          </a:xfrm>
          <a:prstGeom prst="ellipse">
            <a:avLst/>
          </a:prstGeom>
          <a:solidFill>
            <a:srgbClr val="0070C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2" descr="C:\Users\OMD\Desktop\relational_graph\item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41055" y="5339116"/>
            <a:ext cx="203660" cy="235607"/>
          </a:xfrm>
          <a:prstGeom prst="rect">
            <a:avLst/>
          </a:prstGeom>
          <a:solidFill>
            <a:srgbClr val="0070C0">
              <a:alpha val="20000"/>
            </a:srgbClr>
          </a:solidFill>
          <a:extLst/>
        </p:spPr>
      </p:pic>
      <p:pic>
        <p:nvPicPr>
          <p:cNvPr id="42" name="Picture 2" descr="C:\Users\OMD\Desktop\relational_graph\item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58905" y="5574723"/>
            <a:ext cx="203660" cy="235607"/>
          </a:xfrm>
          <a:prstGeom prst="rect">
            <a:avLst/>
          </a:prstGeom>
          <a:solidFill>
            <a:srgbClr val="0070C0">
              <a:alpha val="20000"/>
            </a:srgbClr>
          </a:solidFill>
          <a:extLst/>
        </p:spPr>
      </p:pic>
      <p:pic>
        <p:nvPicPr>
          <p:cNvPr id="43" name="Picture 2" descr="C:\Users\OMD\Desktop\relational_graph\item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3924" y="5070900"/>
            <a:ext cx="203660" cy="235607"/>
          </a:xfrm>
          <a:prstGeom prst="rect">
            <a:avLst/>
          </a:prstGeom>
          <a:solidFill>
            <a:srgbClr val="0070C0">
              <a:alpha val="20000"/>
            </a:srgbClr>
          </a:solidFill>
          <a:extLst/>
        </p:spPr>
      </p:pic>
      <p:cxnSp>
        <p:nvCxnSpPr>
          <p:cNvPr id="44" name="直接连接符 19"/>
          <p:cNvCxnSpPr/>
          <p:nvPr/>
        </p:nvCxnSpPr>
        <p:spPr>
          <a:xfrm flipV="1">
            <a:off x="2040957" y="5188704"/>
            <a:ext cx="672511" cy="184894"/>
          </a:xfrm>
          <a:prstGeom prst="line">
            <a:avLst/>
          </a:prstGeom>
          <a:ln/>
        </p:spPr>
        <p:style>
          <a:lnRef idx="3">
            <a:schemeClr val="dk1"/>
          </a:lnRef>
          <a:fillRef idx="0">
            <a:schemeClr val="dk1"/>
          </a:fillRef>
          <a:effectRef idx="2">
            <a:schemeClr val="dk1"/>
          </a:effectRef>
          <a:fontRef idx="minor">
            <a:schemeClr val="tx1"/>
          </a:fontRef>
        </p:style>
      </p:cxnSp>
      <p:cxnSp>
        <p:nvCxnSpPr>
          <p:cNvPr id="45" name="直接连接符 20"/>
          <p:cNvCxnSpPr/>
          <p:nvPr/>
        </p:nvCxnSpPr>
        <p:spPr>
          <a:xfrm>
            <a:off x="2017006" y="5574723"/>
            <a:ext cx="404572" cy="117804"/>
          </a:xfrm>
          <a:prstGeom prst="line">
            <a:avLst/>
          </a:prstGeom>
          <a:ln/>
        </p:spPr>
        <p:style>
          <a:lnRef idx="3">
            <a:schemeClr val="dk1"/>
          </a:lnRef>
          <a:fillRef idx="0">
            <a:schemeClr val="dk1"/>
          </a:fillRef>
          <a:effectRef idx="2">
            <a:schemeClr val="dk1"/>
          </a:effectRef>
          <a:fontRef idx="minor">
            <a:schemeClr val="tx1"/>
          </a:fontRef>
        </p:style>
      </p:cxnSp>
      <p:cxnSp>
        <p:nvCxnSpPr>
          <p:cNvPr id="46" name="直接连接符 21"/>
          <p:cNvCxnSpPr/>
          <p:nvPr/>
        </p:nvCxnSpPr>
        <p:spPr>
          <a:xfrm flipV="1">
            <a:off x="2713468" y="5373598"/>
            <a:ext cx="129616" cy="262664"/>
          </a:xfrm>
          <a:prstGeom prst="line">
            <a:avLst/>
          </a:prstGeom>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508430" y="4443350"/>
            <a:ext cx="2089976" cy="584775"/>
          </a:xfrm>
          <a:prstGeom prst="rect">
            <a:avLst/>
          </a:prstGeom>
          <a:noFill/>
        </p:spPr>
        <p:txBody>
          <a:bodyPr wrap="square" rtlCol="0">
            <a:spAutoFit/>
          </a:bodyPr>
          <a:lstStyle/>
          <a:p>
            <a:r>
              <a:rPr lang="en-US" altLang="zh-CN" sz="3200" dirty="0" smtClean="0">
                <a:cs typeface="Times New Roman" pitchFamily="18" charset="0"/>
              </a:rPr>
              <a:t>web posts</a:t>
            </a:r>
            <a:endParaRPr lang="zh-CN" altLang="en-US" sz="3200" dirty="0">
              <a:cs typeface="Times New Roman" pitchFamily="18" charset="0"/>
            </a:endParaRPr>
          </a:p>
        </p:txBody>
      </p:sp>
      <p:sp>
        <p:nvSpPr>
          <p:cNvPr id="48" name="TextBox 47"/>
          <p:cNvSpPr txBox="1"/>
          <p:nvPr/>
        </p:nvSpPr>
        <p:spPr>
          <a:xfrm>
            <a:off x="7181731" y="4923018"/>
            <a:ext cx="1296144" cy="584775"/>
          </a:xfrm>
          <a:prstGeom prst="rect">
            <a:avLst/>
          </a:prstGeom>
          <a:noFill/>
        </p:spPr>
        <p:txBody>
          <a:bodyPr wrap="square" rtlCol="0">
            <a:spAutoFit/>
          </a:bodyPr>
          <a:lstStyle/>
          <a:p>
            <a:r>
              <a:rPr lang="en-US" altLang="zh-CN" sz="3200" dirty="0" smtClean="0">
                <a:solidFill>
                  <a:srgbClr val="00B050"/>
                </a:solidFill>
                <a:cs typeface="Times New Roman" pitchFamily="18" charset="0"/>
              </a:rPr>
              <a:t>users</a:t>
            </a:r>
            <a:endParaRPr lang="zh-CN" altLang="en-US" sz="4000" dirty="0">
              <a:solidFill>
                <a:srgbClr val="00B050"/>
              </a:solidFill>
              <a:cs typeface="Times New Roman" pitchFamily="18" charset="0"/>
            </a:endParaRPr>
          </a:p>
        </p:txBody>
      </p:sp>
      <p:cxnSp>
        <p:nvCxnSpPr>
          <p:cNvPr id="50" name="直接连接符 43"/>
          <p:cNvCxnSpPr>
            <a:stCxn id="29" idx="1"/>
            <a:endCxn id="42" idx="3"/>
          </p:cNvCxnSpPr>
          <p:nvPr/>
        </p:nvCxnSpPr>
        <p:spPr>
          <a:xfrm flipH="1" flipV="1">
            <a:off x="2662565" y="5692527"/>
            <a:ext cx="3493257" cy="448465"/>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44"/>
          <p:cNvCxnSpPr>
            <a:stCxn id="27" idx="2"/>
            <a:endCxn id="29" idx="1"/>
          </p:cNvCxnSpPr>
          <p:nvPr/>
        </p:nvCxnSpPr>
        <p:spPr>
          <a:xfrm>
            <a:off x="5851748" y="5765521"/>
            <a:ext cx="304074" cy="375471"/>
          </a:xfrm>
          <a:prstGeom prst="line">
            <a:avLst/>
          </a:prstGeom>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sp>
        <p:nvSpPr>
          <p:cNvPr id="54" name="矩形 6"/>
          <p:cNvSpPr/>
          <p:nvPr/>
        </p:nvSpPr>
        <p:spPr>
          <a:xfrm>
            <a:off x="3027018" y="5953256"/>
            <a:ext cx="2598788" cy="584775"/>
          </a:xfrm>
          <a:prstGeom prst="rect">
            <a:avLst/>
          </a:prstGeom>
        </p:spPr>
        <p:txBody>
          <a:bodyPr wrap="none">
            <a:spAutoFit/>
          </a:bodyPr>
          <a:lstStyle/>
          <a:p>
            <a:r>
              <a:rPr lang="en-US" altLang="zh-CN" sz="3200" dirty="0">
                <a:solidFill>
                  <a:srgbClr val="FF0000"/>
                </a:solidFill>
              </a:rPr>
              <a:t>high </a:t>
            </a:r>
            <a:r>
              <a:rPr lang="en-US" altLang="zh-CN" sz="3200" dirty="0" err="1">
                <a:solidFill>
                  <a:srgbClr val="FF0000"/>
                </a:solidFill>
              </a:rPr>
              <a:t>sparsity</a:t>
            </a:r>
            <a:r>
              <a:rPr lang="en-US" altLang="zh-CN" sz="3200" dirty="0">
                <a:solidFill>
                  <a:srgbClr val="FF0000"/>
                </a:solidFill>
              </a:rPr>
              <a:t> </a:t>
            </a:r>
            <a:endParaRPr lang="zh-CN" altLang="en-US" sz="3200" dirty="0"/>
          </a:p>
        </p:txBody>
      </p:sp>
      <p:cxnSp>
        <p:nvCxnSpPr>
          <p:cNvPr id="55" name="直接连接符 32"/>
          <p:cNvCxnSpPr>
            <a:stCxn id="28" idx="0"/>
          </p:cNvCxnSpPr>
          <p:nvPr/>
        </p:nvCxnSpPr>
        <p:spPr>
          <a:xfrm flipH="1" flipV="1">
            <a:off x="5875386" y="5036612"/>
            <a:ext cx="1081813" cy="333131"/>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56" name="矩形 6"/>
          <p:cNvSpPr/>
          <p:nvPr/>
        </p:nvSpPr>
        <p:spPr>
          <a:xfrm>
            <a:off x="5446518" y="3933056"/>
            <a:ext cx="1915909" cy="1077218"/>
          </a:xfrm>
          <a:prstGeom prst="rect">
            <a:avLst/>
          </a:prstGeom>
        </p:spPr>
        <p:txBody>
          <a:bodyPr wrap="none">
            <a:spAutoFit/>
          </a:bodyPr>
          <a:lstStyle/>
          <a:p>
            <a:r>
              <a:rPr lang="en-US" altLang="zh-CN" sz="3200" dirty="0" smtClean="0">
                <a:solidFill>
                  <a:srgbClr val="FF0000"/>
                </a:solidFill>
              </a:rPr>
              <a:t>cold-start</a:t>
            </a:r>
          </a:p>
          <a:p>
            <a:r>
              <a:rPr lang="en-US" altLang="zh-CN" sz="3200" dirty="0" smtClean="0"/>
              <a:t>new user</a:t>
            </a:r>
            <a:endParaRPr lang="zh-CN" altLang="en-US" sz="3200" dirty="0"/>
          </a:p>
        </p:txBody>
      </p:sp>
      <p:sp>
        <p:nvSpPr>
          <p:cNvPr id="57" name="矩形 6"/>
          <p:cNvSpPr/>
          <p:nvPr/>
        </p:nvSpPr>
        <p:spPr>
          <a:xfrm>
            <a:off x="6201946" y="4896315"/>
            <a:ext cx="412292" cy="584775"/>
          </a:xfrm>
          <a:prstGeom prst="rect">
            <a:avLst/>
          </a:prstGeom>
        </p:spPr>
        <p:txBody>
          <a:bodyPr wrap="none">
            <a:spAutoFit/>
          </a:bodyPr>
          <a:lstStyle/>
          <a:p>
            <a:r>
              <a:rPr lang="en-US" altLang="zh-CN" sz="3200" dirty="0" smtClean="0"/>
              <a:t>?</a:t>
            </a:r>
            <a:endParaRPr lang="zh-CN" altLang="en-US" sz="3200" dirty="0"/>
          </a:p>
        </p:txBody>
      </p:sp>
      <p:sp>
        <p:nvSpPr>
          <p:cNvPr id="58" name="矩形 6"/>
          <p:cNvSpPr/>
          <p:nvPr/>
        </p:nvSpPr>
        <p:spPr>
          <a:xfrm>
            <a:off x="4086776" y="5575371"/>
            <a:ext cx="412292" cy="584775"/>
          </a:xfrm>
          <a:prstGeom prst="rect">
            <a:avLst/>
          </a:prstGeom>
        </p:spPr>
        <p:txBody>
          <a:bodyPr wrap="none">
            <a:spAutoFit/>
          </a:bodyPr>
          <a:lstStyle/>
          <a:p>
            <a:r>
              <a:rPr lang="en-US" altLang="zh-CN" sz="3200" dirty="0" smtClean="0"/>
              <a:t>?</a:t>
            </a:r>
            <a:endParaRPr lang="zh-CN" altLang="en-US" sz="3200" dirty="0"/>
          </a:p>
        </p:txBody>
      </p:sp>
    </p:spTree>
    <p:extLst>
      <p:ext uri="{BB962C8B-B14F-4D97-AF65-F5344CB8AC3E}">
        <p14:creationId xmlns:p14="http://schemas.microsoft.com/office/powerpoint/2010/main" val="17266646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84863"/>
            <a:ext cx="8229600" cy="912515"/>
          </a:xfrm>
          <a:prstGeom prst="rect">
            <a:avLst/>
          </a:prstGeom>
          <a:solidFill>
            <a:srgbClr val="FFFF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1. Background</a:t>
            </a:r>
            <a:endParaRPr lang="en-US" sz="4400" b="1" dirty="0">
              <a:solidFill>
                <a:srgbClr val="7030A0"/>
              </a:solidFill>
            </a:endParaRPr>
          </a:p>
        </p:txBody>
      </p:sp>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2. The Framework</a:t>
            </a:r>
            <a:endParaRPr lang="en-US" sz="4400"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HRW Algorithm</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Experiments</a:t>
            </a:r>
            <a:endParaRPr lang="en-US" sz="4400" dirty="0">
              <a:solidFill>
                <a:srgbClr val="7030A0"/>
              </a:solidFill>
            </a:endParaRP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Insights</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39</a:t>
            </a:fld>
            <a:endParaRPr lang="en-US"/>
          </a:p>
        </p:txBody>
      </p:sp>
    </p:spTree>
    <p:extLst>
      <p:ext uri="{BB962C8B-B14F-4D97-AF65-F5344CB8AC3E}">
        <p14:creationId xmlns:p14="http://schemas.microsoft.com/office/powerpoint/2010/main" val="1761817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Challenging: Social Networks and Users</a:t>
            </a:r>
            <a:endParaRPr lang="zh-CN" altLang="en-US" dirty="0"/>
          </a:p>
        </p:txBody>
      </p:sp>
      <p:sp>
        <p:nvSpPr>
          <p:cNvPr id="3" name="内容占位符 2"/>
          <p:cNvSpPr>
            <a:spLocks noGrp="1"/>
          </p:cNvSpPr>
          <p:nvPr>
            <p:ph idx="1"/>
          </p:nvPr>
        </p:nvSpPr>
        <p:spPr/>
        <p:txBody>
          <a:bodyPr>
            <a:normAutofit/>
          </a:bodyPr>
          <a:lstStyle/>
          <a:p>
            <a:r>
              <a:rPr lang="en-US" altLang="zh-CN" sz="3200" dirty="0" smtClean="0"/>
              <a:t>Large-scale</a:t>
            </a:r>
          </a:p>
          <a:p>
            <a:r>
              <a:rPr lang="en-US" altLang="zh-CN" sz="3200" dirty="0" smtClean="0"/>
              <a:t>Relational</a:t>
            </a:r>
          </a:p>
          <a:p>
            <a:r>
              <a:rPr lang="en-US" altLang="zh-CN" sz="3200" dirty="0" smtClean="0"/>
              <a:t>Heterogeneous</a:t>
            </a:r>
          </a:p>
          <a:p>
            <a:r>
              <a:rPr lang="en-US" altLang="zh-CN" sz="3200" dirty="0" smtClean="0"/>
              <a:t>Complex (intention)</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a:t>
            </a:fld>
            <a:endParaRPr lang="en-US"/>
          </a:p>
        </p:txBody>
      </p:sp>
    </p:spTree>
    <p:extLst>
      <p:ext uri="{BB962C8B-B14F-4D97-AF65-F5344CB8AC3E}">
        <p14:creationId xmlns:p14="http://schemas.microsoft.com/office/powerpoint/2010/main" val="149556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40</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Multiple Domains</a:t>
            </a:r>
            <a:endParaRPr lang="zh-CN" altLang="en-US" dirty="0">
              <a:latin typeface="+mn-lt"/>
              <a:ea typeface="+mn-ea"/>
            </a:endParaRPr>
          </a:p>
        </p:txBody>
      </p:sp>
      <p:sp>
        <p:nvSpPr>
          <p:cNvPr id="6" name="内容占位符 2"/>
          <p:cNvSpPr>
            <a:spLocks noGrp="1"/>
          </p:cNvSpPr>
          <p:nvPr>
            <p:ph idx="1"/>
          </p:nvPr>
        </p:nvSpPr>
        <p:spPr>
          <a:xfrm>
            <a:off x="457200" y="1600200"/>
            <a:ext cx="8229600" cy="4876800"/>
          </a:xfrm>
        </p:spPr>
        <p:txBody>
          <a:bodyPr>
            <a:normAutofit/>
          </a:bodyPr>
          <a:lstStyle/>
          <a:p>
            <a:r>
              <a:rPr lang="en-US" altLang="zh-CN" sz="3200" dirty="0" smtClean="0"/>
              <a:t>User label domain</a:t>
            </a:r>
            <a:endParaRPr lang="zh-CN" altLang="en-US" sz="3200"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598" y="2852936"/>
            <a:ext cx="832001"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598" y="4133676"/>
            <a:ext cx="832001" cy="98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835696" y="2852936"/>
            <a:ext cx="2142321" cy="1200329"/>
          </a:xfrm>
          <a:prstGeom prst="rect">
            <a:avLst/>
          </a:prstGeom>
          <a:noFill/>
        </p:spPr>
        <p:txBody>
          <a:bodyPr wrap="square" rtlCol="0">
            <a:spAutoFit/>
          </a:bodyPr>
          <a:lstStyle/>
          <a:p>
            <a:r>
              <a:rPr lang="en-US" altLang="zh-CN" dirty="0" err="1" smtClean="0">
                <a:solidFill>
                  <a:srgbClr val="7030A0"/>
                </a:solidFill>
                <a:cs typeface="Times New Roman" pitchFamily="18" charset="0"/>
              </a:rPr>
              <a:t>Peng</a:t>
            </a:r>
            <a:r>
              <a:rPr lang="en-US" altLang="zh-CN" dirty="0" smtClean="0">
                <a:solidFill>
                  <a:srgbClr val="7030A0"/>
                </a:solidFill>
                <a:cs typeface="Times New Roman" pitchFamily="18" charset="0"/>
              </a:rPr>
              <a:t> Cui</a:t>
            </a:r>
          </a:p>
          <a:p>
            <a:r>
              <a:rPr lang="en-US" altLang="zh-CN" dirty="0" err="1" smtClean="0">
                <a:cs typeface="Times New Roman" pitchFamily="18" charset="0"/>
              </a:rPr>
              <a:t>Haidian</a:t>
            </a:r>
            <a:r>
              <a:rPr lang="en-US" altLang="zh-CN" dirty="0" smtClean="0">
                <a:cs typeface="Times New Roman" pitchFamily="18" charset="0"/>
              </a:rPr>
              <a:t>, Beijing</a:t>
            </a:r>
          </a:p>
          <a:p>
            <a:r>
              <a:rPr lang="en-US" altLang="zh-CN" dirty="0" smtClean="0">
                <a:cs typeface="Times New Roman" pitchFamily="18" charset="0"/>
              </a:rPr>
              <a:t>Company: Tsinghua</a:t>
            </a:r>
          </a:p>
        </p:txBody>
      </p:sp>
      <p:sp>
        <p:nvSpPr>
          <p:cNvPr id="10" name="TextBox 9"/>
          <p:cNvSpPr txBox="1"/>
          <p:nvPr/>
        </p:nvSpPr>
        <p:spPr>
          <a:xfrm>
            <a:off x="1835696" y="4133676"/>
            <a:ext cx="2232248" cy="923330"/>
          </a:xfrm>
          <a:prstGeom prst="rect">
            <a:avLst/>
          </a:prstGeom>
          <a:noFill/>
        </p:spPr>
        <p:txBody>
          <a:bodyPr wrap="square" rtlCol="0">
            <a:spAutoFit/>
          </a:bodyPr>
          <a:lstStyle/>
          <a:p>
            <a:r>
              <a:rPr lang="en-US" altLang="zh-CN" dirty="0" err="1" smtClean="0">
                <a:solidFill>
                  <a:srgbClr val="7030A0"/>
                </a:solidFill>
                <a:cs typeface="Times New Roman" pitchFamily="18" charset="0"/>
              </a:rPr>
              <a:t>Meng</a:t>
            </a:r>
            <a:r>
              <a:rPr lang="en-US" altLang="zh-CN" dirty="0" smtClean="0">
                <a:solidFill>
                  <a:srgbClr val="7030A0"/>
                </a:solidFill>
                <a:cs typeface="Times New Roman" pitchFamily="18" charset="0"/>
              </a:rPr>
              <a:t> Jiang</a:t>
            </a:r>
          </a:p>
          <a:p>
            <a:r>
              <a:rPr lang="en-US" altLang="zh-CN" dirty="0" err="1" smtClean="0">
                <a:cs typeface="Times New Roman" pitchFamily="18" charset="0"/>
              </a:rPr>
              <a:t>Haidian</a:t>
            </a:r>
            <a:r>
              <a:rPr lang="en-US" altLang="zh-CN" dirty="0" smtClean="0">
                <a:cs typeface="Times New Roman" pitchFamily="18" charset="0"/>
              </a:rPr>
              <a:t>, Beijing</a:t>
            </a:r>
          </a:p>
          <a:p>
            <a:r>
              <a:rPr lang="en-US" altLang="zh-CN" dirty="0" smtClean="0">
                <a:cs typeface="Times New Roman" pitchFamily="18" charset="0"/>
              </a:rPr>
              <a:t>University: Tsinghua</a:t>
            </a:r>
          </a:p>
        </p:txBody>
      </p:sp>
      <p:sp>
        <p:nvSpPr>
          <p:cNvPr id="11" name="TextBox 10"/>
          <p:cNvSpPr txBox="1"/>
          <p:nvPr/>
        </p:nvSpPr>
        <p:spPr>
          <a:xfrm>
            <a:off x="4067944" y="2852936"/>
            <a:ext cx="4537010" cy="1015663"/>
          </a:xfrm>
          <a:prstGeom prst="rect">
            <a:avLst/>
          </a:prstGeom>
          <a:noFill/>
        </p:spPr>
        <p:txBody>
          <a:bodyPr wrap="square" rtlCol="0">
            <a:spAutoFit/>
          </a:bodyPr>
          <a:lstStyle/>
          <a:p>
            <a:r>
              <a:rPr lang="en-US" altLang="zh-CN" sz="2000" dirty="0" smtClean="0">
                <a:solidFill>
                  <a:srgbClr val="7030A0"/>
                </a:solidFill>
                <a:cs typeface="Times New Roman" pitchFamily="18" charset="0"/>
              </a:rPr>
              <a:t>User labels (5)</a:t>
            </a:r>
          </a:p>
          <a:p>
            <a:r>
              <a:rPr lang="en-US" altLang="zh-CN" sz="2000" dirty="0" smtClean="0">
                <a:cs typeface="Times New Roman" pitchFamily="18" charset="0"/>
              </a:rPr>
              <a:t>Tsinghua, Ph.D., </a:t>
            </a:r>
            <a:r>
              <a:rPr lang="en-US" altLang="zh-CN" sz="2000" dirty="0" smtClean="0">
                <a:solidFill>
                  <a:srgbClr val="FF0000"/>
                </a:solidFill>
                <a:cs typeface="Times New Roman" pitchFamily="18" charset="0"/>
              </a:rPr>
              <a:t>World Wide Web</a:t>
            </a:r>
            <a:r>
              <a:rPr lang="en-US" altLang="zh-CN" sz="2000" dirty="0" smtClean="0">
                <a:cs typeface="Times New Roman" pitchFamily="18" charset="0"/>
              </a:rPr>
              <a:t>,</a:t>
            </a:r>
          </a:p>
          <a:p>
            <a:r>
              <a:rPr lang="en-US" altLang="zh-CN" sz="2000" dirty="0" smtClean="0">
                <a:solidFill>
                  <a:srgbClr val="FF0000"/>
                </a:solidFill>
                <a:cs typeface="Times New Roman" pitchFamily="18" charset="0"/>
              </a:rPr>
              <a:t>Social Network</a:t>
            </a:r>
            <a:r>
              <a:rPr lang="en-US" altLang="zh-CN" sz="2000" dirty="0" smtClean="0">
                <a:cs typeface="Times New Roman" pitchFamily="18" charset="0"/>
              </a:rPr>
              <a:t>, Social Media</a:t>
            </a:r>
          </a:p>
        </p:txBody>
      </p:sp>
      <p:sp>
        <p:nvSpPr>
          <p:cNvPr id="12" name="TextBox 11"/>
          <p:cNvSpPr txBox="1"/>
          <p:nvPr/>
        </p:nvSpPr>
        <p:spPr>
          <a:xfrm>
            <a:off x="4097536" y="4107188"/>
            <a:ext cx="4537010" cy="1631216"/>
          </a:xfrm>
          <a:prstGeom prst="rect">
            <a:avLst/>
          </a:prstGeom>
          <a:noFill/>
        </p:spPr>
        <p:txBody>
          <a:bodyPr wrap="square" rtlCol="0">
            <a:spAutoFit/>
          </a:bodyPr>
          <a:lstStyle/>
          <a:p>
            <a:r>
              <a:rPr lang="en-US" altLang="zh-CN" sz="2000" dirty="0" smtClean="0">
                <a:solidFill>
                  <a:srgbClr val="7030A0"/>
                </a:solidFill>
                <a:cs typeface="Times New Roman" pitchFamily="18" charset="0"/>
              </a:rPr>
              <a:t>User labels (9)</a:t>
            </a:r>
          </a:p>
          <a:p>
            <a:r>
              <a:rPr lang="en-US" altLang="zh-CN" sz="2000" dirty="0" smtClean="0">
                <a:cs typeface="Times New Roman" pitchFamily="18" charset="0"/>
              </a:rPr>
              <a:t>Chinese food, </a:t>
            </a:r>
            <a:r>
              <a:rPr lang="en-US" altLang="zh-CN" sz="2000" dirty="0" smtClean="0">
                <a:solidFill>
                  <a:srgbClr val="FF0000"/>
                </a:solidFill>
                <a:cs typeface="Times New Roman" pitchFamily="18" charset="0"/>
              </a:rPr>
              <a:t>World Wide Web</a:t>
            </a:r>
            <a:r>
              <a:rPr lang="en-US" altLang="zh-CN" sz="2000" dirty="0" smtClean="0">
                <a:cs typeface="Times New Roman" pitchFamily="18" charset="0"/>
              </a:rPr>
              <a:t>,</a:t>
            </a:r>
          </a:p>
          <a:p>
            <a:r>
              <a:rPr lang="en-US" altLang="zh-CN" sz="2000" dirty="0" smtClean="0">
                <a:solidFill>
                  <a:srgbClr val="FF0000"/>
                </a:solidFill>
                <a:cs typeface="Times New Roman" pitchFamily="18" charset="0"/>
              </a:rPr>
              <a:t>Social Network</a:t>
            </a:r>
            <a:r>
              <a:rPr lang="en-US" altLang="zh-CN" sz="2000" dirty="0" smtClean="0">
                <a:cs typeface="Times New Roman" pitchFamily="18" charset="0"/>
              </a:rPr>
              <a:t>, Data Mining, Liverpool Football Club, NBA, Humors, Sports, Ph.D. Candidates</a:t>
            </a:r>
          </a:p>
        </p:txBody>
      </p:sp>
      <p:sp>
        <p:nvSpPr>
          <p:cNvPr id="13" name="TextBox 12"/>
          <p:cNvSpPr txBox="1"/>
          <p:nvPr/>
        </p:nvSpPr>
        <p:spPr>
          <a:xfrm>
            <a:off x="3870429" y="2420888"/>
            <a:ext cx="4932040" cy="369332"/>
          </a:xfrm>
          <a:prstGeom prst="rect">
            <a:avLst/>
          </a:prstGeom>
          <a:noFill/>
        </p:spPr>
        <p:txBody>
          <a:bodyPr wrap="square" rtlCol="0">
            <a:spAutoFit/>
          </a:bodyPr>
          <a:lstStyle/>
          <a:p>
            <a:r>
              <a:rPr lang="en-US" altLang="zh-CN" dirty="0" smtClean="0">
                <a:solidFill>
                  <a:schemeClr val="tx1">
                    <a:lumMod val="65000"/>
                    <a:lumOff val="35000"/>
                  </a:schemeClr>
                </a:solidFill>
                <a:cs typeface="Times New Roman" pitchFamily="18" charset="0"/>
              </a:rPr>
              <a:t>Choose &lt; 10 from 200+ labels like ‘iPhone fan’</a:t>
            </a:r>
          </a:p>
        </p:txBody>
      </p:sp>
    </p:spTree>
    <p:extLst>
      <p:ext uri="{BB962C8B-B14F-4D97-AF65-F5344CB8AC3E}">
        <p14:creationId xmlns:p14="http://schemas.microsoft.com/office/powerpoint/2010/main" val="41645181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41</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a:t>Multiple Domains</a:t>
            </a:r>
            <a:endParaRPr lang="zh-CN" altLang="en-US" dirty="0">
              <a:latin typeface="+mn-lt"/>
              <a:ea typeface="+mn-ea"/>
            </a:endParaRPr>
          </a:p>
        </p:txBody>
      </p:sp>
      <p:sp>
        <p:nvSpPr>
          <p:cNvPr id="6" name="内容占位符 2"/>
          <p:cNvSpPr>
            <a:spLocks noGrp="1"/>
          </p:cNvSpPr>
          <p:nvPr>
            <p:ph idx="1"/>
          </p:nvPr>
        </p:nvSpPr>
        <p:spPr>
          <a:xfrm>
            <a:off x="457200" y="1600200"/>
            <a:ext cx="8229600" cy="4876800"/>
          </a:xfrm>
        </p:spPr>
        <p:txBody>
          <a:bodyPr>
            <a:normAutofit/>
          </a:bodyPr>
          <a:lstStyle/>
          <a:p>
            <a:r>
              <a:rPr lang="en-US" altLang="zh-CN" sz="3200" dirty="0" smtClean="0"/>
              <a:t>Interest group domain</a:t>
            </a:r>
            <a:endParaRPr lang="zh-CN" altLang="en-US" sz="3200"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953" y="3693220"/>
            <a:ext cx="120967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486" y="3678298"/>
            <a:ext cx="12001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703953" y="4902895"/>
            <a:ext cx="1209675" cy="646331"/>
          </a:xfrm>
          <a:prstGeom prst="rect">
            <a:avLst/>
          </a:prstGeom>
          <a:noFill/>
        </p:spPr>
        <p:txBody>
          <a:bodyPr wrap="square" rtlCol="0">
            <a:spAutoFit/>
          </a:bodyPr>
          <a:lstStyle/>
          <a:p>
            <a:pPr algn="ctr"/>
            <a:r>
              <a:rPr lang="en-US" altLang="zh-CN" dirty="0" smtClean="0">
                <a:solidFill>
                  <a:srgbClr val="FF0000"/>
                </a:solidFill>
                <a:cs typeface="Times New Roman" pitchFamily="18" charset="0"/>
              </a:rPr>
              <a:t>Tsinghua University</a:t>
            </a:r>
            <a:endParaRPr lang="zh-CN" altLang="en-US" dirty="0">
              <a:solidFill>
                <a:srgbClr val="FF0000"/>
              </a:solidFill>
              <a:cs typeface="Times New Roman" pitchFamily="18" charset="0"/>
            </a:endParaRPr>
          </a:p>
        </p:txBody>
      </p:sp>
      <p:sp>
        <p:nvSpPr>
          <p:cNvPr id="10" name="TextBox 9"/>
          <p:cNvSpPr txBox="1"/>
          <p:nvPr/>
        </p:nvSpPr>
        <p:spPr>
          <a:xfrm>
            <a:off x="2070723" y="4961002"/>
            <a:ext cx="1209675" cy="646331"/>
          </a:xfrm>
          <a:prstGeom prst="rect">
            <a:avLst/>
          </a:prstGeom>
          <a:noFill/>
        </p:spPr>
        <p:txBody>
          <a:bodyPr wrap="square" rtlCol="0">
            <a:spAutoFit/>
          </a:bodyPr>
          <a:lstStyle/>
          <a:p>
            <a:pPr algn="ctr"/>
            <a:r>
              <a:rPr lang="en-US" altLang="zh-CN" dirty="0" smtClean="0">
                <a:cs typeface="Times New Roman" pitchFamily="18" charset="0"/>
              </a:rPr>
              <a:t>I love sing!</a:t>
            </a:r>
            <a:endParaRPr lang="zh-CN" altLang="en-US" dirty="0">
              <a:cs typeface="Times New Roman" pitchFamily="18" charset="0"/>
            </a:endParaRPr>
          </a:p>
        </p:txBody>
      </p:sp>
      <p:pic>
        <p:nvPicPr>
          <p:cNvPr id="1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785" y="2526065"/>
            <a:ext cx="832001" cy="98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1801189" y="2526065"/>
            <a:ext cx="2767104" cy="461665"/>
          </a:xfrm>
          <a:prstGeom prst="rect">
            <a:avLst/>
          </a:prstGeom>
          <a:noFill/>
        </p:spPr>
        <p:txBody>
          <a:bodyPr wrap="none" rtlCol="0">
            <a:spAutoFit/>
          </a:bodyPr>
          <a:lstStyle/>
          <a:p>
            <a:r>
              <a:rPr lang="en-US" altLang="zh-CN" sz="2400" dirty="0" smtClean="0">
                <a:solidFill>
                  <a:srgbClr val="7030A0"/>
                </a:solidFill>
                <a:cs typeface="Times New Roman" pitchFamily="18" charset="0"/>
              </a:rPr>
              <a:t>Interest Groups (2)</a:t>
            </a:r>
            <a:endParaRPr lang="zh-CN" altLang="en-US" sz="2400" dirty="0">
              <a:solidFill>
                <a:srgbClr val="7030A0"/>
              </a:solidFill>
              <a:cs typeface="Times New Roman" pitchFamily="18" charset="0"/>
            </a:endParaRPr>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3717032"/>
            <a:ext cx="1209675" cy="1209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860032" y="4926707"/>
            <a:ext cx="1209675" cy="646331"/>
          </a:xfrm>
          <a:prstGeom prst="rect">
            <a:avLst/>
          </a:prstGeom>
          <a:noFill/>
        </p:spPr>
        <p:txBody>
          <a:bodyPr wrap="square" rtlCol="0">
            <a:spAutoFit/>
          </a:bodyPr>
          <a:lstStyle/>
          <a:p>
            <a:pPr algn="ctr"/>
            <a:r>
              <a:rPr lang="en-US" altLang="zh-CN" dirty="0" smtClean="0">
                <a:solidFill>
                  <a:srgbClr val="FF0000"/>
                </a:solidFill>
                <a:cs typeface="Times New Roman" pitchFamily="18" charset="0"/>
              </a:rPr>
              <a:t>Tsinghua University</a:t>
            </a:r>
            <a:endParaRPr lang="zh-CN" altLang="en-US" dirty="0">
              <a:solidFill>
                <a:srgbClr val="FF0000"/>
              </a:solidFill>
              <a:cs typeface="Times New Roman" pitchFamily="18" charset="0"/>
            </a:endParaRPr>
          </a:p>
        </p:txBody>
      </p:sp>
      <p:sp>
        <p:nvSpPr>
          <p:cNvPr id="15" name="TextBox 14"/>
          <p:cNvSpPr txBox="1"/>
          <p:nvPr/>
        </p:nvSpPr>
        <p:spPr>
          <a:xfrm>
            <a:off x="5957268" y="2493799"/>
            <a:ext cx="2767104" cy="461665"/>
          </a:xfrm>
          <a:prstGeom prst="rect">
            <a:avLst/>
          </a:prstGeom>
          <a:noFill/>
        </p:spPr>
        <p:txBody>
          <a:bodyPr wrap="none" rtlCol="0">
            <a:spAutoFit/>
          </a:bodyPr>
          <a:lstStyle/>
          <a:p>
            <a:r>
              <a:rPr lang="en-US" altLang="zh-CN" sz="2400" dirty="0" smtClean="0">
                <a:solidFill>
                  <a:srgbClr val="7030A0"/>
                </a:solidFill>
                <a:cs typeface="Times New Roman" pitchFamily="18" charset="0"/>
              </a:rPr>
              <a:t>Interest Groups (3)</a:t>
            </a:r>
            <a:endParaRPr lang="zh-CN" altLang="en-US" sz="2400" dirty="0">
              <a:solidFill>
                <a:srgbClr val="7030A0"/>
              </a:solidFill>
              <a:cs typeface="Times New Roman" pitchFamily="18" charset="0"/>
            </a:endParaRPr>
          </a:p>
        </p:txBody>
      </p:sp>
      <p:pic>
        <p:nvPicPr>
          <p:cNvPr id="1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7321" y="2526064"/>
            <a:ext cx="1059947" cy="1100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69707" y="3590993"/>
            <a:ext cx="1350418" cy="1335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6069708" y="4954210"/>
            <a:ext cx="1350418" cy="923330"/>
          </a:xfrm>
          <a:prstGeom prst="rect">
            <a:avLst/>
          </a:prstGeom>
          <a:noFill/>
        </p:spPr>
        <p:txBody>
          <a:bodyPr wrap="square" rtlCol="0">
            <a:spAutoFit/>
          </a:bodyPr>
          <a:lstStyle/>
          <a:p>
            <a:pPr algn="ctr"/>
            <a:r>
              <a:rPr lang="en-US" altLang="zh-CN" dirty="0" smtClean="0">
                <a:cs typeface="Times New Roman" pitchFamily="18" charset="0"/>
              </a:rPr>
              <a:t>Social Media &amp; Reputation</a:t>
            </a:r>
            <a:endParaRPr lang="zh-CN" altLang="en-US" dirty="0">
              <a:cs typeface="Times New Roman" pitchFamily="18" charset="0"/>
            </a:endParaRPr>
          </a:p>
        </p:txBody>
      </p:sp>
      <p:pic>
        <p:nvPicPr>
          <p:cNvPr id="19"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8429" y="3717032"/>
            <a:ext cx="11715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7370439" y="4954908"/>
            <a:ext cx="1350418" cy="923330"/>
          </a:xfrm>
          <a:prstGeom prst="rect">
            <a:avLst/>
          </a:prstGeom>
          <a:noFill/>
        </p:spPr>
        <p:txBody>
          <a:bodyPr wrap="square" rtlCol="0">
            <a:spAutoFit/>
          </a:bodyPr>
          <a:lstStyle/>
          <a:p>
            <a:pPr algn="ctr"/>
            <a:r>
              <a:rPr lang="en-US" altLang="zh-CN" dirty="0" smtClean="0">
                <a:cs typeface="Times New Roman" pitchFamily="18" charset="0"/>
              </a:rPr>
              <a:t>World Wide Web Team</a:t>
            </a:r>
            <a:endParaRPr lang="zh-CN" altLang="en-US" dirty="0">
              <a:cs typeface="Times New Roman" pitchFamily="18" charset="0"/>
            </a:endParaRPr>
          </a:p>
        </p:txBody>
      </p:sp>
    </p:spTree>
    <p:extLst>
      <p:ext uri="{BB962C8B-B14F-4D97-AF65-F5344CB8AC3E}">
        <p14:creationId xmlns:p14="http://schemas.microsoft.com/office/powerpoint/2010/main" val="26032991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2800" dirty="0" smtClean="0"/>
              <a:t>Given: Links on social networks</a:t>
            </a:r>
          </a:p>
          <a:p>
            <a:r>
              <a:rPr lang="en-US" sz="2800" dirty="0" smtClean="0"/>
              <a:t>Find: A framework that use auxiliary knowledge in multiple domains to </a:t>
            </a:r>
            <a:r>
              <a:rPr lang="en-US" sz="2800" dirty="0" smtClean="0">
                <a:solidFill>
                  <a:srgbClr val="7030A0"/>
                </a:solidFill>
              </a:rPr>
              <a:t>best</a:t>
            </a:r>
            <a:r>
              <a:rPr lang="en-US" sz="2800" dirty="0" smtClean="0"/>
              <a:t> predict “user-item” (target) links when the training set is too small.</a:t>
            </a:r>
          </a:p>
          <a:p>
            <a:endParaRPr lang="en-US" sz="2800" dirty="0" smtClean="0"/>
          </a:p>
          <a:p>
            <a:endParaRPr lang="en-US" sz="2800" dirty="0"/>
          </a:p>
          <a:p>
            <a:r>
              <a:rPr lang="en-US" sz="2800" dirty="0" smtClean="0"/>
              <a:t>Goals:</a:t>
            </a:r>
          </a:p>
          <a:p>
            <a:pPr lvl="1"/>
            <a:r>
              <a:rPr lang="en-US" sz="2400" dirty="0" smtClean="0"/>
              <a:t>G1. Understand link formations on social networks</a:t>
            </a:r>
          </a:p>
          <a:p>
            <a:pPr lvl="1"/>
            <a:r>
              <a:rPr lang="en-US" sz="2400" dirty="0" smtClean="0"/>
              <a:t>G2. A s</a:t>
            </a:r>
            <a:r>
              <a:rPr lang="en-US" altLang="zh-CN" sz="2400" dirty="0" smtClean="0"/>
              <a:t>ocial network framework with multiple domains</a:t>
            </a:r>
          </a:p>
          <a:p>
            <a:pPr lvl="1"/>
            <a:r>
              <a:rPr lang="en-US" sz="2400" dirty="0" smtClean="0"/>
              <a:t>G3. Solve the cold-start problem</a:t>
            </a:r>
            <a:endParaRPr lang="en-US" sz="24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42</a:t>
            </a:fld>
            <a:endParaRPr lang="en-US"/>
          </a:p>
        </p:txBody>
      </p:sp>
    </p:spTree>
    <p:extLst>
      <p:ext uri="{BB962C8B-B14F-4D97-AF65-F5344CB8AC3E}">
        <p14:creationId xmlns:p14="http://schemas.microsoft.com/office/powerpoint/2010/main" val="250878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Multiple Domains</a:t>
            </a:r>
            <a:endParaRPr lang="en-US" dirty="0"/>
          </a:p>
        </p:txBody>
      </p:sp>
      <p:sp>
        <p:nvSpPr>
          <p:cNvPr id="3" name="Content Placeholder 2"/>
          <p:cNvSpPr>
            <a:spLocks noGrp="1"/>
          </p:cNvSpPr>
          <p:nvPr>
            <p:ph idx="1"/>
          </p:nvPr>
        </p:nvSpPr>
        <p:spPr/>
        <p:txBody>
          <a:bodyPr>
            <a:normAutofit/>
          </a:bodyPr>
          <a:lstStyle/>
          <a:p>
            <a:r>
              <a:rPr lang="en-US" sz="3200" dirty="0" smtClean="0"/>
              <a:t>Relational</a:t>
            </a:r>
          </a:p>
          <a:p>
            <a:pPr lvl="1"/>
            <a:r>
              <a:rPr lang="en-US" sz="2800" dirty="0" smtClean="0"/>
              <a:t>Within-domain links and cross-domain links</a:t>
            </a:r>
          </a:p>
          <a:p>
            <a:r>
              <a:rPr lang="en-US" sz="3200" dirty="0" smtClean="0"/>
              <a:t>Heterogeneous</a:t>
            </a:r>
          </a:p>
          <a:p>
            <a:pPr lvl="1"/>
            <a:r>
              <a:rPr lang="en-US" sz="2800" dirty="0" smtClean="0"/>
              <a:t>Different types of item domains</a:t>
            </a:r>
          </a:p>
          <a:p>
            <a:r>
              <a:rPr lang="en-US" sz="3200" dirty="0" smtClean="0"/>
              <a:t>Sparse</a:t>
            </a:r>
          </a:p>
          <a:p>
            <a:pPr lvl="1"/>
            <a:r>
              <a:rPr lang="en-US" sz="2800" dirty="0" smtClean="0"/>
              <a:t>Different </a:t>
            </a:r>
            <a:r>
              <a:rPr lang="en-US" sz="2800" dirty="0" err="1" smtClean="0"/>
              <a:t>sparsity</a:t>
            </a:r>
            <a:r>
              <a:rPr lang="en-US" sz="2800" dirty="0" smtClean="0"/>
              <a:t> levels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43</a:t>
            </a:fld>
            <a:endParaRPr lang="en-US"/>
          </a:p>
        </p:txBody>
      </p:sp>
    </p:spTree>
    <p:extLst>
      <p:ext uri="{BB962C8B-B14F-4D97-AF65-F5344CB8AC3E}">
        <p14:creationId xmlns:p14="http://schemas.microsoft.com/office/powerpoint/2010/main" val="420665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2. The Framework</a:t>
            </a:r>
            <a:endParaRPr lang="en-US" sz="4400" b="1"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HRW Algorithm</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a:t>
            </a:r>
            <a:r>
              <a:rPr lang="en-US" sz="4400" dirty="0">
                <a:solidFill>
                  <a:srgbClr val="7030A0"/>
                </a:solidFill>
              </a:rPr>
              <a:t>. </a:t>
            </a:r>
            <a:r>
              <a:rPr lang="en-US" sz="4400" dirty="0" smtClean="0">
                <a:solidFill>
                  <a:srgbClr val="7030A0"/>
                </a:solidFill>
              </a:rPr>
              <a:t>Experiments</a:t>
            </a:r>
            <a:endParaRPr lang="en-US" sz="4400" dirty="0">
              <a:solidFill>
                <a:srgbClr val="7030A0"/>
              </a:solidFill>
            </a:endParaRP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Insights</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44</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341409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Reframe Social Networks</a:t>
            </a:r>
            <a:endParaRPr lang="en-US" dirty="0"/>
          </a:p>
        </p:txBody>
      </p:sp>
      <p:sp>
        <p:nvSpPr>
          <p:cNvPr id="6" name="Content Placeholder 5"/>
          <p:cNvSpPr>
            <a:spLocks noGrp="1"/>
          </p:cNvSpPr>
          <p:nvPr>
            <p:ph idx="1"/>
          </p:nvPr>
        </p:nvSpPr>
        <p:spPr/>
        <p:txBody>
          <a:bodyPr>
            <a:normAutofit/>
          </a:bodyPr>
          <a:lstStyle/>
          <a:p>
            <a:r>
              <a:rPr lang="en-US" sz="3200" dirty="0" smtClean="0"/>
              <a:t>We have user-user, post-post and label-label links (social relation + item similarity).</a:t>
            </a:r>
          </a:p>
          <a:p>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45</a:t>
            </a:fld>
            <a:endParaRPr lang="en-US"/>
          </a:p>
        </p:txBody>
      </p:sp>
      <p:grpSp>
        <p:nvGrpSpPr>
          <p:cNvPr id="7" name="组合 42"/>
          <p:cNvGrpSpPr/>
          <p:nvPr/>
        </p:nvGrpSpPr>
        <p:grpSpPr>
          <a:xfrm>
            <a:off x="4625865" y="3873487"/>
            <a:ext cx="2448562" cy="1207521"/>
            <a:chOff x="2583214" y="2514600"/>
            <a:chExt cx="3896462" cy="1905000"/>
          </a:xfrm>
          <a:solidFill>
            <a:srgbClr val="00B050">
              <a:alpha val="21000"/>
            </a:srgbClr>
          </a:solidFill>
        </p:grpSpPr>
        <p:sp>
          <p:nvSpPr>
            <p:cNvPr id="8" name="椭圆 43"/>
            <p:cNvSpPr/>
            <p:nvPr/>
          </p:nvSpPr>
          <p:spPr>
            <a:xfrm>
              <a:off x="2583214" y="2514600"/>
              <a:ext cx="3896462" cy="1905000"/>
            </a:xfrm>
            <a:prstGeom prst="ellipse">
              <a:avLst/>
            </a:prstGeom>
            <a:grp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962" y="3003874"/>
              <a:ext cx="342341" cy="432001"/>
            </a:xfrm>
            <a:prstGeom prst="rect">
              <a:avLst/>
            </a:prstGeom>
            <a:grpFill/>
            <a:extLst/>
          </p:spPr>
        </p:pic>
        <p:pic>
          <p:nvPicPr>
            <p:cNvPr id="10"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96" y="2811491"/>
              <a:ext cx="342341" cy="432001"/>
            </a:xfrm>
            <a:prstGeom prst="rect">
              <a:avLst/>
            </a:prstGeom>
            <a:grpFill/>
            <a:extLst/>
          </p:spPr>
        </p:pic>
        <p:pic>
          <p:nvPicPr>
            <p:cNvPr id="11"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014" y="3812222"/>
              <a:ext cx="342341" cy="432001"/>
            </a:xfrm>
            <a:prstGeom prst="rect">
              <a:avLst/>
            </a:prstGeom>
            <a:grpFill/>
            <a:extLst/>
          </p:spPr>
        </p:pic>
        <p:pic>
          <p:nvPicPr>
            <p:cNvPr id="12"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50" y="3616679"/>
              <a:ext cx="342341" cy="432001"/>
            </a:xfrm>
            <a:prstGeom prst="rect">
              <a:avLst/>
            </a:prstGeom>
            <a:grpFill/>
            <a:extLst/>
          </p:spPr>
        </p:pic>
        <p:cxnSp>
          <p:nvCxnSpPr>
            <p:cNvPr id="13" name="直接连接符 48"/>
            <p:cNvCxnSpPr>
              <a:stCxn id="11" idx="3"/>
              <a:endCxn id="12" idx="1"/>
            </p:cNvCxnSpPr>
            <p:nvPr/>
          </p:nvCxnSpPr>
          <p:spPr>
            <a:xfrm flipV="1">
              <a:off x="4373355" y="3832679"/>
              <a:ext cx="1095095" cy="195543"/>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cxnSp>
          <p:nvCxnSpPr>
            <p:cNvPr id="14" name="直接连接符 49"/>
            <p:cNvCxnSpPr>
              <a:stCxn id="9" idx="3"/>
              <a:endCxn id="10" idx="1"/>
            </p:cNvCxnSpPr>
            <p:nvPr/>
          </p:nvCxnSpPr>
          <p:spPr>
            <a:xfrm flipV="1">
              <a:off x="3718303" y="3027491"/>
              <a:ext cx="1416793" cy="192384"/>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grpSp>
      <p:sp>
        <p:nvSpPr>
          <p:cNvPr id="15" name="椭圆 50"/>
          <p:cNvSpPr/>
          <p:nvPr/>
        </p:nvSpPr>
        <p:spPr>
          <a:xfrm>
            <a:off x="2647249" y="3518206"/>
            <a:ext cx="1763013" cy="1018301"/>
          </a:xfrm>
          <a:prstGeom prst="ellipse">
            <a:avLst/>
          </a:prstGeom>
          <a:solidFill>
            <a:srgbClr val="0070C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8717" y="3922178"/>
            <a:ext cx="203660" cy="235607"/>
          </a:xfrm>
          <a:prstGeom prst="rect">
            <a:avLst/>
          </a:prstGeom>
          <a:solidFill>
            <a:srgbClr val="0070C0">
              <a:alpha val="20000"/>
            </a:srgbClr>
          </a:solidFill>
          <a:extLst/>
        </p:spPr>
      </p:pic>
      <p:pic>
        <p:nvPicPr>
          <p:cNvPr id="17"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6567" y="4157785"/>
            <a:ext cx="203660" cy="235607"/>
          </a:xfrm>
          <a:prstGeom prst="rect">
            <a:avLst/>
          </a:prstGeom>
          <a:solidFill>
            <a:srgbClr val="0070C0">
              <a:alpha val="20000"/>
            </a:srgbClr>
          </a:solidFill>
          <a:extLst/>
        </p:spPr>
      </p:pic>
      <p:pic>
        <p:nvPicPr>
          <p:cNvPr id="18"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586" y="3653962"/>
            <a:ext cx="203660" cy="235607"/>
          </a:xfrm>
          <a:prstGeom prst="rect">
            <a:avLst/>
          </a:prstGeom>
          <a:solidFill>
            <a:srgbClr val="0070C0">
              <a:alpha val="20000"/>
            </a:srgbClr>
          </a:solidFill>
          <a:extLst/>
        </p:spPr>
      </p:pic>
      <p:cxnSp>
        <p:nvCxnSpPr>
          <p:cNvPr id="19" name="直接连接符 54"/>
          <p:cNvCxnSpPr/>
          <p:nvPr/>
        </p:nvCxnSpPr>
        <p:spPr>
          <a:xfrm flipV="1">
            <a:off x="3048619" y="3771766"/>
            <a:ext cx="672511" cy="184894"/>
          </a:xfrm>
          <a:prstGeom prst="line">
            <a:avLst/>
          </a:prstGeom>
          <a:ln/>
        </p:spPr>
        <p:style>
          <a:lnRef idx="3">
            <a:schemeClr val="dk1"/>
          </a:lnRef>
          <a:fillRef idx="0">
            <a:schemeClr val="dk1"/>
          </a:fillRef>
          <a:effectRef idx="2">
            <a:schemeClr val="dk1"/>
          </a:effectRef>
          <a:fontRef idx="minor">
            <a:schemeClr val="tx1"/>
          </a:fontRef>
        </p:style>
      </p:cxnSp>
      <p:cxnSp>
        <p:nvCxnSpPr>
          <p:cNvPr id="20" name="直接连接符 55"/>
          <p:cNvCxnSpPr/>
          <p:nvPr/>
        </p:nvCxnSpPr>
        <p:spPr>
          <a:xfrm>
            <a:off x="3024668" y="4157785"/>
            <a:ext cx="404572" cy="117804"/>
          </a:xfrm>
          <a:prstGeom prst="line">
            <a:avLst/>
          </a:prstGeom>
          <a:ln/>
        </p:spPr>
        <p:style>
          <a:lnRef idx="3">
            <a:schemeClr val="dk1"/>
          </a:lnRef>
          <a:fillRef idx="0">
            <a:schemeClr val="dk1"/>
          </a:fillRef>
          <a:effectRef idx="2">
            <a:schemeClr val="dk1"/>
          </a:effectRef>
          <a:fontRef idx="minor">
            <a:schemeClr val="tx1"/>
          </a:fontRef>
        </p:style>
      </p:cxnSp>
      <p:cxnSp>
        <p:nvCxnSpPr>
          <p:cNvPr id="21" name="直接连接符 56"/>
          <p:cNvCxnSpPr/>
          <p:nvPr/>
        </p:nvCxnSpPr>
        <p:spPr>
          <a:xfrm flipV="1">
            <a:off x="3721130" y="3956660"/>
            <a:ext cx="129616" cy="262664"/>
          </a:xfrm>
          <a:prstGeom prst="line">
            <a:avLst/>
          </a:prstGeom>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483768" y="3068960"/>
            <a:ext cx="2089976" cy="461665"/>
          </a:xfrm>
          <a:prstGeom prst="rect">
            <a:avLst/>
          </a:prstGeom>
          <a:noFill/>
        </p:spPr>
        <p:txBody>
          <a:bodyPr wrap="square" rtlCol="0">
            <a:spAutoFit/>
          </a:bodyPr>
          <a:lstStyle/>
          <a:p>
            <a:r>
              <a:rPr lang="en-US" altLang="zh-CN" sz="2400" dirty="0" smtClean="0">
                <a:cs typeface="Times New Roman" pitchFamily="18" charset="0"/>
              </a:rPr>
              <a:t>web posts</a:t>
            </a:r>
            <a:endParaRPr lang="zh-CN" altLang="en-US" sz="2400" dirty="0">
              <a:cs typeface="Times New Roman" pitchFamily="18" charset="0"/>
            </a:endParaRPr>
          </a:p>
        </p:txBody>
      </p:sp>
      <p:sp>
        <p:nvSpPr>
          <p:cNvPr id="23" name="TextBox 22"/>
          <p:cNvSpPr txBox="1"/>
          <p:nvPr/>
        </p:nvSpPr>
        <p:spPr>
          <a:xfrm>
            <a:off x="5202074" y="3411822"/>
            <a:ext cx="1296144" cy="461665"/>
          </a:xfrm>
          <a:prstGeom prst="rect">
            <a:avLst/>
          </a:prstGeom>
          <a:noFill/>
        </p:spPr>
        <p:txBody>
          <a:bodyPr wrap="square" rtlCol="0">
            <a:spAutoFit/>
          </a:bodyPr>
          <a:lstStyle/>
          <a:p>
            <a:r>
              <a:rPr lang="en-US" altLang="zh-CN" sz="2400" dirty="0" smtClean="0">
                <a:solidFill>
                  <a:srgbClr val="00B050"/>
                </a:solidFill>
                <a:cs typeface="Times New Roman" pitchFamily="18" charset="0"/>
              </a:rPr>
              <a:t>users</a:t>
            </a:r>
            <a:endParaRPr lang="zh-CN" altLang="en-US" sz="3200" dirty="0">
              <a:solidFill>
                <a:srgbClr val="00B050"/>
              </a:solidFill>
              <a:cs typeface="Times New Roman" pitchFamily="18" charset="0"/>
            </a:endParaRPr>
          </a:p>
        </p:txBody>
      </p:sp>
      <p:cxnSp>
        <p:nvCxnSpPr>
          <p:cNvPr id="26" name="直接连接符 61"/>
          <p:cNvCxnSpPr>
            <a:stCxn id="9" idx="2"/>
            <a:endCxn id="11" idx="1"/>
          </p:cNvCxnSpPr>
          <p:nvPr/>
        </p:nvCxnSpPr>
        <p:spPr>
          <a:xfrm>
            <a:off x="5231598" y="4457455"/>
            <a:ext cx="304074" cy="375471"/>
          </a:xfrm>
          <a:prstGeom prst="line">
            <a:avLst/>
          </a:prstGeom>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sp>
        <p:nvSpPr>
          <p:cNvPr id="27" name="椭圆 62"/>
          <p:cNvSpPr/>
          <p:nvPr/>
        </p:nvSpPr>
        <p:spPr>
          <a:xfrm>
            <a:off x="2659463" y="4724054"/>
            <a:ext cx="1817868" cy="895495"/>
          </a:xfrm>
          <a:prstGeom prst="ellipse">
            <a:avLst/>
          </a:prstGeom>
          <a:solidFill>
            <a:srgbClr val="FF000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052" y="5020895"/>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1227" y="4895479"/>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7943" y="5256228"/>
            <a:ext cx="225727" cy="18552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接连接符 66"/>
          <p:cNvCxnSpPr/>
          <p:nvPr/>
        </p:nvCxnSpPr>
        <p:spPr>
          <a:xfrm>
            <a:off x="3047160" y="5147264"/>
            <a:ext cx="929794" cy="2017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67"/>
          <p:cNvCxnSpPr/>
          <p:nvPr/>
        </p:nvCxnSpPr>
        <p:spPr>
          <a:xfrm flipV="1">
            <a:off x="3107253" y="4988243"/>
            <a:ext cx="643974" cy="57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556750" y="5506217"/>
            <a:ext cx="2043497" cy="461665"/>
          </a:xfrm>
          <a:prstGeom prst="rect">
            <a:avLst/>
          </a:prstGeom>
          <a:noFill/>
        </p:spPr>
        <p:txBody>
          <a:bodyPr wrap="square" rtlCol="0">
            <a:spAutoFit/>
          </a:bodyPr>
          <a:lstStyle/>
          <a:p>
            <a:r>
              <a:rPr lang="en-US" altLang="zh-CN" sz="2400" dirty="0" smtClean="0">
                <a:solidFill>
                  <a:srgbClr val="FF0000"/>
                </a:solidFill>
                <a:cs typeface="Times New Roman" pitchFamily="18" charset="0"/>
              </a:rPr>
              <a:t>user labels</a:t>
            </a:r>
            <a:endParaRPr lang="zh-CN" altLang="en-US" sz="2400" dirty="0">
              <a:solidFill>
                <a:srgbClr val="FF0000"/>
              </a:solidFill>
              <a:cs typeface="Times New Roman" pitchFamily="18" charset="0"/>
            </a:endParaRPr>
          </a:p>
        </p:txBody>
      </p:sp>
      <p:cxnSp>
        <p:nvCxnSpPr>
          <p:cNvPr id="36" name="直接连接符 71"/>
          <p:cNvCxnSpPr/>
          <p:nvPr/>
        </p:nvCxnSpPr>
        <p:spPr>
          <a:xfrm>
            <a:off x="3912876" y="5035096"/>
            <a:ext cx="162732" cy="313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9224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Reframe Social Networks</a:t>
            </a:r>
            <a:endParaRPr lang="en-US" dirty="0"/>
          </a:p>
        </p:txBody>
      </p:sp>
      <p:sp>
        <p:nvSpPr>
          <p:cNvPr id="6" name="Content Placeholder 5"/>
          <p:cNvSpPr>
            <a:spLocks noGrp="1"/>
          </p:cNvSpPr>
          <p:nvPr>
            <p:ph idx="1"/>
          </p:nvPr>
        </p:nvSpPr>
        <p:spPr/>
        <p:txBody>
          <a:bodyPr>
            <a:normAutofit/>
          </a:bodyPr>
          <a:lstStyle/>
          <a:p>
            <a:r>
              <a:rPr lang="en-US" sz="3200" dirty="0" smtClean="0"/>
              <a:t>We have user-post and user-label links.</a:t>
            </a:r>
          </a:p>
          <a:p>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46</a:t>
            </a:fld>
            <a:endParaRPr lang="en-US"/>
          </a:p>
        </p:txBody>
      </p:sp>
      <p:grpSp>
        <p:nvGrpSpPr>
          <p:cNvPr id="7" name="组合 42"/>
          <p:cNvGrpSpPr/>
          <p:nvPr/>
        </p:nvGrpSpPr>
        <p:grpSpPr>
          <a:xfrm>
            <a:off x="4625865" y="3873487"/>
            <a:ext cx="2448562" cy="1207521"/>
            <a:chOff x="2583214" y="2514600"/>
            <a:chExt cx="3896462" cy="1905000"/>
          </a:xfrm>
          <a:solidFill>
            <a:srgbClr val="00B050">
              <a:alpha val="21000"/>
            </a:srgbClr>
          </a:solidFill>
        </p:grpSpPr>
        <p:sp>
          <p:nvSpPr>
            <p:cNvPr id="8" name="椭圆 43"/>
            <p:cNvSpPr/>
            <p:nvPr/>
          </p:nvSpPr>
          <p:spPr>
            <a:xfrm>
              <a:off x="2583214" y="2514600"/>
              <a:ext cx="3896462" cy="1905000"/>
            </a:xfrm>
            <a:prstGeom prst="ellipse">
              <a:avLst/>
            </a:prstGeom>
            <a:grp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962" y="3003874"/>
              <a:ext cx="342341" cy="432001"/>
            </a:xfrm>
            <a:prstGeom prst="rect">
              <a:avLst/>
            </a:prstGeom>
            <a:grpFill/>
            <a:extLst/>
          </p:spPr>
        </p:pic>
        <p:pic>
          <p:nvPicPr>
            <p:cNvPr id="10"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96" y="2811491"/>
              <a:ext cx="342341" cy="432001"/>
            </a:xfrm>
            <a:prstGeom prst="rect">
              <a:avLst/>
            </a:prstGeom>
            <a:grpFill/>
            <a:extLst/>
          </p:spPr>
        </p:pic>
        <p:pic>
          <p:nvPicPr>
            <p:cNvPr id="11"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014" y="3812222"/>
              <a:ext cx="342341" cy="432001"/>
            </a:xfrm>
            <a:prstGeom prst="rect">
              <a:avLst/>
            </a:prstGeom>
            <a:grpFill/>
            <a:extLst/>
          </p:spPr>
        </p:pic>
        <p:pic>
          <p:nvPicPr>
            <p:cNvPr id="12"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50" y="3616679"/>
              <a:ext cx="342341" cy="432001"/>
            </a:xfrm>
            <a:prstGeom prst="rect">
              <a:avLst/>
            </a:prstGeom>
            <a:grpFill/>
            <a:extLst/>
          </p:spPr>
        </p:pic>
        <p:cxnSp>
          <p:nvCxnSpPr>
            <p:cNvPr id="13" name="直接连接符 48"/>
            <p:cNvCxnSpPr>
              <a:stCxn id="11" idx="3"/>
              <a:endCxn id="12" idx="1"/>
            </p:cNvCxnSpPr>
            <p:nvPr/>
          </p:nvCxnSpPr>
          <p:spPr>
            <a:xfrm flipV="1">
              <a:off x="4373355" y="3832679"/>
              <a:ext cx="1095095" cy="195543"/>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cxnSp>
          <p:nvCxnSpPr>
            <p:cNvPr id="14" name="直接连接符 49"/>
            <p:cNvCxnSpPr>
              <a:stCxn id="9" idx="3"/>
              <a:endCxn id="10" idx="1"/>
            </p:cNvCxnSpPr>
            <p:nvPr/>
          </p:nvCxnSpPr>
          <p:spPr>
            <a:xfrm flipV="1">
              <a:off x="3718303" y="3027491"/>
              <a:ext cx="1416793" cy="192384"/>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grpSp>
      <p:sp>
        <p:nvSpPr>
          <p:cNvPr id="15" name="椭圆 50"/>
          <p:cNvSpPr/>
          <p:nvPr/>
        </p:nvSpPr>
        <p:spPr>
          <a:xfrm>
            <a:off x="2647249" y="3518206"/>
            <a:ext cx="1763013" cy="1018301"/>
          </a:xfrm>
          <a:prstGeom prst="ellipse">
            <a:avLst/>
          </a:prstGeom>
          <a:solidFill>
            <a:srgbClr val="0070C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8717" y="3922178"/>
            <a:ext cx="203660" cy="235607"/>
          </a:xfrm>
          <a:prstGeom prst="rect">
            <a:avLst/>
          </a:prstGeom>
          <a:solidFill>
            <a:srgbClr val="0070C0">
              <a:alpha val="20000"/>
            </a:srgbClr>
          </a:solidFill>
          <a:extLst/>
        </p:spPr>
      </p:pic>
      <p:pic>
        <p:nvPicPr>
          <p:cNvPr id="17"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6567" y="4157785"/>
            <a:ext cx="203660" cy="235607"/>
          </a:xfrm>
          <a:prstGeom prst="rect">
            <a:avLst/>
          </a:prstGeom>
          <a:solidFill>
            <a:srgbClr val="0070C0">
              <a:alpha val="20000"/>
            </a:srgbClr>
          </a:solidFill>
          <a:extLst/>
        </p:spPr>
      </p:pic>
      <p:pic>
        <p:nvPicPr>
          <p:cNvPr id="18"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586" y="3653962"/>
            <a:ext cx="203660" cy="235607"/>
          </a:xfrm>
          <a:prstGeom prst="rect">
            <a:avLst/>
          </a:prstGeom>
          <a:solidFill>
            <a:srgbClr val="0070C0">
              <a:alpha val="20000"/>
            </a:srgbClr>
          </a:solidFill>
          <a:extLst/>
        </p:spPr>
      </p:pic>
      <p:cxnSp>
        <p:nvCxnSpPr>
          <p:cNvPr id="19" name="直接连接符 54"/>
          <p:cNvCxnSpPr/>
          <p:nvPr/>
        </p:nvCxnSpPr>
        <p:spPr>
          <a:xfrm flipV="1">
            <a:off x="3048619" y="3771766"/>
            <a:ext cx="672511" cy="184894"/>
          </a:xfrm>
          <a:prstGeom prst="line">
            <a:avLst/>
          </a:prstGeom>
          <a:ln/>
        </p:spPr>
        <p:style>
          <a:lnRef idx="3">
            <a:schemeClr val="dk1"/>
          </a:lnRef>
          <a:fillRef idx="0">
            <a:schemeClr val="dk1"/>
          </a:fillRef>
          <a:effectRef idx="2">
            <a:schemeClr val="dk1"/>
          </a:effectRef>
          <a:fontRef idx="minor">
            <a:schemeClr val="tx1"/>
          </a:fontRef>
        </p:style>
      </p:cxnSp>
      <p:cxnSp>
        <p:nvCxnSpPr>
          <p:cNvPr id="20" name="直接连接符 55"/>
          <p:cNvCxnSpPr/>
          <p:nvPr/>
        </p:nvCxnSpPr>
        <p:spPr>
          <a:xfrm>
            <a:off x="3024668" y="4157785"/>
            <a:ext cx="404572" cy="117804"/>
          </a:xfrm>
          <a:prstGeom prst="line">
            <a:avLst/>
          </a:prstGeom>
          <a:ln/>
        </p:spPr>
        <p:style>
          <a:lnRef idx="3">
            <a:schemeClr val="dk1"/>
          </a:lnRef>
          <a:fillRef idx="0">
            <a:schemeClr val="dk1"/>
          </a:fillRef>
          <a:effectRef idx="2">
            <a:schemeClr val="dk1"/>
          </a:effectRef>
          <a:fontRef idx="minor">
            <a:schemeClr val="tx1"/>
          </a:fontRef>
        </p:style>
      </p:cxnSp>
      <p:cxnSp>
        <p:nvCxnSpPr>
          <p:cNvPr id="21" name="直接连接符 56"/>
          <p:cNvCxnSpPr/>
          <p:nvPr/>
        </p:nvCxnSpPr>
        <p:spPr>
          <a:xfrm flipV="1">
            <a:off x="3721130" y="3956660"/>
            <a:ext cx="129616" cy="262664"/>
          </a:xfrm>
          <a:prstGeom prst="line">
            <a:avLst/>
          </a:prstGeom>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483768" y="3068960"/>
            <a:ext cx="2089976" cy="461665"/>
          </a:xfrm>
          <a:prstGeom prst="rect">
            <a:avLst/>
          </a:prstGeom>
          <a:noFill/>
        </p:spPr>
        <p:txBody>
          <a:bodyPr wrap="square" rtlCol="0">
            <a:spAutoFit/>
          </a:bodyPr>
          <a:lstStyle/>
          <a:p>
            <a:r>
              <a:rPr lang="en-US" altLang="zh-CN" sz="2400" dirty="0" smtClean="0">
                <a:cs typeface="Times New Roman" pitchFamily="18" charset="0"/>
              </a:rPr>
              <a:t>web posts</a:t>
            </a:r>
            <a:endParaRPr lang="zh-CN" altLang="en-US" sz="2400" dirty="0">
              <a:cs typeface="Times New Roman" pitchFamily="18" charset="0"/>
            </a:endParaRPr>
          </a:p>
        </p:txBody>
      </p:sp>
      <p:sp>
        <p:nvSpPr>
          <p:cNvPr id="23" name="TextBox 22"/>
          <p:cNvSpPr txBox="1"/>
          <p:nvPr/>
        </p:nvSpPr>
        <p:spPr>
          <a:xfrm>
            <a:off x="5202074" y="3411822"/>
            <a:ext cx="1296144" cy="461665"/>
          </a:xfrm>
          <a:prstGeom prst="rect">
            <a:avLst/>
          </a:prstGeom>
          <a:noFill/>
        </p:spPr>
        <p:txBody>
          <a:bodyPr wrap="square" rtlCol="0">
            <a:spAutoFit/>
          </a:bodyPr>
          <a:lstStyle/>
          <a:p>
            <a:r>
              <a:rPr lang="en-US" altLang="zh-CN" sz="2400" dirty="0" smtClean="0">
                <a:solidFill>
                  <a:srgbClr val="00B050"/>
                </a:solidFill>
                <a:cs typeface="Times New Roman" pitchFamily="18" charset="0"/>
              </a:rPr>
              <a:t>users</a:t>
            </a:r>
            <a:endParaRPr lang="zh-CN" altLang="en-US" sz="3200" dirty="0">
              <a:solidFill>
                <a:srgbClr val="00B050"/>
              </a:solidFill>
              <a:cs typeface="Times New Roman" pitchFamily="18" charset="0"/>
            </a:endParaRPr>
          </a:p>
        </p:txBody>
      </p:sp>
      <p:cxnSp>
        <p:nvCxnSpPr>
          <p:cNvPr id="25" name="直接连接符 60"/>
          <p:cNvCxnSpPr/>
          <p:nvPr/>
        </p:nvCxnSpPr>
        <p:spPr>
          <a:xfrm flipH="1" flipV="1">
            <a:off x="4303670" y="4157785"/>
            <a:ext cx="628371" cy="17772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61"/>
          <p:cNvCxnSpPr>
            <a:stCxn id="9" idx="2"/>
            <a:endCxn id="11" idx="1"/>
          </p:cNvCxnSpPr>
          <p:nvPr/>
        </p:nvCxnSpPr>
        <p:spPr>
          <a:xfrm>
            <a:off x="5231598" y="4457455"/>
            <a:ext cx="304074" cy="375471"/>
          </a:xfrm>
          <a:prstGeom prst="line">
            <a:avLst/>
          </a:prstGeom>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sp>
        <p:nvSpPr>
          <p:cNvPr id="27" name="椭圆 62"/>
          <p:cNvSpPr/>
          <p:nvPr/>
        </p:nvSpPr>
        <p:spPr>
          <a:xfrm>
            <a:off x="2659463" y="4724054"/>
            <a:ext cx="1817868" cy="895495"/>
          </a:xfrm>
          <a:prstGeom prst="ellipse">
            <a:avLst/>
          </a:prstGeom>
          <a:solidFill>
            <a:srgbClr val="FF000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052" y="5020895"/>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1227" y="4895479"/>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7943" y="5256228"/>
            <a:ext cx="225727" cy="18552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接连接符 66"/>
          <p:cNvCxnSpPr/>
          <p:nvPr/>
        </p:nvCxnSpPr>
        <p:spPr>
          <a:xfrm>
            <a:off x="3047160" y="5147264"/>
            <a:ext cx="929794" cy="2017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67"/>
          <p:cNvCxnSpPr/>
          <p:nvPr/>
        </p:nvCxnSpPr>
        <p:spPr>
          <a:xfrm flipV="1">
            <a:off x="3107253" y="4988243"/>
            <a:ext cx="643974" cy="57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68"/>
          <p:cNvCxnSpPr/>
          <p:nvPr/>
        </p:nvCxnSpPr>
        <p:spPr>
          <a:xfrm flipV="1">
            <a:off x="4303670" y="4724054"/>
            <a:ext cx="628371" cy="3214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556750" y="5506217"/>
            <a:ext cx="2043497" cy="461665"/>
          </a:xfrm>
          <a:prstGeom prst="rect">
            <a:avLst/>
          </a:prstGeom>
          <a:noFill/>
        </p:spPr>
        <p:txBody>
          <a:bodyPr wrap="square" rtlCol="0">
            <a:spAutoFit/>
          </a:bodyPr>
          <a:lstStyle/>
          <a:p>
            <a:r>
              <a:rPr lang="en-US" altLang="zh-CN" sz="2400" dirty="0" smtClean="0">
                <a:solidFill>
                  <a:srgbClr val="FF0000"/>
                </a:solidFill>
                <a:cs typeface="Times New Roman" pitchFamily="18" charset="0"/>
              </a:rPr>
              <a:t>user labels</a:t>
            </a:r>
            <a:endParaRPr lang="zh-CN" altLang="en-US" sz="2400" dirty="0">
              <a:solidFill>
                <a:srgbClr val="FF0000"/>
              </a:solidFill>
              <a:cs typeface="Times New Roman" pitchFamily="18" charset="0"/>
            </a:endParaRPr>
          </a:p>
        </p:txBody>
      </p:sp>
      <p:cxnSp>
        <p:nvCxnSpPr>
          <p:cNvPr id="36" name="直接连接符 71"/>
          <p:cNvCxnSpPr/>
          <p:nvPr/>
        </p:nvCxnSpPr>
        <p:spPr>
          <a:xfrm>
            <a:off x="3912876" y="5035096"/>
            <a:ext cx="162732" cy="313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73589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Reframe Social Networks</a:t>
            </a:r>
            <a:endParaRPr lang="en-US" dirty="0"/>
          </a:p>
        </p:txBody>
      </p:sp>
      <p:sp>
        <p:nvSpPr>
          <p:cNvPr id="6" name="Content Placeholder 5"/>
          <p:cNvSpPr>
            <a:spLocks noGrp="1"/>
          </p:cNvSpPr>
          <p:nvPr>
            <p:ph idx="1"/>
          </p:nvPr>
        </p:nvSpPr>
        <p:spPr/>
        <p:txBody>
          <a:bodyPr>
            <a:normAutofit/>
          </a:bodyPr>
          <a:lstStyle/>
          <a:p>
            <a:r>
              <a:rPr lang="en-US" sz="3200" dirty="0" smtClean="0"/>
              <a:t>No </a:t>
            </a:r>
            <a:r>
              <a:rPr lang="en-US" sz="3200" dirty="0"/>
              <a:t>relations between item </a:t>
            </a:r>
            <a:r>
              <a:rPr lang="en-US" sz="3200" dirty="0" smtClean="0"/>
              <a:t>domains.</a:t>
            </a:r>
          </a:p>
          <a:p>
            <a:r>
              <a:rPr lang="en-US" sz="3200" dirty="0" smtClean="0"/>
              <a:t>No </a:t>
            </a:r>
            <a:r>
              <a:rPr lang="en-US" sz="3200" dirty="0"/>
              <a:t>post-label links in nature.</a:t>
            </a:r>
          </a:p>
          <a:p>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47</a:t>
            </a:fld>
            <a:endParaRPr lang="en-US"/>
          </a:p>
        </p:txBody>
      </p:sp>
      <p:grpSp>
        <p:nvGrpSpPr>
          <p:cNvPr id="39" name="组合 42"/>
          <p:cNvGrpSpPr/>
          <p:nvPr/>
        </p:nvGrpSpPr>
        <p:grpSpPr>
          <a:xfrm>
            <a:off x="4625865" y="3873487"/>
            <a:ext cx="2448562" cy="1207521"/>
            <a:chOff x="2583214" y="2514600"/>
            <a:chExt cx="3896462" cy="1905000"/>
          </a:xfrm>
          <a:solidFill>
            <a:srgbClr val="00B050">
              <a:alpha val="21000"/>
            </a:srgbClr>
          </a:solidFill>
        </p:grpSpPr>
        <p:sp>
          <p:nvSpPr>
            <p:cNvPr id="40" name="椭圆 43"/>
            <p:cNvSpPr/>
            <p:nvPr/>
          </p:nvSpPr>
          <p:spPr>
            <a:xfrm>
              <a:off x="2583214" y="2514600"/>
              <a:ext cx="3896462" cy="1905000"/>
            </a:xfrm>
            <a:prstGeom prst="ellipse">
              <a:avLst/>
            </a:prstGeom>
            <a:grp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962" y="3003874"/>
              <a:ext cx="342341" cy="432001"/>
            </a:xfrm>
            <a:prstGeom prst="rect">
              <a:avLst/>
            </a:prstGeom>
            <a:grpFill/>
            <a:extLst/>
          </p:spPr>
        </p:pic>
        <p:pic>
          <p:nvPicPr>
            <p:cNvPr id="42"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96" y="2811491"/>
              <a:ext cx="342341" cy="432001"/>
            </a:xfrm>
            <a:prstGeom prst="rect">
              <a:avLst/>
            </a:prstGeom>
            <a:grpFill/>
            <a:extLst/>
          </p:spPr>
        </p:pic>
        <p:pic>
          <p:nvPicPr>
            <p:cNvPr id="43"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014" y="3812222"/>
              <a:ext cx="342341" cy="432001"/>
            </a:xfrm>
            <a:prstGeom prst="rect">
              <a:avLst/>
            </a:prstGeom>
            <a:grpFill/>
            <a:extLst/>
          </p:spPr>
        </p:pic>
        <p:pic>
          <p:nvPicPr>
            <p:cNvPr id="44"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50" y="3616679"/>
              <a:ext cx="342341" cy="432001"/>
            </a:xfrm>
            <a:prstGeom prst="rect">
              <a:avLst/>
            </a:prstGeom>
            <a:grpFill/>
            <a:extLst/>
          </p:spPr>
        </p:pic>
        <p:cxnSp>
          <p:nvCxnSpPr>
            <p:cNvPr id="45" name="直接连接符 48"/>
            <p:cNvCxnSpPr>
              <a:stCxn id="43" idx="3"/>
              <a:endCxn id="44" idx="1"/>
            </p:cNvCxnSpPr>
            <p:nvPr/>
          </p:nvCxnSpPr>
          <p:spPr>
            <a:xfrm flipV="1">
              <a:off x="4373355" y="3832679"/>
              <a:ext cx="1095095" cy="195543"/>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cxnSp>
          <p:nvCxnSpPr>
            <p:cNvPr id="46" name="直接连接符 49"/>
            <p:cNvCxnSpPr>
              <a:stCxn id="41" idx="3"/>
              <a:endCxn id="42" idx="1"/>
            </p:cNvCxnSpPr>
            <p:nvPr/>
          </p:nvCxnSpPr>
          <p:spPr>
            <a:xfrm flipV="1">
              <a:off x="3718303" y="3027491"/>
              <a:ext cx="1416793" cy="192384"/>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grpSp>
      <p:sp>
        <p:nvSpPr>
          <p:cNvPr id="47" name="椭圆 50"/>
          <p:cNvSpPr/>
          <p:nvPr/>
        </p:nvSpPr>
        <p:spPr>
          <a:xfrm>
            <a:off x="2647249" y="3518206"/>
            <a:ext cx="1763013" cy="1018301"/>
          </a:xfrm>
          <a:prstGeom prst="ellipse">
            <a:avLst/>
          </a:prstGeom>
          <a:solidFill>
            <a:srgbClr val="0070C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8717" y="3922178"/>
            <a:ext cx="203660" cy="235607"/>
          </a:xfrm>
          <a:prstGeom prst="rect">
            <a:avLst/>
          </a:prstGeom>
          <a:solidFill>
            <a:srgbClr val="0070C0">
              <a:alpha val="20000"/>
            </a:srgbClr>
          </a:solidFill>
          <a:extLst/>
        </p:spPr>
      </p:pic>
      <p:pic>
        <p:nvPicPr>
          <p:cNvPr id="49"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6567" y="4157785"/>
            <a:ext cx="203660" cy="235607"/>
          </a:xfrm>
          <a:prstGeom prst="rect">
            <a:avLst/>
          </a:prstGeom>
          <a:solidFill>
            <a:srgbClr val="0070C0">
              <a:alpha val="20000"/>
            </a:srgbClr>
          </a:solidFill>
          <a:extLst/>
        </p:spPr>
      </p:pic>
      <p:pic>
        <p:nvPicPr>
          <p:cNvPr id="50"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586" y="3653962"/>
            <a:ext cx="203660" cy="235607"/>
          </a:xfrm>
          <a:prstGeom prst="rect">
            <a:avLst/>
          </a:prstGeom>
          <a:solidFill>
            <a:srgbClr val="0070C0">
              <a:alpha val="20000"/>
            </a:srgbClr>
          </a:solidFill>
          <a:extLst/>
        </p:spPr>
      </p:pic>
      <p:cxnSp>
        <p:nvCxnSpPr>
          <p:cNvPr id="51" name="直接连接符 54"/>
          <p:cNvCxnSpPr/>
          <p:nvPr/>
        </p:nvCxnSpPr>
        <p:spPr>
          <a:xfrm flipV="1">
            <a:off x="3048619" y="3771766"/>
            <a:ext cx="672511" cy="184894"/>
          </a:xfrm>
          <a:prstGeom prst="line">
            <a:avLst/>
          </a:prstGeom>
          <a:ln/>
        </p:spPr>
        <p:style>
          <a:lnRef idx="3">
            <a:schemeClr val="dk1"/>
          </a:lnRef>
          <a:fillRef idx="0">
            <a:schemeClr val="dk1"/>
          </a:fillRef>
          <a:effectRef idx="2">
            <a:schemeClr val="dk1"/>
          </a:effectRef>
          <a:fontRef idx="minor">
            <a:schemeClr val="tx1"/>
          </a:fontRef>
        </p:style>
      </p:cxnSp>
      <p:cxnSp>
        <p:nvCxnSpPr>
          <p:cNvPr id="52" name="直接连接符 55"/>
          <p:cNvCxnSpPr/>
          <p:nvPr/>
        </p:nvCxnSpPr>
        <p:spPr>
          <a:xfrm>
            <a:off x="3024668" y="4157785"/>
            <a:ext cx="404572" cy="117804"/>
          </a:xfrm>
          <a:prstGeom prst="line">
            <a:avLst/>
          </a:prstGeom>
          <a:ln/>
        </p:spPr>
        <p:style>
          <a:lnRef idx="3">
            <a:schemeClr val="dk1"/>
          </a:lnRef>
          <a:fillRef idx="0">
            <a:schemeClr val="dk1"/>
          </a:fillRef>
          <a:effectRef idx="2">
            <a:schemeClr val="dk1"/>
          </a:effectRef>
          <a:fontRef idx="minor">
            <a:schemeClr val="tx1"/>
          </a:fontRef>
        </p:style>
      </p:cxnSp>
      <p:cxnSp>
        <p:nvCxnSpPr>
          <p:cNvPr id="53" name="直接连接符 56"/>
          <p:cNvCxnSpPr/>
          <p:nvPr/>
        </p:nvCxnSpPr>
        <p:spPr>
          <a:xfrm flipV="1">
            <a:off x="3721130" y="3956660"/>
            <a:ext cx="129616" cy="262664"/>
          </a:xfrm>
          <a:prstGeom prst="line">
            <a:avLst/>
          </a:prstGeom>
          <a:ln/>
        </p:spPr>
        <p:style>
          <a:lnRef idx="3">
            <a:schemeClr val="dk1"/>
          </a:lnRef>
          <a:fillRef idx="0">
            <a:schemeClr val="dk1"/>
          </a:fillRef>
          <a:effectRef idx="2">
            <a:schemeClr val="dk1"/>
          </a:effectRef>
          <a:fontRef idx="minor">
            <a:schemeClr val="tx1"/>
          </a:fontRef>
        </p:style>
      </p:cxnSp>
      <p:sp>
        <p:nvSpPr>
          <p:cNvPr id="54" name="TextBox 53"/>
          <p:cNvSpPr txBox="1"/>
          <p:nvPr/>
        </p:nvSpPr>
        <p:spPr>
          <a:xfrm>
            <a:off x="2483768" y="3068960"/>
            <a:ext cx="2089976" cy="461665"/>
          </a:xfrm>
          <a:prstGeom prst="rect">
            <a:avLst/>
          </a:prstGeom>
          <a:noFill/>
        </p:spPr>
        <p:txBody>
          <a:bodyPr wrap="square" rtlCol="0">
            <a:spAutoFit/>
          </a:bodyPr>
          <a:lstStyle/>
          <a:p>
            <a:r>
              <a:rPr lang="en-US" altLang="zh-CN" sz="2400" dirty="0" smtClean="0">
                <a:cs typeface="Times New Roman" pitchFamily="18" charset="0"/>
              </a:rPr>
              <a:t>web posts</a:t>
            </a:r>
            <a:endParaRPr lang="zh-CN" altLang="en-US" sz="2400" dirty="0">
              <a:cs typeface="Times New Roman" pitchFamily="18" charset="0"/>
            </a:endParaRPr>
          </a:p>
        </p:txBody>
      </p:sp>
      <p:sp>
        <p:nvSpPr>
          <p:cNvPr id="55" name="TextBox 54"/>
          <p:cNvSpPr txBox="1"/>
          <p:nvPr/>
        </p:nvSpPr>
        <p:spPr>
          <a:xfrm>
            <a:off x="5202074" y="3411822"/>
            <a:ext cx="1296144" cy="461665"/>
          </a:xfrm>
          <a:prstGeom prst="rect">
            <a:avLst/>
          </a:prstGeom>
          <a:noFill/>
        </p:spPr>
        <p:txBody>
          <a:bodyPr wrap="square" rtlCol="0">
            <a:spAutoFit/>
          </a:bodyPr>
          <a:lstStyle/>
          <a:p>
            <a:r>
              <a:rPr lang="en-US" altLang="zh-CN" sz="2400" dirty="0" smtClean="0">
                <a:solidFill>
                  <a:srgbClr val="00B050"/>
                </a:solidFill>
                <a:cs typeface="Times New Roman" pitchFamily="18" charset="0"/>
              </a:rPr>
              <a:t>users</a:t>
            </a:r>
            <a:endParaRPr lang="zh-CN" altLang="en-US" sz="3200" dirty="0">
              <a:solidFill>
                <a:srgbClr val="00B050"/>
              </a:solidFill>
              <a:cs typeface="Times New Roman" pitchFamily="18" charset="0"/>
            </a:endParaRPr>
          </a:p>
        </p:txBody>
      </p:sp>
      <p:cxnSp>
        <p:nvCxnSpPr>
          <p:cNvPr id="56" name="直接连接符 60"/>
          <p:cNvCxnSpPr/>
          <p:nvPr/>
        </p:nvCxnSpPr>
        <p:spPr>
          <a:xfrm flipH="1" flipV="1">
            <a:off x="4303670" y="4157785"/>
            <a:ext cx="628371" cy="177724"/>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57" name="直接连接符 61"/>
          <p:cNvCxnSpPr>
            <a:stCxn id="41" idx="2"/>
            <a:endCxn id="43" idx="1"/>
          </p:cNvCxnSpPr>
          <p:nvPr/>
        </p:nvCxnSpPr>
        <p:spPr>
          <a:xfrm>
            <a:off x="5231598" y="4457455"/>
            <a:ext cx="304074" cy="375471"/>
          </a:xfrm>
          <a:prstGeom prst="line">
            <a:avLst/>
          </a:prstGeom>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sp>
        <p:nvSpPr>
          <p:cNvPr id="58" name="椭圆 62"/>
          <p:cNvSpPr/>
          <p:nvPr/>
        </p:nvSpPr>
        <p:spPr>
          <a:xfrm>
            <a:off x="2659463" y="4724054"/>
            <a:ext cx="1817868" cy="895495"/>
          </a:xfrm>
          <a:prstGeom prst="ellipse">
            <a:avLst/>
          </a:prstGeom>
          <a:solidFill>
            <a:srgbClr val="FF000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9"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052" y="5020895"/>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1227" y="4895479"/>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7943" y="5256228"/>
            <a:ext cx="225727" cy="185529"/>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直接连接符 66"/>
          <p:cNvCxnSpPr/>
          <p:nvPr/>
        </p:nvCxnSpPr>
        <p:spPr>
          <a:xfrm>
            <a:off x="3047160" y="5147264"/>
            <a:ext cx="929794" cy="2017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直接连接符 67"/>
          <p:cNvCxnSpPr/>
          <p:nvPr/>
        </p:nvCxnSpPr>
        <p:spPr>
          <a:xfrm flipV="1">
            <a:off x="3107253" y="4988243"/>
            <a:ext cx="643974" cy="57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直接连接符 68"/>
          <p:cNvCxnSpPr/>
          <p:nvPr/>
        </p:nvCxnSpPr>
        <p:spPr>
          <a:xfrm flipV="1">
            <a:off x="4303670" y="4724054"/>
            <a:ext cx="628371" cy="321492"/>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2556750" y="5506217"/>
            <a:ext cx="2043497" cy="461665"/>
          </a:xfrm>
          <a:prstGeom prst="rect">
            <a:avLst/>
          </a:prstGeom>
          <a:noFill/>
        </p:spPr>
        <p:txBody>
          <a:bodyPr wrap="square" rtlCol="0">
            <a:spAutoFit/>
          </a:bodyPr>
          <a:lstStyle/>
          <a:p>
            <a:r>
              <a:rPr lang="en-US" altLang="zh-CN" sz="2400" dirty="0" smtClean="0">
                <a:solidFill>
                  <a:srgbClr val="FF0000"/>
                </a:solidFill>
                <a:cs typeface="Times New Roman" pitchFamily="18" charset="0"/>
              </a:rPr>
              <a:t>user labels</a:t>
            </a:r>
            <a:endParaRPr lang="zh-CN" altLang="en-US" sz="2400" dirty="0">
              <a:solidFill>
                <a:srgbClr val="FF0000"/>
              </a:solidFill>
              <a:cs typeface="Times New Roman" pitchFamily="18" charset="0"/>
            </a:endParaRPr>
          </a:p>
        </p:txBody>
      </p:sp>
      <p:cxnSp>
        <p:nvCxnSpPr>
          <p:cNvPr id="66" name="直接连接符 71"/>
          <p:cNvCxnSpPr/>
          <p:nvPr/>
        </p:nvCxnSpPr>
        <p:spPr>
          <a:xfrm>
            <a:off x="3912876" y="5035096"/>
            <a:ext cx="162732" cy="313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直接连接符 60"/>
          <p:cNvCxnSpPr/>
          <p:nvPr/>
        </p:nvCxnSpPr>
        <p:spPr>
          <a:xfrm flipH="1" flipV="1">
            <a:off x="3275856" y="4457455"/>
            <a:ext cx="72008" cy="38843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107989" y="4410038"/>
            <a:ext cx="388500" cy="461665"/>
          </a:xfrm>
          <a:prstGeom prst="rect">
            <a:avLst/>
          </a:prstGeom>
          <a:noFill/>
        </p:spPr>
        <p:txBody>
          <a:bodyPr wrap="square" rtlCol="0">
            <a:spAutoFit/>
          </a:bodyPr>
          <a:lstStyle/>
          <a:p>
            <a:r>
              <a:rPr lang="en-US" altLang="zh-CN" sz="2400" dirty="0">
                <a:cs typeface="Times New Roman" pitchFamily="18" charset="0"/>
              </a:rPr>
              <a:t>X</a:t>
            </a:r>
            <a:endParaRPr lang="zh-CN" altLang="en-US" sz="2400" dirty="0">
              <a:cs typeface="Times New Roman" pitchFamily="18" charset="0"/>
            </a:endParaRPr>
          </a:p>
        </p:txBody>
      </p:sp>
    </p:spTree>
    <p:extLst>
      <p:ext uri="{BB962C8B-B14F-4D97-AF65-F5344CB8AC3E}">
        <p14:creationId xmlns:p14="http://schemas.microsoft.com/office/powerpoint/2010/main" val="40144088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Reframe Social Networks</a:t>
            </a:r>
          </a:p>
        </p:txBody>
      </p:sp>
      <p:sp>
        <p:nvSpPr>
          <p:cNvPr id="6" name="Content Placeholder 5"/>
          <p:cNvSpPr>
            <a:spLocks noGrp="1"/>
          </p:cNvSpPr>
          <p:nvPr>
            <p:ph idx="1"/>
          </p:nvPr>
        </p:nvSpPr>
        <p:spPr/>
        <p:txBody>
          <a:bodyPr>
            <a:normAutofit/>
          </a:bodyPr>
          <a:lstStyle/>
          <a:p>
            <a:r>
              <a:rPr lang="en-US" sz="3200" dirty="0"/>
              <a:t>Stronger social relations </a:t>
            </a:r>
            <a:r>
              <a:rPr lang="en-US" sz="3200" dirty="0" smtClean="0"/>
              <a:t>help </a:t>
            </a:r>
            <a:r>
              <a:rPr lang="en-US" sz="3200" dirty="0"/>
              <a:t>collaborate user-item links.</a:t>
            </a:r>
          </a:p>
          <a:p>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48</a:t>
            </a:fld>
            <a:endParaRPr lang="en-US"/>
          </a:p>
        </p:txBody>
      </p:sp>
      <p:grpSp>
        <p:nvGrpSpPr>
          <p:cNvPr id="7" name="组合 42"/>
          <p:cNvGrpSpPr/>
          <p:nvPr/>
        </p:nvGrpSpPr>
        <p:grpSpPr>
          <a:xfrm>
            <a:off x="4625865" y="3873487"/>
            <a:ext cx="2448562" cy="1207521"/>
            <a:chOff x="2583214" y="2514600"/>
            <a:chExt cx="3896462" cy="1905000"/>
          </a:xfrm>
          <a:solidFill>
            <a:srgbClr val="00B050">
              <a:alpha val="21000"/>
            </a:srgbClr>
          </a:solidFill>
        </p:grpSpPr>
        <p:sp>
          <p:nvSpPr>
            <p:cNvPr id="8" name="椭圆 43"/>
            <p:cNvSpPr/>
            <p:nvPr/>
          </p:nvSpPr>
          <p:spPr>
            <a:xfrm>
              <a:off x="2583214" y="2514600"/>
              <a:ext cx="3896462" cy="1905000"/>
            </a:xfrm>
            <a:prstGeom prst="ellipse">
              <a:avLst/>
            </a:prstGeom>
            <a:grp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962" y="3003874"/>
              <a:ext cx="342341" cy="432001"/>
            </a:xfrm>
            <a:prstGeom prst="rect">
              <a:avLst/>
            </a:prstGeom>
            <a:grpFill/>
            <a:extLst/>
          </p:spPr>
        </p:pic>
        <p:pic>
          <p:nvPicPr>
            <p:cNvPr id="10"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96" y="2811491"/>
              <a:ext cx="342341" cy="432001"/>
            </a:xfrm>
            <a:prstGeom prst="rect">
              <a:avLst/>
            </a:prstGeom>
            <a:grpFill/>
            <a:extLst/>
          </p:spPr>
        </p:pic>
        <p:pic>
          <p:nvPicPr>
            <p:cNvPr id="11"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014" y="3812222"/>
              <a:ext cx="342341" cy="432001"/>
            </a:xfrm>
            <a:prstGeom prst="rect">
              <a:avLst/>
            </a:prstGeom>
            <a:grpFill/>
            <a:extLst/>
          </p:spPr>
        </p:pic>
        <p:pic>
          <p:nvPicPr>
            <p:cNvPr id="12"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50" y="3616679"/>
              <a:ext cx="342341" cy="432001"/>
            </a:xfrm>
            <a:prstGeom prst="rect">
              <a:avLst/>
            </a:prstGeom>
            <a:grpFill/>
            <a:extLst/>
          </p:spPr>
        </p:pic>
        <p:cxnSp>
          <p:nvCxnSpPr>
            <p:cNvPr id="13" name="直接连接符 48"/>
            <p:cNvCxnSpPr>
              <a:stCxn id="11" idx="3"/>
              <a:endCxn id="12" idx="1"/>
            </p:cNvCxnSpPr>
            <p:nvPr/>
          </p:nvCxnSpPr>
          <p:spPr>
            <a:xfrm flipV="1">
              <a:off x="4373355" y="3832679"/>
              <a:ext cx="1095095" cy="195543"/>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cxnSp>
          <p:nvCxnSpPr>
            <p:cNvPr id="14" name="直接连接符 49"/>
            <p:cNvCxnSpPr>
              <a:stCxn id="9" idx="3"/>
              <a:endCxn id="10" idx="1"/>
            </p:cNvCxnSpPr>
            <p:nvPr/>
          </p:nvCxnSpPr>
          <p:spPr>
            <a:xfrm flipV="1">
              <a:off x="3718303" y="3027491"/>
              <a:ext cx="1416793" cy="192384"/>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grpSp>
      <p:sp>
        <p:nvSpPr>
          <p:cNvPr id="15" name="椭圆 50"/>
          <p:cNvSpPr/>
          <p:nvPr/>
        </p:nvSpPr>
        <p:spPr>
          <a:xfrm>
            <a:off x="2647249" y="3518206"/>
            <a:ext cx="1763013" cy="1018301"/>
          </a:xfrm>
          <a:prstGeom prst="ellipse">
            <a:avLst/>
          </a:prstGeom>
          <a:solidFill>
            <a:srgbClr val="0070C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8717" y="3922178"/>
            <a:ext cx="203660" cy="235607"/>
          </a:xfrm>
          <a:prstGeom prst="rect">
            <a:avLst/>
          </a:prstGeom>
          <a:solidFill>
            <a:srgbClr val="0070C0">
              <a:alpha val="20000"/>
            </a:srgbClr>
          </a:solidFill>
          <a:extLst/>
        </p:spPr>
      </p:pic>
      <p:pic>
        <p:nvPicPr>
          <p:cNvPr id="17"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6567" y="4157785"/>
            <a:ext cx="203660" cy="235607"/>
          </a:xfrm>
          <a:prstGeom prst="rect">
            <a:avLst/>
          </a:prstGeom>
          <a:solidFill>
            <a:srgbClr val="0070C0">
              <a:alpha val="20000"/>
            </a:srgbClr>
          </a:solidFill>
          <a:extLst/>
        </p:spPr>
      </p:pic>
      <p:pic>
        <p:nvPicPr>
          <p:cNvPr id="18"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586" y="3653962"/>
            <a:ext cx="203660" cy="235607"/>
          </a:xfrm>
          <a:prstGeom prst="rect">
            <a:avLst/>
          </a:prstGeom>
          <a:solidFill>
            <a:srgbClr val="0070C0">
              <a:alpha val="20000"/>
            </a:srgbClr>
          </a:solidFill>
          <a:extLst/>
        </p:spPr>
      </p:pic>
      <p:cxnSp>
        <p:nvCxnSpPr>
          <p:cNvPr id="19" name="直接连接符 54"/>
          <p:cNvCxnSpPr/>
          <p:nvPr/>
        </p:nvCxnSpPr>
        <p:spPr>
          <a:xfrm flipV="1">
            <a:off x="3048619" y="3771766"/>
            <a:ext cx="672511" cy="184894"/>
          </a:xfrm>
          <a:prstGeom prst="line">
            <a:avLst/>
          </a:prstGeom>
          <a:ln/>
        </p:spPr>
        <p:style>
          <a:lnRef idx="3">
            <a:schemeClr val="dk1"/>
          </a:lnRef>
          <a:fillRef idx="0">
            <a:schemeClr val="dk1"/>
          </a:fillRef>
          <a:effectRef idx="2">
            <a:schemeClr val="dk1"/>
          </a:effectRef>
          <a:fontRef idx="minor">
            <a:schemeClr val="tx1"/>
          </a:fontRef>
        </p:style>
      </p:cxnSp>
      <p:cxnSp>
        <p:nvCxnSpPr>
          <p:cNvPr id="20" name="直接连接符 55"/>
          <p:cNvCxnSpPr/>
          <p:nvPr/>
        </p:nvCxnSpPr>
        <p:spPr>
          <a:xfrm>
            <a:off x="3024668" y="4157785"/>
            <a:ext cx="404572" cy="117804"/>
          </a:xfrm>
          <a:prstGeom prst="line">
            <a:avLst/>
          </a:prstGeom>
          <a:ln/>
        </p:spPr>
        <p:style>
          <a:lnRef idx="3">
            <a:schemeClr val="dk1"/>
          </a:lnRef>
          <a:fillRef idx="0">
            <a:schemeClr val="dk1"/>
          </a:fillRef>
          <a:effectRef idx="2">
            <a:schemeClr val="dk1"/>
          </a:effectRef>
          <a:fontRef idx="minor">
            <a:schemeClr val="tx1"/>
          </a:fontRef>
        </p:style>
      </p:cxnSp>
      <p:cxnSp>
        <p:nvCxnSpPr>
          <p:cNvPr id="21" name="直接连接符 56"/>
          <p:cNvCxnSpPr/>
          <p:nvPr/>
        </p:nvCxnSpPr>
        <p:spPr>
          <a:xfrm flipV="1">
            <a:off x="3721130" y="3956660"/>
            <a:ext cx="129616" cy="262664"/>
          </a:xfrm>
          <a:prstGeom prst="line">
            <a:avLst/>
          </a:prstGeom>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483768" y="3068960"/>
            <a:ext cx="2089976" cy="461665"/>
          </a:xfrm>
          <a:prstGeom prst="rect">
            <a:avLst/>
          </a:prstGeom>
          <a:noFill/>
        </p:spPr>
        <p:txBody>
          <a:bodyPr wrap="square" rtlCol="0">
            <a:spAutoFit/>
          </a:bodyPr>
          <a:lstStyle/>
          <a:p>
            <a:r>
              <a:rPr lang="en-US" altLang="zh-CN" sz="2400" dirty="0" smtClean="0">
                <a:cs typeface="Times New Roman" pitchFamily="18" charset="0"/>
              </a:rPr>
              <a:t>web posts</a:t>
            </a:r>
            <a:endParaRPr lang="zh-CN" altLang="en-US" sz="2400" dirty="0">
              <a:cs typeface="Times New Roman" pitchFamily="18" charset="0"/>
            </a:endParaRPr>
          </a:p>
        </p:txBody>
      </p:sp>
      <p:sp>
        <p:nvSpPr>
          <p:cNvPr id="23" name="TextBox 22"/>
          <p:cNvSpPr txBox="1"/>
          <p:nvPr/>
        </p:nvSpPr>
        <p:spPr>
          <a:xfrm>
            <a:off x="5202074" y="3411822"/>
            <a:ext cx="1296144" cy="461665"/>
          </a:xfrm>
          <a:prstGeom prst="rect">
            <a:avLst/>
          </a:prstGeom>
          <a:noFill/>
        </p:spPr>
        <p:txBody>
          <a:bodyPr wrap="square" rtlCol="0">
            <a:spAutoFit/>
          </a:bodyPr>
          <a:lstStyle/>
          <a:p>
            <a:r>
              <a:rPr lang="en-US" altLang="zh-CN" sz="2400" dirty="0" smtClean="0">
                <a:solidFill>
                  <a:srgbClr val="00B050"/>
                </a:solidFill>
                <a:cs typeface="Times New Roman" pitchFamily="18" charset="0"/>
              </a:rPr>
              <a:t>users</a:t>
            </a:r>
            <a:endParaRPr lang="zh-CN" altLang="en-US" sz="3200" dirty="0">
              <a:solidFill>
                <a:srgbClr val="00B050"/>
              </a:solidFill>
              <a:cs typeface="Times New Roman" pitchFamily="18" charset="0"/>
            </a:endParaRPr>
          </a:p>
        </p:txBody>
      </p:sp>
      <p:cxnSp>
        <p:nvCxnSpPr>
          <p:cNvPr id="24" name="直接连接符 59"/>
          <p:cNvCxnSpPr>
            <a:stCxn id="9" idx="1"/>
            <a:endCxn id="17" idx="3"/>
          </p:cNvCxnSpPr>
          <p:nvPr/>
        </p:nvCxnSpPr>
        <p:spPr>
          <a:xfrm flipH="1" flipV="1">
            <a:off x="3670227" y="4275589"/>
            <a:ext cx="1453806" cy="4495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60"/>
          <p:cNvCxnSpPr>
            <a:stCxn id="11" idx="1"/>
            <a:endCxn id="17" idx="3"/>
          </p:cNvCxnSpPr>
          <p:nvPr/>
        </p:nvCxnSpPr>
        <p:spPr>
          <a:xfrm flipH="1" flipV="1">
            <a:off x="3670227" y="4275589"/>
            <a:ext cx="1865445" cy="55733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61"/>
          <p:cNvCxnSpPr>
            <a:stCxn id="9" idx="2"/>
            <a:endCxn id="11" idx="1"/>
          </p:cNvCxnSpPr>
          <p:nvPr/>
        </p:nvCxnSpPr>
        <p:spPr>
          <a:xfrm>
            <a:off x="5231598" y="4457455"/>
            <a:ext cx="304074" cy="375471"/>
          </a:xfrm>
          <a:prstGeom prst="line">
            <a:avLst/>
          </a:prstGeom>
          <a:ln w="38100">
            <a:solidFill>
              <a:srgbClr val="92D050"/>
            </a:solidFill>
            <a:headEnd type="stealth"/>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椭圆 62"/>
          <p:cNvSpPr/>
          <p:nvPr/>
        </p:nvSpPr>
        <p:spPr>
          <a:xfrm>
            <a:off x="2659463" y="4724054"/>
            <a:ext cx="1817868" cy="895495"/>
          </a:xfrm>
          <a:prstGeom prst="ellipse">
            <a:avLst/>
          </a:prstGeom>
          <a:solidFill>
            <a:srgbClr val="FF000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052" y="5020895"/>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1227" y="4895479"/>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7943" y="5256228"/>
            <a:ext cx="225727" cy="18552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接连接符 66"/>
          <p:cNvCxnSpPr/>
          <p:nvPr/>
        </p:nvCxnSpPr>
        <p:spPr>
          <a:xfrm>
            <a:off x="3047160" y="5147264"/>
            <a:ext cx="929794" cy="2017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67"/>
          <p:cNvCxnSpPr/>
          <p:nvPr/>
        </p:nvCxnSpPr>
        <p:spPr>
          <a:xfrm flipV="1">
            <a:off x="3107253" y="4988243"/>
            <a:ext cx="643974" cy="57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68"/>
          <p:cNvCxnSpPr>
            <a:stCxn id="29" idx="3"/>
            <a:endCxn id="11" idx="1"/>
          </p:cNvCxnSpPr>
          <p:nvPr/>
        </p:nvCxnSpPr>
        <p:spPr>
          <a:xfrm flipV="1">
            <a:off x="3976954" y="4832926"/>
            <a:ext cx="1558718" cy="155318"/>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556750" y="5506217"/>
            <a:ext cx="2043497" cy="461665"/>
          </a:xfrm>
          <a:prstGeom prst="rect">
            <a:avLst/>
          </a:prstGeom>
          <a:noFill/>
        </p:spPr>
        <p:txBody>
          <a:bodyPr wrap="square" rtlCol="0">
            <a:spAutoFit/>
          </a:bodyPr>
          <a:lstStyle/>
          <a:p>
            <a:r>
              <a:rPr lang="en-US" altLang="zh-CN" sz="2400" dirty="0" smtClean="0">
                <a:solidFill>
                  <a:srgbClr val="FF0000"/>
                </a:solidFill>
                <a:cs typeface="Times New Roman" pitchFamily="18" charset="0"/>
              </a:rPr>
              <a:t>user labels</a:t>
            </a:r>
            <a:endParaRPr lang="zh-CN" altLang="en-US" sz="2400" dirty="0">
              <a:solidFill>
                <a:srgbClr val="FF0000"/>
              </a:solidFill>
              <a:cs typeface="Times New Roman" pitchFamily="18" charset="0"/>
            </a:endParaRPr>
          </a:p>
        </p:txBody>
      </p:sp>
      <p:cxnSp>
        <p:nvCxnSpPr>
          <p:cNvPr id="35" name="直接连接符 70"/>
          <p:cNvCxnSpPr>
            <a:stCxn id="29" idx="3"/>
            <a:endCxn id="9" idx="1"/>
          </p:cNvCxnSpPr>
          <p:nvPr/>
        </p:nvCxnSpPr>
        <p:spPr>
          <a:xfrm flipV="1">
            <a:off x="3976954" y="4320539"/>
            <a:ext cx="1147079" cy="667705"/>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71"/>
          <p:cNvCxnSpPr/>
          <p:nvPr/>
        </p:nvCxnSpPr>
        <p:spPr>
          <a:xfrm>
            <a:off x="3912876" y="5035096"/>
            <a:ext cx="162732" cy="313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右箭头 72"/>
          <p:cNvSpPr/>
          <p:nvPr/>
        </p:nvSpPr>
        <p:spPr>
          <a:xfrm rot="10456233">
            <a:off x="4481443" y="4986361"/>
            <a:ext cx="978408" cy="348587"/>
          </a:xfrm>
          <a:prstGeom prst="rightArrow">
            <a:avLst/>
          </a:prstGeom>
          <a:solidFill>
            <a:srgbClr val="7030A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0" name="TextBox 39"/>
          <p:cNvSpPr txBox="1"/>
          <p:nvPr/>
        </p:nvSpPr>
        <p:spPr>
          <a:xfrm>
            <a:off x="4401242" y="4030712"/>
            <a:ext cx="388500" cy="461665"/>
          </a:xfrm>
          <a:prstGeom prst="rect">
            <a:avLst/>
          </a:prstGeom>
          <a:noFill/>
        </p:spPr>
        <p:txBody>
          <a:bodyPr wrap="square" rtlCol="0">
            <a:spAutoFit/>
          </a:bodyPr>
          <a:lstStyle/>
          <a:p>
            <a:r>
              <a:rPr lang="en-US" altLang="zh-CN" sz="2400" dirty="0" smtClean="0">
                <a:cs typeface="Times New Roman" pitchFamily="18" charset="0"/>
              </a:rPr>
              <a:t>?</a:t>
            </a:r>
            <a:endParaRPr lang="zh-CN" altLang="en-US" sz="2400" dirty="0">
              <a:cs typeface="Times New Roman" pitchFamily="18" charset="0"/>
            </a:endParaRPr>
          </a:p>
        </p:txBody>
      </p:sp>
      <p:sp>
        <p:nvSpPr>
          <p:cNvPr id="41" name="TextBox 40"/>
          <p:cNvSpPr txBox="1"/>
          <p:nvPr/>
        </p:nvSpPr>
        <p:spPr>
          <a:xfrm>
            <a:off x="4566175" y="4679872"/>
            <a:ext cx="388500" cy="461665"/>
          </a:xfrm>
          <a:prstGeom prst="rect">
            <a:avLst/>
          </a:prstGeom>
          <a:noFill/>
        </p:spPr>
        <p:txBody>
          <a:bodyPr wrap="square" rtlCol="0">
            <a:spAutoFit/>
          </a:bodyPr>
          <a:lstStyle/>
          <a:p>
            <a:r>
              <a:rPr lang="en-US" altLang="zh-CN" sz="2400" dirty="0" smtClean="0">
                <a:cs typeface="Times New Roman" pitchFamily="18" charset="0"/>
              </a:rPr>
              <a:t>?</a:t>
            </a:r>
            <a:endParaRPr lang="zh-CN" altLang="en-US" sz="2400" dirty="0">
              <a:cs typeface="Times New Roman" pitchFamily="18" charset="0"/>
            </a:endParaRPr>
          </a:p>
        </p:txBody>
      </p:sp>
    </p:spTree>
    <p:extLst>
      <p:ext uri="{BB962C8B-B14F-4D97-AF65-F5344CB8AC3E}">
        <p14:creationId xmlns:p14="http://schemas.microsoft.com/office/powerpoint/2010/main" val="1962933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Reframe Social Networks</a:t>
            </a:r>
          </a:p>
        </p:txBody>
      </p:sp>
      <p:sp>
        <p:nvSpPr>
          <p:cNvPr id="6" name="Content Placeholder 5"/>
          <p:cNvSpPr>
            <a:spLocks noGrp="1"/>
          </p:cNvSpPr>
          <p:nvPr>
            <p:ph idx="1"/>
          </p:nvPr>
        </p:nvSpPr>
        <p:spPr/>
        <p:txBody>
          <a:bodyPr>
            <a:normAutofit/>
          </a:bodyPr>
          <a:lstStyle/>
          <a:p>
            <a:r>
              <a:rPr lang="en-US" sz="3200" dirty="0"/>
              <a:t>More collaborating in user-item </a:t>
            </a:r>
            <a:r>
              <a:rPr lang="en-US" sz="3200" dirty="0" smtClean="0"/>
              <a:t>links strengthen </a:t>
            </a:r>
            <a:r>
              <a:rPr lang="en-US" sz="3200" dirty="0"/>
              <a:t>the social relations.</a:t>
            </a:r>
          </a:p>
          <a:p>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49</a:t>
            </a:fld>
            <a:endParaRPr lang="en-US"/>
          </a:p>
        </p:txBody>
      </p:sp>
      <p:grpSp>
        <p:nvGrpSpPr>
          <p:cNvPr id="7" name="组合 42"/>
          <p:cNvGrpSpPr/>
          <p:nvPr/>
        </p:nvGrpSpPr>
        <p:grpSpPr>
          <a:xfrm>
            <a:off x="4625865" y="3873487"/>
            <a:ext cx="2448562" cy="1207521"/>
            <a:chOff x="2583214" y="2514600"/>
            <a:chExt cx="3896462" cy="1905000"/>
          </a:xfrm>
          <a:solidFill>
            <a:srgbClr val="00B050">
              <a:alpha val="21000"/>
            </a:srgbClr>
          </a:solidFill>
        </p:grpSpPr>
        <p:sp>
          <p:nvSpPr>
            <p:cNvPr id="8" name="椭圆 43"/>
            <p:cNvSpPr/>
            <p:nvPr/>
          </p:nvSpPr>
          <p:spPr>
            <a:xfrm>
              <a:off x="2583214" y="2514600"/>
              <a:ext cx="3896462" cy="1905000"/>
            </a:xfrm>
            <a:prstGeom prst="ellipse">
              <a:avLst/>
            </a:prstGeom>
            <a:grp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962" y="3003874"/>
              <a:ext cx="342341" cy="432001"/>
            </a:xfrm>
            <a:prstGeom prst="rect">
              <a:avLst/>
            </a:prstGeom>
            <a:grpFill/>
            <a:extLst/>
          </p:spPr>
        </p:pic>
        <p:pic>
          <p:nvPicPr>
            <p:cNvPr id="10"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096" y="2811491"/>
              <a:ext cx="342341" cy="432001"/>
            </a:xfrm>
            <a:prstGeom prst="rect">
              <a:avLst/>
            </a:prstGeom>
            <a:grpFill/>
            <a:extLst/>
          </p:spPr>
        </p:pic>
        <p:pic>
          <p:nvPicPr>
            <p:cNvPr id="11"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014" y="3812222"/>
              <a:ext cx="342341" cy="432001"/>
            </a:xfrm>
            <a:prstGeom prst="rect">
              <a:avLst/>
            </a:prstGeom>
            <a:grpFill/>
            <a:extLst/>
          </p:spPr>
        </p:pic>
        <p:pic>
          <p:nvPicPr>
            <p:cNvPr id="12" name="Picture 3" descr="C:\Users\OMD\Desktop\relational_graph\user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8450" y="3616679"/>
              <a:ext cx="342341" cy="432001"/>
            </a:xfrm>
            <a:prstGeom prst="rect">
              <a:avLst/>
            </a:prstGeom>
            <a:grpFill/>
            <a:extLst/>
          </p:spPr>
        </p:pic>
        <p:cxnSp>
          <p:nvCxnSpPr>
            <p:cNvPr id="13" name="直接连接符 48"/>
            <p:cNvCxnSpPr>
              <a:stCxn id="11" idx="3"/>
              <a:endCxn id="12" idx="1"/>
            </p:cNvCxnSpPr>
            <p:nvPr/>
          </p:nvCxnSpPr>
          <p:spPr>
            <a:xfrm flipV="1">
              <a:off x="4373355" y="3832679"/>
              <a:ext cx="1095095" cy="195543"/>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cxnSp>
          <p:nvCxnSpPr>
            <p:cNvPr id="14" name="直接连接符 49"/>
            <p:cNvCxnSpPr>
              <a:stCxn id="9" idx="3"/>
              <a:endCxn id="10" idx="1"/>
            </p:cNvCxnSpPr>
            <p:nvPr/>
          </p:nvCxnSpPr>
          <p:spPr>
            <a:xfrm flipV="1">
              <a:off x="3718303" y="3027491"/>
              <a:ext cx="1416793" cy="192384"/>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grpSp>
      <p:sp>
        <p:nvSpPr>
          <p:cNvPr id="15" name="椭圆 50"/>
          <p:cNvSpPr/>
          <p:nvPr/>
        </p:nvSpPr>
        <p:spPr>
          <a:xfrm>
            <a:off x="2647249" y="3518206"/>
            <a:ext cx="1763013" cy="1018301"/>
          </a:xfrm>
          <a:prstGeom prst="ellipse">
            <a:avLst/>
          </a:prstGeom>
          <a:solidFill>
            <a:srgbClr val="0070C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48717" y="3922178"/>
            <a:ext cx="203660" cy="235607"/>
          </a:xfrm>
          <a:prstGeom prst="rect">
            <a:avLst/>
          </a:prstGeom>
          <a:solidFill>
            <a:srgbClr val="0070C0">
              <a:alpha val="20000"/>
            </a:srgbClr>
          </a:solidFill>
          <a:extLst/>
        </p:spPr>
      </p:pic>
      <p:pic>
        <p:nvPicPr>
          <p:cNvPr id="17"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66567" y="4157785"/>
            <a:ext cx="203660" cy="235607"/>
          </a:xfrm>
          <a:prstGeom prst="rect">
            <a:avLst/>
          </a:prstGeom>
          <a:solidFill>
            <a:srgbClr val="0070C0">
              <a:alpha val="20000"/>
            </a:srgbClr>
          </a:solidFill>
          <a:extLst/>
        </p:spPr>
      </p:pic>
      <p:pic>
        <p:nvPicPr>
          <p:cNvPr id="18" name="Picture 2" descr="C:\Users\OMD\Desktop\relational_graph\item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21586" y="3653962"/>
            <a:ext cx="203660" cy="235607"/>
          </a:xfrm>
          <a:prstGeom prst="rect">
            <a:avLst/>
          </a:prstGeom>
          <a:solidFill>
            <a:srgbClr val="0070C0">
              <a:alpha val="20000"/>
            </a:srgbClr>
          </a:solidFill>
          <a:extLst/>
        </p:spPr>
      </p:pic>
      <p:cxnSp>
        <p:nvCxnSpPr>
          <p:cNvPr id="19" name="直接连接符 54"/>
          <p:cNvCxnSpPr/>
          <p:nvPr/>
        </p:nvCxnSpPr>
        <p:spPr>
          <a:xfrm flipV="1">
            <a:off x="3048619" y="3771766"/>
            <a:ext cx="672511" cy="184894"/>
          </a:xfrm>
          <a:prstGeom prst="line">
            <a:avLst/>
          </a:prstGeom>
          <a:ln/>
        </p:spPr>
        <p:style>
          <a:lnRef idx="3">
            <a:schemeClr val="dk1"/>
          </a:lnRef>
          <a:fillRef idx="0">
            <a:schemeClr val="dk1"/>
          </a:fillRef>
          <a:effectRef idx="2">
            <a:schemeClr val="dk1"/>
          </a:effectRef>
          <a:fontRef idx="minor">
            <a:schemeClr val="tx1"/>
          </a:fontRef>
        </p:style>
      </p:cxnSp>
      <p:cxnSp>
        <p:nvCxnSpPr>
          <p:cNvPr id="20" name="直接连接符 55"/>
          <p:cNvCxnSpPr/>
          <p:nvPr/>
        </p:nvCxnSpPr>
        <p:spPr>
          <a:xfrm>
            <a:off x="3024668" y="4157785"/>
            <a:ext cx="404572" cy="117804"/>
          </a:xfrm>
          <a:prstGeom prst="line">
            <a:avLst/>
          </a:prstGeom>
          <a:ln/>
        </p:spPr>
        <p:style>
          <a:lnRef idx="3">
            <a:schemeClr val="dk1"/>
          </a:lnRef>
          <a:fillRef idx="0">
            <a:schemeClr val="dk1"/>
          </a:fillRef>
          <a:effectRef idx="2">
            <a:schemeClr val="dk1"/>
          </a:effectRef>
          <a:fontRef idx="minor">
            <a:schemeClr val="tx1"/>
          </a:fontRef>
        </p:style>
      </p:cxnSp>
      <p:cxnSp>
        <p:nvCxnSpPr>
          <p:cNvPr id="21" name="直接连接符 56"/>
          <p:cNvCxnSpPr/>
          <p:nvPr/>
        </p:nvCxnSpPr>
        <p:spPr>
          <a:xfrm flipV="1">
            <a:off x="3721130" y="3956660"/>
            <a:ext cx="129616" cy="262664"/>
          </a:xfrm>
          <a:prstGeom prst="line">
            <a:avLst/>
          </a:prstGeom>
          <a:ln/>
        </p:spPr>
        <p:style>
          <a:lnRef idx="3">
            <a:schemeClr val="dk1"/>
          </a:lnRef>
          <a:fillRef idx="0">
            <a:schemeClr val="dk1"/>
          </a:fillRef>
          <a:effectRef idx="2">
            <a:schemeClr val="dk1"/>
          </a:effectRef>
          <a:fontRef idx="minor">
            <a:schemeClr val="tx1"/>
          </a:fontRef>
        </p:style>
      </p:cxnSp>
      <p:sp>
        <p:nvSpPr>
          <p:cNvPr id="22" name="TextBox 21"/>
          <p:cNvSpPr txBox="1"/>
          <p:nvPr/>
        </p:nvSpPr>
        <p:spPr>
          <a:xfrm>
            <a:off x="2483768" y="3068960"/>
            <a:ext cx="2089976" cy="461665"/>
          </a:xfrm>
          <a:prstGeom prst="rect">
            <a:avLst/>
          </a:prstGeom>
          <a:noFill/>
        </p:spPr>
        <p:txBody>
          <a:bodyPr wrap="square" rtlCol="0">
            <a:spAutoFit/>
          </a:bodyPr>
          <a:lstStyle/>
          <a:p>
            <a:r>
              <a:rPr lang="en-US" altLang="zh-CN" sz="2400" dirty="0" smtClean="0">
                <a:cs typeface="Times New Roman" pitchFamily="18" charset="0"/>
              </a:rPr>
              <a:t>web posts</a:t>
            </a:r>
            <a:endParaRPr lang="zh-CN" altLang="en-US" sz="2400" dirty="0">
              <a:cs typeface="Times New Roman" pitchFamily="18" charset="0"/>
            </a:endParaRPr>
          </a:p>
        </p:txBody>
      </p:sp>
      <p:sp>
        <p:nvSpPr>
          <p:cNvPr id="23" name="TextBox 22"/>
          <p:cNvSpPr txBox="1"/>
          <p:nvPr/>
        </p:nvSpPr>
        <p:spPr>
          <a:xfrm>
            <a:off x="5202074" y="3411822"/>
            <a:ext cx="1296144" cy="461665"/>
          </a:xfrm>
          <a:prstGeom prst="rect">
            <a:avLst/>
          </a:prstGeom>
          <a:noFill/>
        </p:spPr>
        <p:txBody>
          <a:bodyPr wrap="square" rtlCol="0">
            <a:spAutoFit/>
          </a:bodyPr>
          <a:lstStyle/>
          <a:p>
            <a:r>
              <a:rPr lang="en-US" altLang="zh-CN" sz="2400" dirty="0" smtClean="0">
                <a:solidFill>
                  <a:srgbClr val="00B050"/>
                </a:solidFill>
                <a:cs typeface="Times New Roman" pitchFamily="18" charset="0"/>
              </a:rPr>
              <a:t>users</a:t>
            </a:r>
            <a:endParaRPr lang="zh-CN" altLang="en-US" sz="3200" dirty="0">
              <a:solidFill>
                <a:srgbClr val="00B050"/>
              </a:solidFill>
              <a:cs typeface="Times New Roman" pitchFamily="18" charset="0"/>
            </a:endParaRPr>
          </a:p>
        </p:txBody>
      </p:sp>
      <p:cxnSp>
        <p:nvCxnSpPr>
          <p:cNvPr id="24" name="直接连接符 59"/>
          <p:cNvCxnSpPr>
            <a:stCxn id="9" idx="1"/>
            <a:endCxn id="17" idx="3"/>
          </p:cNvCxnSpPr>
          <p:nvPr/>
        </p:nvCxnSpPr>
        <p:spPr>
          <a:xfrm flipH="1" flipV="1">
            <a:off x="3670227" y="4275589"/>
            <a:ext cx="1453806" cy="44950"/>
          </a:xfrm>
          <a:prstGeom prst="line">
            <a:avLst/>
          </a:prstGeom>
          <a:ln w="38100">
            <a:solidFill>
              <a:srgbClr val="7030A0"/>
            </a:solidFill>
            <a:prstDash val="sysDash"/>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5" name="直接连接符 60"/>
          <p:cNvCxnSpPr>
            <a:stCxn id="11" idx="1"/>
            <a:endCxn id="17" idx="3"/>
          </p:cNvCxnSpPr>
          <p:nvPr/>
        </p:nvCxnSpPr>
        <p:spPr>
          <a:xfrm flipH="1" flipV="1">
            <a:off x="3670227" y="4275589"/>
            <a:ext cx="1865445" cy="557337"/>
          </a:xfrm>
          <a:prstGeom prst="line">
            <a:avLst/>
          </a:prstGeom>
          <a:ln w="38100">
            <a:solidFill>
              <a:srgbClr val="7030A0"/>
            </a:solidFill>
            <a:prstDash val="sysDash"/>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6" name="直接连接符 61"/>
          <p:cNvCxnSpPr>
            <a:stCxn id="9" idx="2"/>
            <a:endCxn id="11" idx="1"/>
          </p:cNvCxnSpPr>
          <p:nvPr/>
        </p:nvCxnSpPr>
        <p:spPr>
          <a:xfrm>
            <a:off x="5231598" y="4457455"/>
            <a:ext cx="304074" cy="375471"/>
          </a:xfrm>
          <a:prstGeom prst="line">
            <a:avLst/>
          </a:prstGeom>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sp>
        <p:nvSpPr>
          <p:cNvPr id="27" name="椭圆 62"/>
          <p:cNvSpPr/>
          <p:nvPr/>
        </p:nvSpPr>
        <p:spPr>
          <a:xfrm>
            <a:off x="2659463" y="4724054"/>
            <a:ext cx="1817868" cy="895495"/>
          </a:xfrm>
          <a:prstGeom prst="ellipse">
            <a:avLst/>
          </a:prstGeom>
          <a:solidFill>
            <a:srgbClr val="FF000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3052" y="5020895"/>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51227" y="4895479"/>
            <a:ext cx="225727" cy="1855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C:\Users\OMD\Desktop\relational_graph\btag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7943" y="5256228"/>
            <a:ext cx="225727" cy="18552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直接连接符 66"/>
          <p:cNvCxnSpPr/>
          <p:nvPr/>
        </p:nvCxnSpPr>
        <p:spPr>
          <a:xfrm>
            <a:off x="3047160" y="5147264"/>
            <a:ext cx="929794" cy="2017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67"/>
          <p:cNvCxnSpPr/>
          <p:nvPr/>
        </p:nvCxnSpPr>
        <p:spPr>
          <a:xfrm flipV="1">
            <a:off x="3107253" y="4988243"/>
            <a:ext cx="643974" cy="57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68"/>
          <p:cNvCxnSpPr>
            <a:stCxn id="29" idx="3"/>
            <a:endCxn id="11" idx="1"/>
          </p:cNvCxnSpPr>
          <p:nvPr/>
        </p:nvCxnSpPr>
        <p:spPr>
          <a:xfrm flipV="1">
            <a:off x="3976954" y="4832926"/>
            <a:ext cx="1558718" cy="155318"/>
          </a:xfrm>
          <a:prstGeom prst="line">
            <a:avLst/>
          </a:prstGeom>
          <a:ln w="38100">
            <a:solidFill>
              <a:srgbClr val="FF0000"/>
            </a:solidFill>
            <a:prstDash val="sysDash"/>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556750" y="5506217"/>
            <a:ext cx="2043497" cy="461665"/>
          </a:xfrm>
          <a:prstGeom prst="rect">
            <a:avLst/>
          </a:prstGeom>
          <a:noFill/>
        </p:spPr>
        <p:txBody>
          <a:bodyPr wrap="square" rtlCol="0">
            <a:spAutoFit/>
          </a:bodyPr>
          <a:lstStyle/>
          <a:p>
            <a:r>
              <a:rPr lang="en-US" altLang="zh-CN" sz="2400" dirty="0" smtClean="0">
                <a:solidFill>
                  <a:srgbClr val="FF0000"/>
                </a:solidFill>
                <a:cs typeface="Times New Roman" pitchFamily="18" charset="0"/>
              </a:rPr>
              <a:t>user labels</a:t>
            </a:r>
            <a:endParaRPr lang="zh-CN" altLang="en-US" sz="2400" dirty="0">
              <a:solidFill>
                <a:srgbClr val="FF0000"/>
              </a:solidFill>
              <a:cs typeface="Times New Roman" pitchFamily="18" charset="0"/>
            </a:endParaRPr>
          </a:p>
        </p:txBody>
      </p:sp>
      <p:cxnSp>
        <p:nvCxnSpPr>
          <p:cNvPr id="35" name="直接连接符 70"/>
          <p:cNvCxnSpPr>
            <a:stCxn id="29" idx="3"/>
            <a:endCxn id="9" idx="1"/>
          </p:cNvCxnSpPr>
          <p:nvPr/>
        </p:nvCxnSpPr>
        <p:spPr>
          <a:xfrm flipV="1">
            <a:off x="3976954" y="4320539"/>
            <a:ext cx="1147079" cy="667705"/>
          </a:xfrm>
          <a:prstGeom prst="line">
            <a:avLst/>
          </a:prstGeom>
          <a:ln w="38100">
            <a:solidFill>
              <a:srgbClr val="FF0000"/>
            </a:solidFill>
            <a:prstDash val="sysDash"/>
          </a:ln>
          <a:effectLst>
            <a:glow rad="2286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直接连接符 71"/>
          <p:cNvCxnSpPr/>
          <p:nvPr/>
        </p:nvCxnSpPr>
        <p:spPr>
          <a:xfrm>
            <a:off x="3912876" y="5035096"/>
            <a:ext cx="162732" cy="3138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7" name="右箭头 73"/>
          <p:cNvSpPr/>
          <p:nvPr/>
        </p:nvSpPr>
        <p:spPr>
          <a:xfrm rot="21226608">
            <a:off x="4528685" y="5053634"/>
            <a:ext cx="978408" cy="348587"/>
          </a:xfrm>
          <a:prstGeom prst="rightArrow">
            <a:avLst/>
          </a:prstGeom>
          <a:solidFill>
            <a:srgbClr val="7030A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38" name="TextBox 37"/>
          <p:cNvSpPr txBox="1"/>
          <p:nvPr/>
        </p:nvSpPr>
        <p:spPr>
          <a:xfrm>
            <a:off x="5189385" y="4383704"/>
            <a:ext cx="388500" cy="461665"/>
          </a:xfrm>
          <a:prstGeom prst="rect">
            <a:avLst/>
          </a:prstGeom>
          <a:noFill/>
        </p:spPr>
        <p:txBody>
          <a:bodyPr wrap="square" rtlCol="0">
            <a:spAutoFit/>
          </a:bodyPr>
          <a:lstStyle/>
          <a:p>
            <a:r>
              <a:rPr lang="en-US" altLang="zh-CN" sz="2400" dirty="0" smtClean="0">
                <a:cs typeface="Times New Roman" pitchFamily="18" charset="0"/>
              </a:rPr>
              <a:t>?</a:t>
            </a:r>
            <a:endParaRPr lang="zh-CN" altLang="en-US" sz="2400" dirty="0">
              <a:cs typeface="Times New Roman" pitchFamily="18" charset="0"/>
            </a:endParaRPr>
          </a:p>
        </p:txBody>
      </p:sp>
    </p:spTree>
    <p:extLst>
      <p:ext uri="{BB962C8B-B14F-4D97-AF65-F5344CB8AC3E}">
        <p14:creationId xmlns:p14="http://schemas.microsoft.com/office/powerpoint/2010/main" val="34175473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My Works in Mining User Behaviors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3628183195"/>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effectLst>
            <a:glow rad="38100">
              <a:srgbClr val="7030A0"/>
            </a:glow>
          </a:effectLst>
          <a:extLst>
            <a:ext uri="{909E8E84-426E-40DD-AFC4-6F175D3DCCD1}">
              <a14:hiddenFill xmlns:a14="http://schemas.microsoft.com/office/drawing/2010/main">
                <a:solidFill>
                  <a:srgbClr val="FFFFFF"/>
                </a:solidFill>
              </a14:hiddenFill>
            </a:ext>
          </a:extLst>
        </p:spPr>
      </p:pic>
      <p:pic>
        <p:nvPicPr>
          <p:cNvPr id="24" name="Picture 2" descr="http://www.meng-jiang.com/images/thumb-jiang-cikm12-contextu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25" name="Picture 2" descr="http://www.meng-jiang.com/images/thumb-jiang-cikm12-multipl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26" name="Picture 2" descr="http://www.meng-jiang.com/images/thumb-jiang-kdd14-fema.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a:noFill/>
          </a:ln>
          <a:effectLst>
            <a:glow rad="38100">
              <a:srgbClr val="FF0000"/>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descr="http://www.meng-jiang.com/images/thumb-jiang-kdd14-catchsync.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glow rad="38100">
              <a:srgbClr val="FF0000"/>
            </a:glow>
          </a:effectLst>
          <a:extLst>
            <a:ext uri="{909E8E84-426E-40DD-AFC4-6F175D3DCCD1}">
              <a14:hiddenFill xmlns:a14="http://schemas.microsoft.com/office/drawing/2010/main">
                <a:solidFill>
                  <a:srgbClr val="FFFFFF"/>
                </a:solidFill>
              </a14:hiddenFill>
            </a:ext>
          </a:extLst>
        </p:spPr>
      </p:pic>
      <p:pic>
        <p:nvPicPr>
          <p:cNvPr id="29" name="Picture 2" descr="http://www.meng-jiang.com/images/thumb-jiang-tkde14.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effectLst>
            <a:glow rad="38100">
              <a:srgbClr val="7030A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155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Star-structured Graph</a:t>
            </a:r>
            <a:endParaRPr lang="en-US" dirty="0"/>
          </a:p>
        </p:txBody>
      </p:sp>
      <p:sp>
        <p:nvSpPr>
          <p:cNvPr id="3" name="Content Placeholder 2"/>
          <p:cNvSpPr>
            <a:spLocks noGrp="1"/>
          </p:cNvSpPr>
          <p:nvPr>
            <p:ph idx="1"/>
          </p:nvPr>
        </p:nvSpPr>
        <p:spPr/>
        <p:txBody>
          <a:bodyPr/>
          <a:lstStyle/>
          <a:p>
            <a:r>
              <a:rPr lang="en-US" altLang="zh-CN" dirty="0" smtClean="0"/>
              <a:t>Key idea: use “social relation” domain as bridge</a:t>
            </a:r>
          </a:p>
        </p:txBody>
      </p:sp>
      <p:sp>
        <p:nvSpPr>
          <p:cNvPr id="4" name="Slide Number Placeholder 3"/>
          <p:cNvSpPr>
            <a:spLocks noGrp="1"/>
          </p:cNvSpPr>
          <p:nvPr>
            <p:ph type="sldNum" sz="quarter" idx="12"/>
          </p:nvPr>
        </p:nvSpPr>
        <p:spPr/>
        <p:txBody>
          <a:bodyPr/>
          <a:lstStyle/>
          <a:p>
            <a:fld id="{0CFEC368-1D7A-4F81-ABF6-AE0E36BAF64C}" type="slidenum">
              <a:rPr lang="en-US" smtClean="0"/>
              <a:pPr/>
              <a:t>50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694" y="2420888"/>
            <a:ext cx="528061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3087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9" name="Rectangle 8"/>
          <p:cNvSpPr/>
          <p:nvPr/>
        </p:nvSpPr>
        <p:spPr>
          <a:xfrm>
            <a:off x="457200" y="369654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3. HRW Algorithm</a:t>
            </a:r>
            <a:endParaRPr lang="en-US" sz="4400" b="1"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Experiments</a:t>
            </a:r>
            <a:endParaRPr lang="en-US" sz="4400" dirty="0">
              <a:solidFill>
                <a:srgbClr val="7030A0"/>
              </a:solidFill>
            </a:endParaRP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Insights</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51</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a:t>
            </a:r>
            <a:r>
              <a:rPr lang="en-US" sz="4400" dirty="0" smtClean="0">
                <a:solidFill>
                  <a:schemeClr val="accent6">
                    <a:lumMod val="40000"/>
                    <a:lumOff val="60000"/>
                  </a:schemeClr>
                </a:solidFill>
              </a:rPr>
              <a:t>2. The Framework</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551705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Star-structured Graph</a:t>
            </a:r>
            <a:endParaRPr lang="en-US" dirty="0"/>
          </a:p>
        </p:txBody>
      </p:sp>
      <p:sp>
        <p:nvSpPr>
          <p:cNvPr id="3" name="Content Placeholder 2"/>
          <p:cNvSpPr>
            <a:spLocks noGrp="1"/>
          </p:cNvSpPr>
          <p:nvPr>
            <p:ph idx="1"/>
          </p:nvPr>
        </p:nvSpPr>
        <p:spPr/>
        <p:txBody>
          <a:bodyPr/>
          <a:lstStyle/>
          <a:p>
            <a:r>
              <a:rPr lang="en-US" altLang="zh-CN" dirty="0" smtClean="0"/>
              <a:t>Method:</a:t>
            </a:r>
            <a:r>
              <a:rPr lang="zh-CN" altLang="en-US" dirty="0"/>
              <a:t> </a:t>
            </a:r>
            <a:r>
              <a:rPr lang="en-US" altLang="zh-CN" dirty="0" smtClean="0"/>
              <a:t>Transfer learning + Random walk with restarts</a:t>
            </a:r>
          </a:p>
        </p:txBody>
      </p:sp>
      <p:sp>
        <p:nvSpPr>
          <p:cNvPr id="4" name="Slide Number Placeholder 3"/>
          <p:cNvSpPr>
            <a:spLocks noGrp="1"/>
          </p:cNvSpPr>
          <p:nvPr>
            <p:ph type="sldNum" sz="quarter" idx="12"/>
          </p:nvPr>
        </p:nvSpPr>
        <p:spPr/>
        <p:txBody>
          <a:bodyPr/>
          <a:lstStyle/>
          <a:p>
            <a:fld id="{0CFEC368-1D7A-4F81-ABF6-AE0E36BAF64C}" type="slidenum">
              <a:rPr lang="en-US" smtClean="0"/>
              <a:pPr/>
              <a:t>52</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694" y="2420888"/>
            <a:ext cx="528061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73"/>
          <p:cNvSpPr/>
          <p:nvPr/>
        </p:nvSpPr>
        <p:spPr>
          <a:xfrm rot="19156481">
            <a:off x="3199101" y="4570063"/>
            <a:ext cx="978408" cy="348587"/>
          </a:xfrm>
          <a:prstGeom prst="rightArrow">
            <a:avLst/>
          </a:prstGeom>
          <a:solidFill>
            <a:srgbClr val="7030A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右箭头 73"/>
          <p:cNvSpPr/>
          <p:nvPr/>
        </p:nvSpPr>
        <p:spPr>
          <a:xfrm rot="8634736">
            <a:off x="4733698" y="3456271"/>
            <a:ext cx="978408" cy="348587"/>
          </a:xfrm>
          <a:prstGeom prst="rightArrow">
            <a:avLst/>
          </a:prstGeom>
          <a:solidFill>
            <a:srgbClr val="7030A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 name="右箭头 73"/>
          <p:cNvSpPr/>
          <p:nvPr/>
        </p:nvSpPr>
        <p:spPr>
          <a:xfrm rot="13516178">
            <a:off x="4955712" y="4545601"/>
            <a:ext cx="978408" cy="348587"/>
          </a:xfrm>
          <a:prstGeom prst="rightArrow">
            <a:avLst/>
          </a:prstGeom>
          <a:solidFill>
            <a:srgbClr val="7030A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右箭头 73"/>
          <p:cNvSpPr/>
          <p:nvPr/>
        </p:nvSpPr>
        <p:spPr>
          <a:xfrm rot="13516178">
            <a:off x="3326771" y="3424557"/>
            <a:ext cx="978408" cy="348587"/>
          </a:xfrm>
          <a:prstGeom prst="rightArrow">
            <a:avLst/>
          </a:prstGeom>
          <a:solidFill>
            <a:srgbClr val="FF000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44243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53</a:t>
            </a:fld>
            <a:endParaRPr lang="en-US"/>
          </a:p>
        </p:txBody>
      </p:sp>
      <p:sp>
        <p:nvSpPr>
          <p:cNvPr id="7" name="标题 1"/>
          <p:cNvSpPr>
            <a:spLocks noGrp="1"/>
          </p:cNvSpPr>
          <p:nvPr>
            <p:ph type="title"/>
          </p:nvPr>
        </p:nvSpPr>
        <p:spPr>
          <a:xfrm>
            <a:off x="457200" y="533400"/>
            <a:ext cx="8229600" cy="990600"/>
          </a:xfrm>
        </p:spPr>
        <p:txBody>
          <a:bodyPr/>
          <a:lstStyle/>
          <a:p>
            <a:r>
              <a:rPr lang="en-US" altLang="zh-CN" dirty="0" smtClean="0">
                <a:latin typeface="+mn-lt"/>
                <a:ea typeface="+mn-ea"/>
              </a:rPr>
              <a:t>Hybrid Random Walk</a:t>
            </a:r>
            <a:endParaRPr lang="zh-CN" altLang="en-US" dirty="0">
              <a:latin typeface="+mn-lt"/>
              <a:ea typeface="+mn-ea"/>
            </a:endParaRPr>
          </a:p>
        </p:txBody>
      </p:sp>
      <p:sp>
        <p:nvSpPr>
          <p:cNvPr id="8" name="内容占位符 2"/>
          <p:cNvSpPr>
            <a:spLocks noGrp="1"/>
          </p:cNvSpPr>
          <p:nvPr>
            <p:ph idx="1"/>
          </p:nvPr>
        </p:nvSpPr>
        <p:spPr>
          <a:xfrm>
            <a:off x="457200" y="1600200"/>
            <a:ext cx="8229600" cy="4876800"/>
          </a:xfrm>
        </p:spPr>
        <p:txBody>
          <a:bodyPr/>
          <a:lstStyle/>
          <a:p>
            <a:r>
              <a:rPr lang="en-US" altLang="zh-CN" sz="2400" dirty="0" smtClean="0"/>
              <a:t>On </a:t>
            </a:r>
            <a:r>
              <a:rPr lang="en-US" altLang="zh-CN" sz="2400" u="sng" dirty="0" smtClean="0"/>
              <a:t>second-order</a:t>
            </a:r>
            <a:r>
              <a:rPr lang="en-US" altLang="zh-CN" sz="2400" dirty="0" smtClean="0"/>
              <a:t> star-structured graph</a:t>
            </a:r>
          </a:p>
          <a:p>
            <a:endParaRPr lang="en-US" altLang="zh-CN" sz="2400" dirty="0"/>
          </a:p>
          <a:p>
            <a:endParaRPr lang="en-US" altLang="zh-CN" sz="2400" dirty="0" smtClean="0"/>
          </a:p>
          <a:p>
            <a:endParaRPr lang="en-US" altLang="zh-CN" sz="2400" dirty="0"/>
          </a:p>
          <a:p>
            <a:r>
              <a:rPr lang="en-US" altLang="zh-CN" sz="2400" dirty="0" smtClean="0"/>
              <a:t>Update </a:t>
            </a:r>
            <a:r>
              <a:rPr lang="en-US" altLang="zh-CN" sz="2400" dirty="0" smtClean="0">
                <a:solidFill>
                  <a:srgbClr val="FF0000"/>
                </a:solidFill>
              </a:rPr>
              <a:t>cross-domain</a:t>
            </a:r>
            <a:r>
              <a:rPr lang="en-US" altLang="zh-CN" sz="2400" dirty="0" smtClean="0"/>
              <a:t> links</a:t>
            </a:r>
            <a:endParaRPr lang="zh-CN" altLang="en-US" sz="2400" dirty="0"/>
          </a:p>
        </p:txBody>
      </p:sp>
      <p:pic>
        <p:nvPicPr>
          <p:cNvPr id="9"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62299" y="1524000"/>
            <a:ext cx="2592288" cy="204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153" y="4188843"/>
            <a:ext cx="3435550" cy="1929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3124" y="5415804"/>
            <a:ext cx="54292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3199" y="4253754"/>
            <a:ext cx="4829175" cy="116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32828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54</a:t>
            </a:fld>
            <a:endParaRPr lang="en-US"/>
          </a:p>
        </p:txBody>
      </p:sp>
      <p:sp>
        <p:nvSpPr>
          <p:cNvPr id="7" name="标题 1"/>
          <p:cNvSpPr>
            <a:spLocks noGrp="1"/>
          </p:cNvSpPr>
          <p:nvPr>
            <p:ph type="title"/>
          </p:nvPr>
        </p:nvSpPr>
        <p:spPr>
          <a:xfrm>
            <a:off x="457200" y="533400"/>
            <a:ext cx="8229600" cy="990600"/>
          </a:xfrm>
        </p:spPr>
        <p:txBody>
          <a:bodyPr/>
          <a:lstStyle/>
          <a:p>
            <a:r>
              <a:rPr lang="en-US" altLang="zh-CN" dirty="0"/>
              <a:t>Hybrid Random Walk</a:t>
            </a:r>
            <a:endParaRPr lang="zh-CN" altLang="en-US" dirty="0">
              <a:latin typeface="+mn-lt"/>
              <a:ea typeface="+mn-ea"/>
            </a:endParaRPr>
          </a:p>
        </p:txBody>
      </p:sp>
      <p:sp>
        <p:nvSpPr>
          <p:cNvPr id="8" name="内容占位符 2"/>
          <p:cNvSpPr>
            <a:spLocks noGrp="1"/>
          </p:cNvSpPr>
          <p:nvPr>
            <p:ph idx="1"/>
          </p:nvPr>
        </p:nvSpPr>
        <p:spPr>
          <a:xfrm>
            <a:off x="457200" y="1600200"/>
            <a:ext cx="8229600" cy="4876800"/>
          </a:xfrm>
        </p:spPr>
        <p:txBody>
          <a:bodyPr/>
          <a:lstStyle/>
          <a:p>
            <a:r>
              <a:rPr lang="en-US" altLang="zh-CN" sz="2400" dirty="0"/>
              <a:t>Update </a:t>
            </a:r>
            <a:r>
              <a:rPr lang="en-US" altLang="zh-CN" sz="2400" dirty="0" smtClean="0">
                <a:solidFill>
                  <a:srgbClr val="FF0000"/>
                </a:solidFill>
              </a:rPr>
              <a:t>within-domain</a:t>
            </a:r>
            <a:r>
              <a:rPr lang="en-US" altLang="zh-CN" sz="2400" dirty="0" smtClean="0"/>
              <a:t> links</a:t>
            </a:r>
            <a:endParaRPr lang="zh-CN" altLang="en-US" sz="2400" dirty="0"/>
          </a:p>
          <a:p>
            <a:endParaRPr lang="zh-CN" altLang="en-US" sz="2400" dirty="0"/>
          </a:p>
        </p:txBody>
      </p:sp>
      <p:pic>
        <p:nvPicPr>
          <p:cNvPr id="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572" y="2348880"/>
            <a:ext cx="5168432" cy="199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572" y="4361439"/>
            <a:ext cx="5458309" cy="1211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965" y="5573369"/>
            <a:ext cx="5319539" cy="1063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00656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55</a:t>
            </a:fld>
            <a:endParaRPr lang="en-US"/>
          </a:p>
        </p:txBody>
      </p:sp>
      <p:sp>
        <p:nvSpPr>
          <p:cNvPr id="7" name="标题 1"/>
          <p:cNvSpPr>
            <a:spLocks noGrp="1"/>
          </p:cNvSpPr>
          <p:nvPr>
            <p:ph type="title"/>
          </p:nvPr>
        </p:nvSpPr>
        <p:spPr>
          <a:xfrm>
            <a:off x="457200" y="533400"/>
            <a:ext cx="8229600" cy="990600"/>
          </a:xfrm>
        </p:spPr>
        <p:txBody>
          <a:bodyPr/>
          <a:lstStyle/>
          <a:p>
            <a:r>
              <a:rPr lang="en-US" altLang="zh-CN" dirty="0"/>
              <a:t>Hybrid Random Walk</a:t>
            </a:r>
            <a:endParaRPr lang="zh-CN" altLang="en-US" dirty="0">
              <a:latin typeface="+mn-lt"/>
              <a:ea typeface="+mn-ea"/>
            </a:endParaRPr>
          </a:p>
        </p:txBody>
      </p:sp>
      <p:sp>
        <p:nvSpPr>
          <p:cNvPr id="8" name="内容占位符 2"/>
          <p:cNvSpPr>
            <a:spLocks noGrp="1"/>
          </p:cNvSpPr>
          <p:nvPr>
            <p:ph idx="1"/>
          </p:nvPr>
        </p:nvSpPr>
        <p:spPr>
          <a:xfrm>
            <a:off x="457200" y="1600200"/>
            <a:ext cx="8229600" cy="4876800"/>
          </a:xfrm>
        </p:spPr>
        <p:txBody>
          <a:bodyPr/>
          <a:lstStyle/>
          <a:p>
            <a:r>
              <a:rPr lang="en-US" altLang="zh-CN" sz="2400" dirty="0"/>
              <a:t>On </a:t>
            </a:r>
            <a:r>
              <a:rPr lang="en-US" altLang="zh-CN" sz="2400" u="sng" dirty="0" smtClean="0"/>
              <a:t>high-order</a:t>
            </a:r>
            <a:r>
              <a:rPr lang="en-US" altLang="zh-CN" sz="2400" dirty="0" smtClean="0"/>
              <a:t> star-structured </a:t>
            </a:r>
            <a:r>
              <a:rPr lang="en-US" altLang="zh-CN" sz="2400" dirty="0"/>
              <a:t>graph</a:t>
            </a:r>
          </a:p>
          <a:p>
            <a:endParaRPr lang="zh-CN" altLang="en-US" sz="2400"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493" y="4431550"/>
            <a:ext cx="5579861" cy="2171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0935" y="2276872"/>
            <a:ext cx="2702976"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54069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10" name="Rectangle 9"/>
          <p:cNvSpPr/>
          <p:nvPr/>
        </p:nvSpPr>
        <p:spPr>
          <a:xfrm>
            <a:off x="457200" y="470238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4. Experiments</a:t>
            </a:r>
            <a:endParaRPr lang="en-US" sz="4400" b="1" dirty="0">
              <a:solidFill>
                <a:srgbClr val="7030A0"/>
              </a:solidFill>
            </a:endParaRP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Insights</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56</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2. </a:t>
            </a:r>
            <a:r>
              <a:rPr lang="en-US" sz="4400" dirty="0" smtClean="0">
                <a:solidFill>
                  <a:schemeClr val="accent6">
                    <a:lumMod val="40000"/>
                    <a:lumOff val="60000"/>
                  </a:schemeClr>
                </a:solidFill>
              </a:rPr>
              <a:t>The Framework</a:t>
            </a:r>
            <a:endParaRPr lang="en-US" sz="4400" dirty="0">
              <a:solidFill>
                <a:schemeClr val="accent6">
                  <a:lumMod val="40000"/>
                  <a:lumOff val="60000"/>
                </a:schemeClr>
              </a:solidFill>
            </a:endParaRPr>
          </a:p>
        </p:txBody>
      </p:sp>
      <p:sp>
        <p:nvSpPr>
          <p:cNvPr id="14" name="Rectangle 13"/>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3. HRW Algorithm</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362941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Set</a:t>
            </a:r>
            <a:endParaRPr lang="en-US" dirty="0"/>
          </a:p>
        </p:txBody>
      </p:sp>
      <p:sp>
        <p:nvSpPr>
          <p:cNvPr id="6" name="Content Placeholder 5"/>
          <p:cNvSpPr>
            <a:spLocks noGrp="1"/>
          </p:cNvSpPr>
          <p:nvPr>
            <p:ph idx="1"/>
          </p:nvPr>
        </p:nvSpPr>
        <p:spPr/>
        <p:txBody>
          <a:bodyPr>
            <a:normAutofit/>
          </a:bodyPr>
          <a:lstStyle/>
          <a:p>
            <a:r>
              <a:rPr lang="en-US" altLang="zh-CN" sz="3200" dirty="0" err="1" smtClean="0"/>
              <a:t>Tencent</a:t>
            </a:r>
            <a:r>
              <a:rPr lang="en-US" altLang="zh-CN" sz="3200" dirty="0" smtClean="0"/>
              <a:t> </a:t>
            </a:r>
            <a:r>
              <a:rPr lang="en-US" altLang="zh-CN" sz="3200" dirty="0" err="1" smtClean="0"/>
              <a:t>Weibo</a:t>
            </a:r>
            <a:r>
              <a:rPr lang="en-US" altLang="zh-CN" sz="3200" dirty="0" smtClean="0"/>
              <a:t> (January 2011)</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57</a:t>
            </a:fld>
            <a:endParaRPr lang="en-US"/>
          </a:p>
        </p:txBody>
      </p:sp>
      <p:graphicFrame>
        <p:nvGraphicFramePr>
          <p:cNvPr id="7" name="表格 3"/>
          <p:cNvGraphicFramePr>
            <a:graphicFrameLocks noGrp="1"/>
          </p:cNvGraphicFramePr>
          <p:nvPr>
            <p:extLst/>
          </p:nvPr>
        </p:nvGraphicFramePr>
        <p:xfrm>
          <a:off x="477888" y="2636912"/>
          <a:ext cx="8208912" cy="1981200"/>
        </p:xfrm>
        <a:graphic>
          <a:graphicData uri="http://schemas.openxmlformats.org/drawingml/2006/table">
            <a:tbl>
              <a:tblPr firstRow="1" bandRow="1">
                <a:tableStyleId>{327F97BB-C833-4FB7-BDE5-3F7075034690}</a:tableStyleId>
              </a:tblPr>
              <a:tblGrid>
                <a:gridCol w="2052228"/>
                <a:gridCol w="2052228"/>
                <a:gridCol w="2052228"/>
                <a:gridCol w="2052228"/>
              </a:tblGrid>
              <a:tr h="176955">
                <a:tc rowSpan="2">
                  <a:txBody>
                    <a:bodyPr/>
                    <a:lstStyle/>
                    <a:p>
                      <a:pPr algn="ctr"/>
                      <a:r>
                        <a:rPr lang="en-US" altLang="zh-CN" sz="2000" dirty="0" smtClean="0"/>
                        <a:t>Domain</a:t>
                      </a:r>
                      <a:endParaRPr lang="zh-CN" altLang="en-US" sz="2000" dirty="0">
                        <a:latin typeface="Times New Roman" pitchFamily="18" charset="0"/>
                        <a:cs typeface="Times New Roman" pitchFamily="18" charset="0"/>
                      </a:endParaRPr>
                    </a:p>
                  </a:txBody>
                  <a:tcPr/>
                </a:tc>
                <a:tc rowSpan="2">
                  <a:txBody>
                    <a:bodyPr/>
                    <a:lstStyle/>
                    <a:p>
                      <a:pPr algn="ctr"/>
                      <a:r>
                        <a:rPr lang="en-US" altLang="zh-CN" sz="2000" dirty="0" smtClean="0"/>
                        <a:t>Size</a:t>
                      </a:r>
                      <a:endParaRPr lang="zh-CN" altLang="en-US" sz="2000" dirty="0">
                        <a:latin typeface="Times New Roman" pitchFamily="18" charset="0"/>
                        <a:cs typeface="Times New Roman" pitchFamily="18" charset="0"/>
                      </a:endParaRPr>
                    </a:p>
                  </a:txBody>
                  <a:tcPr/>
                </a:tc>
                <a:tc gridSpan="2">
                  <a:txBody>
                    <a:bodyPr/>
                    <a:lstStyle/>
                    <a:p>
                      <a:pPr algn="ctr"/>
                      <a:r>
                        <a:rPr lang="en-US" altLang="zh-CN" sz="2000" dirty="0" smtClean="0"/>
                        <a:t>Cross-domain</a:t>
                      </a:r>
                      <a:r>
                        <a:rPr lang="en-US" altLang="zh-CN" sz="2000" baseline="0" dirty="0" smtClean="0"/>
                        <a:t> links</a:t>
                      </a:r>
                      <a:endParaRPr lang="zh-CN" altLang="en-US" sz="2000" dirty="0">
                        <a:latin typeface="Times New Roman" pitchFamily="18" charset="0"/>
                        <a:cs typeface="Times New Roman" pitchFamily="18" charset="0"/>
                      </a:endParaRPr>
                    </a:p>
                  </a:txBody>
                  <a:tcPr/>
                </a:tc>
                <a:tc hMerge="1">
                  <a:txBody>
                    <a:bodyPr/>
                    <a:lstStyle/>
                    <a:p>
                      <a:endParaRPr lang="zh-CN" altLang="en-US" dirty="0"/>
                    </a:p>
                  </a:txBody>
                  <a:tcPr/>
                </a:tc>
              </a:tr>
              <a:tr h="176955">
                <a:tc vMerge="1">
                  <a:txBody>
                    <a:bodyPr/>
                    <a:lstStyle/>
                    <a:p>
                      <a:endParaRPr lang="zh-CN" altLang="en-US" dirty="0"/>
                    </a:p>
                  </a:txBody>
                  <a:tcPr/>
                </a:tc>
                <a:tc vMerge="1">
                  <a:txBody>
                    <a:bodyPr/>
                    <a:lstStyle/>
                    <a:p>
                      <a:endParaRPr lang="zh-CN" altLang="en-US" dirty="0"/>
                    </a:p>
                  </a:txBody>
                  <a:tcPr/>
                </a:tc>
                <a:tc>
                  <a:txBody>
                    <a:bodyPr/>
                    <a:lstStyle/>
                    <a:p>
                      <a:pPr algn="ctr"/>
                      <a:r>
                        <a:rPr lang="en-US" altLang="zh-CN" sz="2000" dirty="0" smtClean="0"/>
                        <a:t>Accept</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Refuse</a:t>
                      </a:r>
                      <a:endParaRPr lang="zh-CN" altLang="en-US" sz="2000" dirty="0">
                        <a:latin typeface="Times New Roman" pitchFamily="18" charset="0"/>
                        <a:cs typeface="Times New Roman" pitchFamily="18" charset="0"/>
                      </a:endParaRPr>
                    </a:p>
                  </a:txBody>
                  <a:tcPr/>
                </a:tc>
              </a:tr>
              <a:tr h="176955">
                <a:tc>
                  <a:txBody>
                    <a:bodyPr/>
                    <a:lstStyle/>
                    <a:p>
                      <a:pPr algn="ctr"/>
                      <a:r>
                        <a:rPr lang="en-US" altLang="zh-CN" sz="2000" u="none" dirty="0" smtClean="0"/>
                        <a:t>User</a:t>
                      </a:r>
                      <a:endParaRPr lang="en-US" altLang="zh-CN" sz="2000" b="1" u="none" dirty="0" smtClean="0">
                        <a:solidFill>
                          <a:schemeClr val="bg1"/>
                        </a:solidFill>
                        <a:latin typeface="Times New Roman" pitchFamily="18" charset="0"/>
                        <a:cs typeface="Times New Roman" pitchFamily="18" charset="0"/>
                      </a:endParaRPr>
                    </a:p>
                  </a:txBody>
                  <a:tcPr/>
                </a:tc>
                <a:tc>
                  <a:txBody>
                    <a:bodyPr/>
                    <a:lstStyle/>
                    <a:p>
                      <a:pPr algn="ctr"/>
                      <a:r>
                        <a:rPr lang="en-US" altLang="zh-CN" sz="2000" dirty="0" smtClean="0"/>
                        <a:t>53.4K</a:t>
                      </a:r>
                      <a:endParaRPr lang="zh-CN" altLang="en-US" sz="20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a:t>
                      </a:r>
                      <a:endParaRPr lang="zh-CN" altLang="en-US" sz="2000" dirty="0" smtClean="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a:t>
                      </a:r>
                      <a:endParaRPr lang="zh-CN" altLang="en-US" sz="2000" dirty="0" smtClean="0">
                        <a:latin typeface="Times New Roman" pitchFamily="18" charset="0"/>
                        <a:cs typeface="Times New Roman" pitchFamily="18" charset="0"/>
                      </a:endParaRPr>
                    </a:p>
                  </a:txBody>
                  <a:tcPr/>
                </a:tc>
              </a:tr>
              <a:tr h="318519">
                <a:tc>
                  <a:txBody>
                    <a:bodyPr/>
                    <a:lstStyle/>
                    <a:p>
                      <a:pPr algn="ctr"/>
                      <a:r>
                        <a:rPr lang="en-US" altLang="zh-CN" sz="2000" u="none" dirty="0" smtClean="0"/>
                        <a:t>Web</a:t>
                      </a:r>
                      <a:r>
                        <a:rPr lang="en-US" altLang="zh-CN" sz="2000" u="none" baseline="0" dirty="0" smtClean="0"/>
                        <a:t> post</a:t>
                      </a:r>
                      <a:endParaRPr lang="zh-CN" altLang="en-US" sz="2000" b="1" u="none" dirty="0">
                        <a:solidFill>
                          <a:schemeClr val="bg1"/>
                        </a:solidFill>
                        <a:latin typeface="Times New Roman" pitchFamily="18" charset="0"/>
                        <a:cs typeface="Times New Roman" pitchFamily="18" charset="0"/>
                      </a:endParaRPr>
                    </a:p>
                  </a:txBody>
                  <a:tcPr/>
                </a:tc>
                <a:tc>
                  <a:txBody>
                    <a:bodyPr/>
                    <a:lstStyle/>
                    <a:p>
                      <a:pPr algn="ctr"/>
                      <a:r>
                        <a:rPr lang="en-US" altLang="zh-CN" sz="2000" dirty="0" smtClean="0"/>
                        <a:t>142K</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1.47M (0.02%)</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3.40M (0.04%)</a:t>
                      </a:r>
                      <a:endParaRPr lang="zh-CN" altLang="en-US" sz="2000" dirty="0">
                        <a:latin typeface="Times New Roman" pitchFamily="18" charset="0"/>
                        <a:cs typeface="Times New Roman" pitchFamily="18" charset="0"/>
                      </a:endParaRPr>
                    </a:p>
                  </a:txBody>
                  <a:tcPr/>
                </a:tc>
              </a:tr>
              <a:tr h="318519">
                <a:tc>
                  <a:txBody>
                    <a:bodyPr/>
                    <a:lstStyle/>
                    <a:p>
                      <a:pPr algn="ctr"/>
                      <a:r>
                        <a:rPr lang="en-US" altLang="zh-CN" sz="2000" u="none" dirty="0" smtClean="0"/>
                        <a:t>User label</a:t>
                      </a:r>
                      <a:endParaRPr lang="zh-CN" altLang="en-US" sz="2000" b="1" u="none" dirty="0">
                        <a:solidFill>
                          <a:schemeClr val="bg1"/>
                        </a:solidFill>
                        <a:latin typeface="Times New Roman" pitchFamily="18" charset="0"/>
                        <a:cs typeface="Times New Roman" pitchFamily="18" charset="0"/>
                      </a:endParaRPr>
                    </a:p>
                  </a:txBody>
                  <a:tcPr/>
                </a:tc>
                <a:tc>
                  <a:txBody>
                    <a:bodyPr/>
                    <a:lstStyle/>
                    <a:p>
                      <a:pPr algn="ctr"/>
                      <a:r>
                        <a:rPr lang="en-US" altLang="zh-CN" sz="2000" dirty="0" smtClean="0"/>
                        <a:t>111</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330K  (5.57%)</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a:t>
                      </a:r>
                      <a:endParaRPr lang="zh-CN" altLang="en-US" sz="20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28208564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58</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Good to Transfer?</a:t>
            </a:r>
            <a:endParaRPr lang="zh-CN" altLang="en-US" dirty="0">
              <a:latin typeface="+mn-lt"/>
              <a:ea typeface="+mn-ea"/>
            </a:endParaRPr>
          </a:p>
        </p:txBody>
      </p:sp>
      <p:sp>
        <p:nvSpPr>
          <p:cNvPr id="6" name="内容占位符 2"/>
          <p:cNvSpPr>
            <a:spLocks noGrp="1"/>
          </p:cNvSpPr>
          <p:nvPr>
            <p:ph idx="1"/>
          </p:nvPr>
        </p:nvSpPr>
        <p:spPr>
          <a:xfrm>
            <a:off x="457200" y="1600200"/>
            <a:ext cx="8229600" cy="4876800"/>
          </a:xfrm>
        </p:spPr>
        <p:txBody>
          <a:bodyPr/>
          <a:lstStyle/>
          <a:p>
            <a:r>
              <a:rPr lang="en-US" altLang="zh-CN" sz="2400" dirty="0"/>
              <a:t>Comparative Algorithms (RWR)</a:t>
            </a:r>
          </a:p>
          <a:p>
            <a:pPr lvl="1"/>
            <a:r>
              <a:rPr lang="en-US" altLang="zh-CN" sz="2000" b="1" i="1" dirty="0"/>
              <a:t>W</a:t>
            </a:r>
            <a:r>
              <a:rPr lang="en-US" altLang="zh-CN" sz="2000" b="1" i="1" baseline="30000" dirty="0"/>
              <a:t>(P)</a:t>
            </a:r>
            <a:r>
              <a:rPr lang="en-US" altLang="zh-CN" sz="2000" b="1" i="1" dirty="0"/>
              <a:t> </a:t>
            </a:r>
            <a:r>
              <a:rPr lang="en-US" altLang="zh-CN" sz="2000" dirty="0"/>
              <a:t>: Use web post similarity?</a:t>
            </a:r>
          </a:p>
          <a:p>
            <a:pPr lvl="1"/>
            <a:r>
              <a:rPr lang="en-US" altLang="zh-CN" sz="2000" b="1" i="1" dirty="0">
                <a:solidFill>
                  <a:schemeClr val="tx1"/>
                </a:solidFill>
              </a:rPr>
              <a:t>W</a:t>
            </a:r>
            <a:r>
              <a:rPr lang="en-US" altLang="zh-CN" sz="2000" b="1" i="1" baseline="30000" dirty="0">
                <a:solidFill>
                  <a:schemeClr val="tx1"/>
                </a:solidFill>
              </a:rPr>
              <a:t>(U)</a:t>
            </a:r>
            <a:r>
              <a:rPr lang="en-US" altLang="zh-CN" sz="2000" dirty="0">
                <a:solidFill>
                  <a:schemeClr val="tx1"/>
                </a:solidFill>
              </a:rPr>
              <a:t> : Use social relation?</a:t>
            </a:r>
          </a:p>
          <a:p>
            <a:pPr lvl="1"/>
            <a:r>
              <a:rPr lang="en-US" altLang="zh-CN" sz="2000" b="1" i="1" dirty="0" smtClean="0"/>
              <a:t>R</a:t>
            </a:r>
            <a:r>
              <a:rPr lang="en-US" altLang="zh-CN" sz="2000" b="1" i="1" baseline="30000" dirty="0" smtClean="0"/>
              <a:t>(U</a:t>
            </a:r>
            <a:r>
              <a:rPr lang="en-US" altLang="zh-CN" sz="2000" b="1" i="1" baseline="30000" dirty="0"/>
              <a:t>)</a:t>
            </a:r>
            <a:r>
              <a:rPr lang="en-US" altLang="zh-CN" sz="2000" b="1" i="1" dirty="0"/>
              <a:t>  </a:t>
            </a:r>
            <a:r>
              <a:rPr lang="en-US" altLang="zh-CN" sz="2000" dirty="0"/>
              <a:t>: Update </a:t>
            </a:r>
            <a:r>
              <a:rPr lang="en-US" altLang="zh-CN" sz="2000" dirty="0">
                <a:solidFill>
                  <a:schemeClr val="tx1"/>
                </a:solidFill>
              </a:rPr>
              <a:t>tie strength?</a:t>
            </a:r>
          </a:p>
          <a:p>
            <a:pPr lvl="1"/>
            <a:r>
              <a:rPr lang="en-US" altLang="zh-CN" sz="2000" b="1" i="1" dirty="0" smtClean="0"/>
              <a:t>W</a:t>
            </a:r>
            <a:r>
              <a:rPr lang="en-US" altLang="zh-CN" sz="2000" b="1" i="1" baseline="30000" dirty="0" smtClean="0"/>
              <a:t>(T</a:t>
            </a:r>
            <a:r>
              <a:rPr lang="en-US" altLang="zh-CN" sz="2000" b="1" i="1" baseline="30000" dirty="0"/>
              <a:t>)</a:t>
            </a:r>
            <a:r>
              <a:rPr lang="en-US" altLang="zh-CN" sz="2000" dirty="0"/>
              <a:t> : </a:t>
            </a:r>
            <a:r>
              <a:rPr lang="en-US" altLang="zh-CN" sz="2000" dirty="0" smtClean="0"/>
              <a:t>Use </a:t>
            </a:r>
            <a:r>
              <a:rPr lang="en-US" altLang="zh-CN" sz="2000" dirty="0"/>
              <a:t>user label similarity?</a:t>
            </a:r>
          </a:p>
          <a:p>
            <a:endParaRPr lang="zh-CN" alt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92" y="3717032"/>
            <a:ext cx="4419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7026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59</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a:latin typeface="+mn-lt"/>
              </a:rPr>
              <a:t>Good to </a:t>
            </a:r>
            <a:r>
              <a:rPr lang="en-US" altLang="zh-CN" dirty="0" smtClean="0">
                <a:latin typeface="+mn-lt"/>
              </a:rPr>
              <a:t>Transfer!</a:t>
            </a:r>
            <a:endParaRPr lang="zh-CN" altLang="en-US" dirty="0">
              <a:latin typeface="+mn-lt"/>
              <a:ea typeface="+mn-ea"/>
            </a:endParaRPr>
          </a:p>
        </p:txBody>
      </p:sp>
      <p:sp>
        <p:nvSpPr>
          <p:cNvPr id="6" name="内容占位符 2"/>
          <p:cNvSpPr>
            <a:spLocks noGrp="1"/>
          </p:cNvSpPr>
          <p:nvPr>
            <p:ph idx="1"/>
          </p:nvPr>
        </p:nvSpPr>
        <p:spPr>
          <a:xfrm>
            <a:off x="457200" y="1600200"/>
            <a:ext cx="8229600" cy="4876800"/>
          </a:xfrm>
        </p:spPr>
        <p:txBody>
          <a:bodyPr/>
          <a:lstStyle/>
          <a:p>
            <a:r>
              <a:rPr lang="en-US" altLang="zh-CN" sz="2400" dirty="0"/>
              <a:t>Compare with RWR </a:t>
            </a:r>
            <a:r>
              <a:rPr lang="en-US" altLang="zh-CN" sz="2400" dirty="0" smtClean="0"/>
              <a:t>models</a:t>
            </a:r>
          </a:p>
          <a:p>
            <a:endParaRPr lang="en-US" altLang="zh-CN" sz="2400" dirty="0"/>
          </a:p>
          <a:p>
            <a:endParaRPr lang="en-US" altLang="zh-CN" sz="2400" dirty="0"/>
          </a:p>
          <a:p>
            <a:endParaRPr lang="en-US" altLang="zh-CN" sz="2400" dirty="0"/>
          </a:p>
          <a:p>
            <a:endParaRPr lang="en-US" altLang="zh-CN" sz="2400" dirty="0"/>
          </a:p>
          <a:p>
            <a:r>
              <a:rPr lang="en-US" altLang="zh-CN" sz="2400" dirty="0"/>
              <a:t>Compare with Baselines</a:t>
            </a:r>
          </a:p>
          <a:p>
            <a:endParaRPr lang="zh-CN" altLang="en-US" sz="2400"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 y="2204864"/>
            <a:ext cx="914400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 y="4452057"/>
            <a:ext cx="9144001"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4691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6</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To Be Introduced Today</a:t>
            </a:r>
            <a:endParaRPr lang="zh-CN" altLang="en-US" dirty="0">
              <a:latin typeface="+mn-lt"/>
              <a:ea typeface="+mn-ea"/>
            </a:endParaRPr>
          </a:p>
        </p:txBody>
      </p:sp>
      <p:sp>
        <p:nvSpPr>
          <p:cNvPr id="6" name="内容占位符 2"/>
          <p:cNvSpPr>
            <a:spLocks noGrp="1"/>
          </p:cNvSpPr>
          <p:nvPr>
            <p:ph idx="1"/>
          </p:nvPr>
        </p:nvSpPr>
        <p:spPr>
          <a:xfrm>
            <a:off x="457200" y="1600200"/>
            <a:ext cx="8229600" cy="4876800"/>
          </a:xfrm>
        </p:spPr>
        <p:txBody>
          <a:bodyPr/>
          <a:lstStyle/>
          <a:p>
            <a:r>
              <a:rPr lang="en-US" altLang="zh-CN" sz="2400" dirty="0" smtClean="0"/>
              <a:t>Social contextual recommendation [CIKM’12+TKDE’14]</a:t>
            </a:r>
            <a:endParaRPr lang="en-US" altLang="zh-CN" sz="2400" dirty="0"/>
          </a:p>
          <a:p>
            <a:r>
              <a:rPr lang="en-US" altLang="zh-CN" sz="2400" dirty="0" smtClean="0"/>
              <a:t>Cross-domain social recommendation [CIKM’12]</a:t>
            </a:r>
          </a:p>
          <a:p>
            <a:r>
              <a:rPr lang="en-US" altLang="zh-CN" sz="2400" dirty="0" smtClean="0"/>
              <a:t>Behavior discovery and prediction [KDD’14]</a:t>
            </a:r>
          </a:p>
          <a:p>
            <a:endParaRPr lang="en-US" altLang="zh-CN" sz="2400" dirty="0" smtClean="0"/>
          </a:p>
          <a:p>
            <a:endParaRPr lang="en-US" altLang="zh-CN" dirty="0"/>
          </a:p>
          <a:p>
            <a:endParaRPr lang="en-US" altLang="zh-CN" sz="2400" dirty="0" smtClean="0"/>
          </a:p>
          <a:p>
            <a:r>
              <a:rPr lang="en-US" altLang="zh-CN" sz="2400" dirty="0" smtClean="0">
                <a:solidFill>
                  <a:schemeClr val="bg1">
                    <a:lumMod val="65000"/>
                  </a:schemeClr>
                </a:solidFill>
              </a:rPr>
              <a:t>Dense bipartite core detection [PAKDD’14]</a:t>
            </a:r>
          </a:p>
          <a:p>
            <a:r>
              <a:rPr lang="en-US" altLang="zh-CN" sz="2400" dirty="0" smtClean="0"/>
              <a:t>Fraudulent behavior detection [KDD’14]</a:t>
            </a:r>
          </a:p>
        </p:txBody>
      </p:sp>
      <p:sp>
        <p:nvSpPr>
          <p:cNvPr id="7" name="云形 3"/>
          <p:cNvSpPr/>
          <p:nvPr/>
        </p:nvSpPr>
        <p:spPr>
          <a:xfrm>
            <a:off x="6571583" y="2598936"/>
            <a:ext cx="2304256" cy="1406128"/>
          </a:xfrm>
          <a:prstGeom prst="cloud">
            <a:avLst/>
          </a:prstGeom>
          <a:solidFill>
            <a:srgbClr val="7030A0">
              <a:alpha val="20000"/>
            </a:srgbClr>
          </a:solidFill>
          <a:ln>
            <a:solidFill>
              <a:srgbClr val="7030A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solidFill>
                  <a:srgbClr val="7030A0"/>
                </a:solidFill>
              </a:rPr>
              <a:t>Good user-item links</a:t>
            </a:r>
            <a:endParaRPr lang="zh-CN" altLang="en-US" dirty="0">
              <a:solidFill>
                <a:srgbClr val="7030A0"/>
              </a:solidFill>
            </a:endParaRPr>
          </a:p>
        </p:txBody>
      </p:sp>
      <p:sp>
        <p:nvSpPr>
          <p:cNvPr id="8" name="爆炸形 2 5"/>
          <p:cNvSpPr/>
          <p:nvPr/>
        </p:nvSpPr>
        <p:spPr>
          <a:xfrm>
            <a:off x="6319555" y="4293096"/>
            <a:ext cx="2808312" cy="1728192"/>
          </a:xfrm>
          <a:prstGeom prst="irregularSeal2">
            <a:avLst/>
          </a:prstGeom>
          <a:solidFill>
            <a:srgbClr val="FF0000"/>
          </a:solidFill>
          <a:ln>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solidFill>
                  <a:schemeClr val="bg1">
                    <a:lumMod val="95000"/>
                  </a:schemeClr>
                </a:solidFill>
              </a:rPr>
              <a:t>Bad user-user links</a:t>
            </a:r>
            <a:endParaRPr lang="zh-CN" altLang="en-US" dirty="0">
              <a:solidFill>
                <a:schemeClr val="bg1">
                  <a:lumMod val="95000"/>
                </a:schemeClr>
              </a:solidFill>
            </a:endParaRPr>
          </a:p>
        </p:txBody>
      </p:sp>
    </p:spTree>
    <p:extLst>
      <p:ext uri="{BB962C8B-B14F-4D97-AF65-F5344CB8AC3E}">
        <p14:creationId xmlns:p14="http://schemas.microsoft.com/office/powerpoint/2010/main" val="462709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11" name="Rectangle 10"/>
          <p:cNvSpPr/>
          <p:nvPr/>
        </p:nvSpPr>
        <p:spPr>
          <a:xfrm>
            <a:off x="457200" y="570822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5. Insights</a:t>
            </a:r>
            <a:endParaRPr lang="en-US" sz="4400" b="1"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60</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2. </a:t>
            </a:r>
            <a:r>
              <a:rPr lang="en-US" sz="4400" dirty="0" smtClean="0">
                <a:solidFill>
                  <a:schemeClr val="accent6">
                    <a:lumMod val="40000"/>
                    <a:lumOff val="60000"/>
                  </a:schemeClr>
                </a:solidFill>
              </a:rPr>
              <a:t>The Framework</a:t>
            </a:r>
            <a:endParaRPr lang="en-US" sz="4400" dirty="0">
              <a:solidFill>
                <a:schemeClr val="accent6">
                  <a:lumMod val="40000"/>
                  <a:lumOff val="60000"/>
                </a:schemeClr>
              </a:solidFill>
            </a:endParaRPr>
          </a:p>
        </p:txBody>
      </p:sp>
      <p:sp>
        <p:nvSpPr>
          <p:cNvPr id="14" name="Rectangle 13"/>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3. HRW Algorithm</a:t>
            </a:r>
            <a:endParaRPr lang="en-US" sz="4400" dirty="0">
              <a:solidFill>
                <a:schemeClr val="accent6">
                  <a:lumMod val="40000"/>
                  <a:lumOff val="60000"/>
                </a:schemeClr>
              </a:solidFill>
            </a:endParaRPr>
          </a:p>
        </p:txBody>
      </p:sp>
      <p:sp>
        <p:nvSpPr>
          <p:cNvPr id="9" name="Rectangle 8"/>
          <p:cNvSpPr/>
          <p:nvPr/>
        </p:nvSpPr>
        <p:spPr>
          <a:xfrm>
            <a:off x="457200" y="4706655"/>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4. </a:t>
            </a:r>
            <a:r>
              <a:rPr lang="en-US" altLang="zh-CN" sz="4400" dirty="0" smtClean="0">
                <a:solidFill>
                  <a:schemeClr val="accent6">
                    <a:lumMod val="40000"/>
                    <a:lumOff val="60000"/>
                  </a:schemeClr>
                </a:solidFill>
              </a:rPr>
              <a:t>Experiments</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118179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61</a:t>
            </a:fld>
            <a:endParaRPr lang="en-US"/>
          </a:p>
        </p:txBody>
      </p:sp>
      <p:sp>
        <p:nvSpPr>
          <p:cNvPr id="7" name="标题 1"/>
          <p:cNvSpPr>
            <a:spLocks noGrp="1"/>
          </p:cNvSpPr>
          <p:nvPr>
            <p:ph type="title"/>
          </p:nvPr>
        </p:nvSpPr>
        <p:spPr>
          <a:xfrm>
            <a:off x="457200" y="533400"/>
            <a:ext cx="8229600" cy="990600"/>
          </a:xfrm>
        </p:spPr>
        <p:txBody>
          <a:bodyPr/>
          <a:lstStyle/>
          <a:p>
            <a:r>
              <a:rPr lang="en-US" altLang="zh-CN" dirty="0" smtClean="0">
                <a:latin typeface="+mn-lt"/>
              </a:rPr>
              <a:t>Insights</a:t>
            </a:r>
            <a:endParaRPr lang="zh-CN" altLang="en-US" dirty="0">
              <a:latin typeface="+mn-lt"/>
              <a:ea typeface="+mn-ea"/>
            </a:endParaRPr>
          </a:p>
        </p:txBody>
      </p:sp>
      <p:sp>
        <p:nvSpPr>
          <p:cNvPr id="8" name="内容占位符 2"/>
          <p:cNvSpPr>
            <a:spLocks noGrp="1"/>
          </p:cNvSpPr>
          <p:nvPr>
            <p:ph idx="1"/>
          </p:nvPr>
        </p:nvSpPr>
        <p:spPr>
          <a:xfrm>
            <a:off x="457200" y="1600200"/>
            <a:ext cx="8229600" cy="4876800"/>
          </a:xfrm>
        </p:spPr>
        <p:txBody>
          <a:bodyPr/>
          <a:lstStyle/>
          <a:p>
            <a:r>
              <a:rPr lang="en-US" altLang="zh-CN" sz="2400" dirty="0" smtClean="0"/>
              <a:t>If we do transfer (from user-label domain), we need only ~30% to reach the same performance.</a:t>
            </a:r>
          </a:p>
          <a:p>
            <a:r>
              <a:rPr lang="en-US" altLang="zh-CN" sz="2400" dirty="0" smtClean="0"/>
              <a:t>Advice: build more apps for new users to give more info.</a:t>
            </a:r>
            <a:endParaRPr lang="zh-CN" altLang="en-US" sz="2400"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212976"/>
            <a:ext cx="3896544" cy="2972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4"/>
          <p:cNvSpPr/>
          <p:nvPr/>
        </p:nvSpPr>
        <p:spPr>
          <a:xfrm>
            <a:off x="4946725" y="3738414"/>
            <a:ext cx="1668085" cy="369332"/>
          </a:xfrm>
          <a:prstGeom prst="rect">
            <a:avLst/>
          </a:prstGeom>
        </p:spPr>
        <p:txBody>
          <a:bodyPr wrap="none">
            <a:spAutoFit/>
          </a:bodyPr>
          <a:lstStyle/>
          <a:p>
            <a:r>
              <a:rPr lang="en-US" altLang="zh-CN" dirty="0" smtClean="0">
                <a:solidFill>
                  <a:srgbClr val="0070C0"/>
                </a:solidFill>
              </a:rPr>
              <a:t>35% user-post</a:t>
            </a:r>
            <a:endParaRPr lang="en-US" altLang="zh-CN" dirty="0">
              <a:solidFill>
                <a:srgbClr val="0070C0"/>
              </a:solidFill>
            </a:endParaRPr>
          </a:p>
        </p:txBody>
      </p:sp>
      <p:cxnSp>
        <p:nvCxnSpPr>
          <p:cNvPr id="11" name="直接箭头连接符 5"/>
          <p:cNvCxnSpPr>
            <a:stCxn id="10" idx="2"/>
          </p:cNvCxnSpPr>
          <p:nvPr/>
        </p:nvCxnSpPr>
        <p:spPr>
          <a:xfrm flipH="1">
            <a:off x="5193690" y="4107746"/>
            <a:ext cx="587078" cy="47889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12" name="矩形 6"/>
          <p:cNvSpPr/>
          <p:nvPr/>
        </p:nvSpPr>
        <p:spPr>
          <a:xfrm>
            <a:off x="6156176" y="4217304"/>
            <a:ext cx="1672253" cy="369332"/>
          </a:xfrm>
          <a:prstGeom prst="rect">
            <a:avLst/>
          </a:prstGeom>
        </p:spPr>
        <p:txBody>
          <a:bodyPr wrap="none">
            <a:spAutoFit/>
          </a:bodyPr>
          <a:lstStyle/>
          <a:p>
            <a:r>
              <a:rPr lang="en-US" altLang="zh-CN" dirty="0" smtClean="0">
                <a:solidFill>
                  <a:srgbClr val="0070C0"/>
                </a:solidFill>
              </a:rPr>
              <a:t>60% user-post</a:t>
            </a:r>
            <a:endParaRPr lang="en-US" altLang="zh-CN" dirty="0">
              <a:solidFill>
                <a:srgbClr val="0070C0"/>
              </a:solidFill>
            </a:endParaRPr>
          </a:p>
        </p:txBody>
      </p:sp>
      <p:cxnSp>
        <p:nvCxnSpPr>
          <p:cNvPr id="13" name="直接箭头连接符 7"/>
          <p:cNvCxnSpPr>
            <a:stCxn id="12" idx="2"/>
          </p:cNvCxnSpPr>
          <p:nvPr/>
        </p:nvCxnSpPr>
        <p:spPr>
          <a:xfrm flipH="1">
            <a:off x="6403142" y="4586636"/>
            <a:ext cx="589161" cy="47889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14" name="矩形 8"/>
          <p:cNvSpPr/>
          <p:nvPr/>
        </p:nvSpPr>
        <p:spPr>
          <a:xfrm>
            <a:off x="971600" y="3661442"/>
            <a:ext cx="1851789" cy="646331"/>
          </a:xfrm>
          <a:prstGeom prst="rect">
            <a:avLst/>
          </a:prstGeom>
        </p:spPr>
        <p:txBody>
          <a:bodyPr wrap="none">
            <a:spAutoFit/>
          </a:bodyPr>
          <a:lstStyle/>
          <a:p>
            <a:r>
              <a:rPr lang="en-US" altLang="zh-CN" dirty="0" smtClean="0">
                <a:solidFill>
                  <a:srgbClr val="FF0000"/>
                </a:solidFill>
              </a:rPr>
              <a:t>0 user-post</a:t>
            </a:r>
          </a:p>
          <a:p>
            <a:r>
              <a:rPr lang="en-US" altLang="zh-CN" dirty="0" smtClean="0">
                <a:solidFill>
                  <a:srgbClr val="FF0000"/>
                </a:solidFill>
              </a:rPr>
              <a:t>100% user-label</a:t>
            </a:r>
            <a:endParaRPr lang="en-US" altLang="zh-CN" dirty="0">
              <a:solidFill>
                <a:srgbClr val="FF0000"/>
              </a:solidFill>
            </a:endParaRPr>
          </a:p>
        </p:txBody>
      </p:sp>
      <p:cxnSp>
        <p:nvCxnSpPr>
          <p:cNvPr id="15" name="直接箭头连接符 9"/>
          <p:cNvCxnSpPr>
            <a:stCxn id="14" idx="2"/>
          </p:cNvCxnSpPr>
          <p:nvPr/>
        </p:nvCxnSpPr>
        <p:spPr>
          <a:xfrm>
            <a:off x="1897495" y="4307773"/>
            <a:ext cx="1162337" cy="278863"/>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6" name="矩形 15"/>
          <p:cNvSpPr/>
          <p:nvPr/>
        </p:nvSpPr>
        <p:spPr>
          <a:xfrm>
            <a:off x="970593" y="4699023"/>
            <a:ext cx="1851789" cy="646331"/>
          </a:xfrm>
          <a:prstGeom prst="rect">
            <a:avLst/>
          </a:prstGeom>
        </p:spPr>
        <p:txBody>
          <a:bodyPr wrap="none">
            <a:spAutoFit/>
          </a:bodyPr>
          <a:lstStyle/>
          <a:p>
            <a:r>
              <a:rPr lang="en-US" altLang="zh-CN" dirty="0" smtClean="0">
                <a:solidFill>
                  <a:srgbClr val="FF0000"/>
                </a:solidFill>
              </a:rPr>
              <a:t>18% user-post</a:t>
            </a:r>
          </a:p>
          <a:p>
            <a:r>
              <a:rPr lang="en-US" altLang="zh-CN" dirty="0" smtClean="0">
                <a:solidFill>
                  <a:srgbClr val="FF0000"/>
                </a:solidFill>
              </a:rPr>
              <a:t>100% user-label</a:t>
            </a:r>
            <a:endParaRPr lang="en-US" altLang="zh-CN" dirty="0">
              <a:solidFill>
                <a:srgbClr val="FF0000"/>
              </a:solidFill>
            </a:endParaRPr>
          </a:p>
        </p:txBody>
      </p:sp>
      <p:cxnSp>
        <p:nvCxnSpPr>
          <p:cNvPr id="17" name="直接箭头连接符 16"/>
          <p:cNvCxnSpPr>
            <a:stCxn id="16" idx="3"/>
          </p:cNvCxnSpPr>
          <p:nvPr/>
        </p:nvCxnSpPr>
        <p:spPr>
          <a:xfrm>
            <a:off x="2822382" y="5022189"/>
            <a:ext cx="957530" cy="67501"/>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9915088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65" y="-743831"/>
            <a:ext cx="7772400" cy="2200275"/>
          </a:xfrm>
        </p:spPr>
        <p:txBody>
          <a:bodyPr/>
          <a:lstStyle/>
          <a:p>
            <a:r>
              <a:rPr lang="en-US" cap="none" dirty="0" smtClean="0"/>
              <a:t>Questions?</a:t>
            </a:r>
            <a:endParaRPr lang="en-US" cap="none" dirty="0"/>
          </a:p>
        </p:txBody>
      </p:sp>
      <p:sp>
        <p:nvSpPr>
          <p:cNvPr id="5" name="Title 1"/>
          <p:cNvSpPr txBox="1">
            <a:spLocks/>
          </p:cNvSpPr>
          <p:nvPr/>
        </p:nvSpPr>
        <p:spPr>
          <a:xfrm>
            <a:off x="379282" y="2199570"/>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sz="3200" dirty="0" smtClean="0">
                <a:latin typeface="+mn-lt"/>
              </a:rPr>
              <a:t>Meng Jiang</a:t>
            </a:r>
            <a:endParaRPr lang="en-US" sz="3200" dirty="0" smtClean="0">
              <a:latin typeface="+mn-lt"/>
            </a:endParaRPr>
          </a:p>
          <a:p>
            <a:r>
              <a:rPr lang="en-US" sz="3200" dirty="0" smtClean="0">
                <a:latin typeface="+mn-lt"/>
              </a:rPr>
              <a:t>mjiang89@gmail.com</a:t>
            </a:r>
          </a:p>
          <a:p>
            <a:r>
              <a:rPr lang="en-US" sz="3200" spc="0" dirty="0"/>
              <a:t>http://</a:t>
            </a:r>
            <a:r>
              <a:rPr lang="en-US" sz="3200" spc="0" dirty="0" smtClean="0"/>
              <a:t>www.meng-jiang.com</a:t>
            </a:r>
          </a:p>
          <a:p>
            <a:endParaRPr lang="en-US" sz="3200" spc="0" dirty="0" smtClean="0"/>
          </a:p>
        </p:txBody>
      </p:sp>
      <p:cxnSp>
        <p:nvCxnSpPr>
          <p:cNvPr id="16" name="Straight Connector 15"/>
          <p:cNvCxnSpPr/>
          <p:nvPr/>
        </p:nvCxnSpPr>
        <p:spPr>
          <a:xfrm flipV="1">
            <a:off x="0" y="4597433"/>
            <a:ext cx="9144000" cy="0"/>
          </a:xfrm>
          <a:prstGeom prst="line">
            <a:avLst/>
          </a:prstGeom>
          <a:ln>
            <a:solidFill>
              <a:srgbClr val="F0F0D7"/>
            </a:solidFill>
            <a:prstDash val="solid"/>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0CFEC368-1D7A-4F81-ABF6-AE0E36BAF64C}" type="slidenum">
              <a:rPr lang="en-US" smtClean="0"/>
              <a:pPr/>
              <a:t>62</a:t>
            </a:fld>
            <a:endParaRPr lang="en-US"/>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121" y="1716806"/>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94712" y="1716806"/>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9182" y="531184"/>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6633" y="534863"/>
            <a:ext cx="1106733"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descr="http://upload.wikimedia.org/wikipedia/commons/thumb/b/bb/Qiang_Yang.jpg/250px-Qiang_Yan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9795" y="532192"/>
            <a:ext cx="824917" cy="1078992"/>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7"/>
          <a:stretch>
            <a:fillRect/>
          </a:stretch>
        </p:blipFill>
        <p:spPr>
          <a:xfrm>
            <a:off x="6044607" y="4819199"/>
            <a:ext cx="2441630" cy="1828800"/>
          </a:xfrm>
          <a:prstGeom prst="rect">
            <a:avLst/>
          </a:prstGeom>
        </p:spPr>
      </p:pic>
      <p:pic>
        <p:nvPicPr>
          <p:cNvPr id="10" name="Picture 9"/>
          <p:cNvPicPr>
            <a:picLocks noChangeAspect="1"/>
          </p:cNvPicPr>
          <p:nvPr/>
        </p:nvPicPr>
        <p:blipFill>
          <a:blip r:embed="rId8"/>
          <a:stretch>
            <a:fillRect/>
          </a:stretch>
        </p:blipFill>
        <p:spPr>
          <a:xfrm>
            <a:off x="3280929" y="4819199"/>
            <a:ext cx="2426305" cy="1828800"/>
          </a:xfrm>
          <a:prstGeom prst="rect">
            <a:avLst/>
          </a:prstGeom>
        </p:spPr>
      </p:pic>
      <p:pic>
        <p:nvPicPr>
          <p:cNvPr id="11" name="Picture 10"/>
          <p:cNvPicPr>
            <a:picLocks noChangeAspect="1"/>
          </p:cNvPicPr>
          <p:nvPr/>
        </p:nvPicPr>
        <p:blipFill>
          <a:blip r:embed="rId9"/>
          <a:stretch>
            <a:fillRect/>
          </a:stretch>
        </p:blipFill>
        <p:spPr>
          <a:xfrm>
            <a:off x="513209" y="4819199"/>
            <a:ext cx="2430347" cy="1828800"/>
          </a:xfrm>
          <a:prstGeom prst="rect">
            <a:avLst/>
          </a:prstGeom>
        </p:spPr>
      </p:pic>
    </p:spTree>
    <p:extLst>
      <p:ext uri="{BB962C8B-B14F-4D97-AF65-F5344CB8AC3E}">
        <p14:creationId xmlns:p14="http://schemas.microsoft.com/office/powerpoint/2010/main" val="38266927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Normal Use + User-item Link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63</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638454870"/>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smtClean="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4" name="Picture 2" descr="http://www.meng-jiang.com/images/thumb-jiang-cikm12-contextu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5" name="Picture 2" descr="http://www.meng-jiang.com/images/thumb-jiang-cikm12-multipl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28" name="Picture 2" descr="http://www.meng-jiang.com/images/thumb-jiang-kdd14-catchsyn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 name="Picture 2" descr="http://www.meng-jiang.com/images/thumb-jiang-tkde14.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1" name="Picture 2" descr="http://www.meng-jiang.com/images/thumb-jiang-kdd14-fema.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44182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3600" dirty="0" smtClean="0"/>
              <a:t>FEMA:</a:t>
            </a:r>
            <a:br>
              <a:rPr lang="en-US" altLang="zh-CN" sz="3600" dirty="0" smtClean="0"/>
            </a:br>
            <a:r>
              <a:rPr lang="en-US" altLang="zh-CN" sz="3600" dirty="0" smtClean="0"/>
              <a:t>Flexible evolutionary</a:t>
            </a:r>
            <a:br>
              <a:rPr lang="en-US" altLang="zh-CN" sz="3600" dirty="0" smtClean="0"/>
            </a:br>
            <a:r>
              <a:rPr lang="en-US" altLang="zh-CN" sz="3600" dirty="0" smtClean="0"/>
              <a:t>Multi-faceted analysis</a:t>
            </a:r>
            <a:br>
              <a:rPr lang="en-US" altLang="zh-CN" sz="3600" dirty="0" smtClean="0"/>
            </a:br>
            <a:r>
              <a:rPr lang="en-US" altLang="zh-CN" sz="3600" dirty="0" smtClean="0"/>
              <a:t>for dynamic behavior</a:t>
            </a:r>
            <a:br>
              <a:rPr lang="en-US" altLang="zh-CN" sz="3600" dirty="0" smtClean="0"/>
            </a:br>
            <a:r>
              <a:rPr lang="en-US" altLang="zh-CN" sz="3600" dirty="0" smtClean="0"/>
              <a:t>pattern Discovery</a:t>
            </a:r>
            <a:endParaRPr lang="zh-CN" altLang="en-US" sz="3600" dirty="0"/>
          </a:p>
        </p:txBody>
      </p:sp>
      <p:sp>
        <p:nvSpPr>
          <p:cNvPr id="3" name="副标题 2"/>
          <p:cNvSpPr>
            <a:spLocks noGrp="1"/>
          </p:cNvSpPr>
          <p:nvPr>
            <p:ph type="subTitle" idx="1"/>
          </p:nvPr>
        </p:nvSpPr>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t>
            </a:r>
            <a:r>
              <a:rPr lang="en-US" altLang="zh-CN" dirty="0" err="1" smtClean="0"/>
              <a:t>Fei</a:t>
            </a:r>
            <a:r>
              <a:rPr lang="en-US" altLang="zh-CN" dirty="0" smtClean="0"/>
              <a:t> Wang, </a:t>
            </a:r>
            <a:r>
              <a:rPr lang="en-US" altLang="zh-CN" dirty="0" err="1" smtClean="0"/>
              <a:t>Xinran</a:t>
            </a:r>
            <a:r>
              <a:rPr lang="en-US" altLang="zh-CN" dirty="0" smtClean="0"/>
              <a:t> Xu, </a:t>
            </a:r>
            <a:r>
              <a:rPr lang="en-US" altLang="zh-CN" dirty="0" err="1" smtClean="0"/>
              <a:t>Wenwu</a:t>
            </a:r>
            <a:r>
              <a:rPr lang="en-US" altLang="zh-CN" dirty="0" smtClean="0"/>
              <a:t> Zhu and </a:t>
            </a:r>
            <a:r>
              <a:rPr lang="en-US" altLang="zh-CN" dirty="0" err="1" smtClean="0"/>
              <a:t>Shiqiang</a:t>
            </a:r>
            <a:r>
              <a:rPr lang="en-US" altLang="zh-CN" dirty="0" smtClean="0"/>
              <a:t> Yang</a:t>
            </a:r>
          </a:p>
          <a:p>
            <a:r>
              <a:rPr lang="en-US" altLang="zh-CN" dirty="0" smtClean="0"/>
              <a:t>August 25, 2014 – NYC, USA</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074" y="5357102"/>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8074" y="5357102"/>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357102"/>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5800" y="5366121"/>
            <a:ext cx="110673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2533" y="5366121"/>
            <a:ext cx="935541"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0192" y="5544678"/>
            <a:ext cx="2449451" cy="9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http://img851.ph.126.net/pAtEZ0W4R_QkIG_2bjEEyA==/271623352525885151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1627" y="404664"/>
            <a:ext cx="910756"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9062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epsom-ewell.gov.uk/NR/rdonlyres/5B6D440B-879D-40DC-8F93-B207CA838851/0/pap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6065779"/>
            <a:ext cx="564968" cy="5486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Behavior Analysis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65</a:t>
            </a:fld>
            <a:endParaRPr lang="en-US"/>
          </a:p>
        </p:txBody>
      </p:sp>
      <p:pic>
        <p:nvPicPr>
          <p:cNvPr id="1026" name="Picture 2" descr="https://wikis.tamu.edu/download/attachments/16974660/book.jpg?version=2&amp;modificationDate=1290524393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55892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epsom-ewell.gov.uk/NR/rdonlyres/5B6D440B-879D-40DC-8F93-B207CA838851/0/pap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5345699"/>
            <a:ext cx="564968"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1026" idx="3"/>
            <a:endCxn id="1028" idx="1"/>
          </p:cNvCxnSpPr>
          <p:nvPr/>
        </p:nvCxnSpPr>
        <p:spPr>
          <a:xfrm flipV="1">
            <a:off x="1165920" y="5620019"/>
            <a:ext cx="381744" cy="4264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026" idx="3"/>
            <a:endCxn id="8" idx="1"/>
          </p:cNvCxnSpPr>
          <p:nvPr/>
        </p:nvCxnSpPr>
        <p:spPr>
          <a:xfrm>
            <a:off x="1165920" y="6046440"/>
            <a:ext cx="381744" cy="293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112632" y="5435353"/>
            <a:ext cx="979755" cy="369332"/>
          </a:xfrm>
          <a:prstGeom prst="rect">
            <a:avLst/>
          </a:prstGeom>
        </p:spPr>
        <p:txBody>
          <a:bodyPr wrap="none">
            <a:spAutoFit/>
          </a:bodyPr>
          <a:lstStyle/>
          <a:p>
            <a:pPr lvl="0"/>
            <a:r>
              <a:rPr lang="en-US" altLang="zh-CN" dirty="0" smtClean="0"/>
              <a:t>KDD’13</a:t>
            </a:r>
            <a:endParaRPr lang="en-US" dirty="0"/>
          </a:p>
        </p:txBody>
      </p:sp>
      <p:sp>
        <p:nvSpPr>
          <p:cNvPr id="15" name="Rectangle 14"/>
          <p:cNvSpPr/>
          <p:nvPr/>
        </p:nvSpPr>
        <p:spPr>
          <a:xfrm>
            <a:off x="2112632" y="6106791"/>
            <a:ext cx="979755" cy="369332"/>
          </a:xfrm>
          <a:prstGeom prst="rect">
            <a:avLst/>
          </a:prstGeom>
        </p:spPr>
        <p:txBody>
          <a:bodyPr wrap="none">
            <a:spAutoFit/>
          </a:bodyPr>
          <a:lstStyle/>
          <a:p>
            <a:pPr lvl="0"/>
            <a:r>
              <a:rPr lang="en-US" altLang="zh-CN" dirty="0" smtClean="0"/>
              <a:t>KDD’14</a:t>
            </a:r>
            <a:endParaRPr lang="en-US" dirty="0"/>
          </a:p>
        </p:txBody>
      </p:sp>
      <p:pic>
        <p:nvPicPr>
          <p:cNvPr id="16" name="Picture 2" descr="https://wikis.tamu.edu/download/attachments/16974660/book.jpg?version=2&amp;modificationDate=1290524393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553571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utorialspoint.com/data_mining/images/dm-mini-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603" y="5535716"/>
            <a:ext cx="1027415"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a:stCxn id="16" idx="3"/>
            <a:endCxn id="1030" idx="1"/>
          </p:cNvCxnSpPr>
          <p:nvPr/>
        </p:nvCxnSpPr>
        <p:spPr>
          <a:xfrm>
            <a:off x="4406280" y="5992916"/>
            <a:ext cx="630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4" descr="http://www.epsom-ewell.gov.uk/NR/rdonlyres/5B6D440B-879D-40DC-8F93-B207CA838851/0/pap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3400" y="5718596"/>
            <a:ext cx="564968" cy="5486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wikis.tamu.edu/download/attachments/16974660/book.jpg?version=2&amp;modificationDate=1290524393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6670" y="5535716"/>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a:stCxn id="28" idx="3"/>
            <a:endCxn id="27" idx="1"/>
          </p:cNvCxnSpPr>
          <p:nvPr/>
        </p:nvCxnSpPr>
        <p:spPr>
          <a:xfrm>
            <a:off x="7501070" y="5992916"/>
            <a:ext cx="65233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621089" y="5461665"/>
            <a:ext cx="412292" cy="584775"/>
          </a:xfrm>
          <a:prstGeom prst="rect">
            <a:avLst/>
          </a:prstGeom>
        </p:spPr>
        <p:txBody>
          <a:bodyPr wrap="none">
            <a:spAutoFit/>
          </a:bodyPr>
          <a:lstStyle/>
          <a:p>
            <a:pPr lvl="0"/>
            <a:r>
              <a:rPr lang="en-US" sz="3200" dirty="0" smtClean="0"/>
              <a:t>?</a:t>
            </a:r>
            <a:endParaRPr lang="en-US" sz="3200" dirty="0"/>
          </a:p>
        </p:txBody>
      </p:sp>
      <p:grpSp>
        <p:nvGrpSpPr>
          <p:cNvPr id="19" name="组合 18"/>
          <p:cNvGrpSpPr/>
          <p:nvPr/>
        </p:nvGrpSpPr>
        <p:grpSpPr>
          <a:xfrm>
            <a:off x="514112" y="1412776"/>
            <a:ext cx="2161877" cy="3657600"/>
            <a:chOff x="7233" y="0"/>
            <a:chExt cx="2161877" cy="3657600"/>
          </a:xfrm>
        </p:grpSpPr>
        <p:sp>
          <p:nvSpPr>
            <p:cNvPr id="37" name="圆角矩形 36"/>
            <p:cNvSpPr/>
            <p:nvPr/>
          </p:nvSpPr>
          <p:spPr>
            <a:xfrm>
              <a:off x="7233" y="0"/>
              <a:ext cx="2161877" cy="3657600"/>
            </a:xfrm>
            <a:prstGeom prst="roundRect">
              <a:avLst>
                <a:gd name="adj" fmla="val 10000"/>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38" name="圆角矩形 4"/>
            <p:cNvSpPr/>
            <p:nvPr/>
          </p:nvSpPr>
          <p:spPr>
            <a:xfrm>
              <a:off x="70552" y="63319"/>
              <a:ext cx="2035239" cy="3530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Modeling</a:t>
              </a:r>
            </a:p>
            <a:p>
              <a:pPr lvl="0" algn="ctr" defTabSz="1422400">
                <a:lnSpc>
                  <a:spcPct val="90000"/>
                </a:lnSpc>
                <a:spcBef>
                  <a:spcPct val="0"/>
                </a:spcBef>
                <a:spcAft>
                  <a:spcPct val="35000"/>
                </a:spcAft>
              </a:pPr>
              <a:endParaRPr lang="en-US" sz="3200" kern="1200" dirty="0" smtClean="0"/>
            </a:p>
            <a:p>
              <a:pPr lvl="0" algn="ctr" defTabSz="1422400">
                <a:lnSpc>
                  <a:spcPct val="90000"/>
                </a:lnSpc>
                <a:spcBef>
                  <a:spcPct val="0"/>
                </a:spcBef>
                <a:spcAft>
                  <a:spcPct val="35000"/>
                </a:spcAft>
              </a:pPr>
              <a:r>
                <a:rPr lang="en-US" altLang="zh-CN" sz="3200" kern="1200" dirty="0" smtClean="0"/>
                <a:t>How to formulate human behavior?</a:t>
              </a:r>
              <a:endParaRPr lang="en-US" sz="3200" kern="1200" dirty="0" smtClean="0"/>
            </a:p>
          </p:txBody>
        </p:sp>
      </p:grpSp>
      <p:grpSp>
        <p:nvGrpSpPr>
          <p:cNvPr id="20" name="组合 19"/>
          <p:cNvGrpSpPr/>
          <p:nvPr/>
        </p:nvGrpSpPr>
        <p:grpSpPr>
          <a:xfrm>
            <a:off x="2892177" y="2973503"/>
            <a:ext cx="458317" cy="536145"/>
            <a:chOff x="2385298" y="1560727"/>
            <a:chExt cx="458317" cy="536145"/>
          </a:xfrm>
        </p:grpSpPr>
        <p:sp>
          <p:nvSpPr>
            <p:cNvPr id="35" name="右箭头 34"/>
            <p:cNvSpPr/>
            <p:nvPr/>
          </p:nvSpPr>
          <p:spPr>
            <a:xfrm>
              <a:off x="2385298" y="1560727"/>
              <a:ext cx="458317" cy="536145"/>
            </a:xfrm>
            <a:prstGeom prst="rightArrow">
              <a:avLst>
                <a:gd name="adj1" fmla="val 60000"/>
                <a:gd name="adj2" fmla="val 50000"/>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36" name="右箭头 6"/>
            <p:cNvSpPr/>
            <p:nvPr/>
          </p:nvSpPr>
          <p:spPr>
            <a:xfrm>
              <a:off x="2385298" y="1667956"/>
              <a:ext cx="320822" cy="3216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p:txBody>
        </p:sp>
      </p:grpSp>
      <p:grpSp>
        <p:nvGrpSpPr>
          <p:cNvPr id="21" name="组合 20"/>
          <p:cNvGrpSpPr/>
          <p:nvPr/>
        </p:nvGrpSpPr>
        <p:grpSpPr>
          <a:xfrm>
            <a:off x="3540740" y="1412776"/>
            <a:ext cx="2161877" cy="3657600"/>
            <a:chOff x="3033861" y="0"/>
            <a:chExt cx="2161877" cy="3657600"/>
          </a:xfrm>
        </p:grpSpPr>
        <p:sp>
          <p:nvSpPr>
            <p:cNvPr id="33" name="圆角矩形 32"/>
            <p:cNvSpPr/>
            <p:nvPr/>
          </p:nvSpPr>
          <p:spPr>
            <a:xfrm>
              <a:off x="3033861" y="0"/>
              <a:ext cx="2161877" cy="3657600"/>
            </a:xfrm>
            <a:prstGeom prst="roundRect">
              <a:avLst>
                <a:gd name="adj" fmla="val 10000"/>
              </a:avLst>
            </a:prstGeom>
          </p:spPr>
          <p:style>
            <a:lnRef idx="0">
              <a:schemeClr val="lt1">
                <a:hueOff val="0"/>
                <a:satOff val="0"/>
                <a:lumOff val="0"/>
                <a:alphaOff val="0"/>
              </a:schemeClr>
            </a:lnRef>
            <a:fillRef idx="3">
              <a:schemeClr val="accent5">
                <a:hueOff val="-6198687"/>
                <a:satOff val="9275"/>
                <a:lumOff val="-10392"/>
                <a:alphaOff val="0"/>
              </a:schemeClr>
            </a:fillRef>
            <a:effectRef idx="2">
              <a:schemeClr val="accent5">
                <a:hueOff val="-6198687"/>
                <a:satOff val="9275"/>
                <a:lumOff val="-10392"/>
                <a:alphaOff val="0"/>
              </a:schemeClr>
            </a:effectRef>
            <a:fontRef idx="minor">
              <a:schemeClr val="lt1"/>
            </a:fontRef>
          </p:style>
        </p:sp>
        <p:sp>
          <p:nvSpPr>
            <p:cNvPr id="34" name="圆角矩形 8"/>
            <p:cNvSpPr/>
            <p:nvPr/>
          </p:nvSpPr>
          <p:spPr>
            <a:xfrm>
              <a:off x="3097180" y="63319"/>
              <a:ext cx="2035239" cy="3530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Pattern discovery</a:t>
              </a:r>
            </a:p>
            <a:p>
              <a:pPr lvl="0" algn="ctr" defTabSz="1244600">
                <a:lnSpc>
                  <a:spcPct val="90000"/>
                </a:lnSpc>
                <a:spcBef>
                  <a:spcPct val="0"/>
                </a:spcBef>
                <a:spcAft>
                  <a:spcPct val="35000"/>
                </a:spcAft>
              </a:pPr>
              <a:endParaRPr lang="en-US" sz="2800" kern="1200" dirty="0" smtClean="0"/>
            </a:p>
            <a:p>
              <a:pPr lvl="0" algn="ctr" defTabSz="1244600">
                <a:lnSpc>
                  <a:spcPct val="90000"/>
                </a:lnSpc>
                <a:spcBef>
                  <a:spcPct val="0"/>
                </a:spcBef>
                <a:spcAft>
                  <a:spcPct val="35000"/>
                </a:spcAft>
              </a:pPr>
              <a:r>
                <a:rPr lang="en-US" sz="2800" kern="1200" dirty="0" smtClean="0"/>
                <a:t>How to understand human behavior?</a:t>
              </a:r>
              <a:endParaRPr lang="en-US" sz="2800" kern="1200" dirty="0"/>
            </a:p>
          </p:txBody>
        </p:sp>
      </p:grpSp>
      <p:grpSp>
        <p:nvGrpSpPr>
          <p:cNvPr id="22" name="组合 21"/>
          <p:cNvGrpSpPr/>
          <p:nvPr/>
        </p:nvGrpSpPr>
        <p:grpSpPr>
          <a:xfrm>
            <a:off x="5918805" y="2973503"/>
            <a:ext cx="458317" cy="536145"/>
            <a:chOff x="5411926" y="1560727"/>
            <a:chExt cx="458317" cy="536145"/>
          </a:xfrm>
        </p:grpSpPr>
        <p:sp>
          <p:nvSpPr>
            <p:cNvPr id="30" name="右箭头 29"/>
            <p:cNvSpPr/>
            <p:nvPr/>
          </p:nvSpPr>
          <p:spPr>
            <a:xfrm>
              <a:off x="5411926" y="1560727"/>
              <a:ext cx="458317" cy="536145"/>
            </a:xfrm>
            <a:prstGeom prst="rightArrow">
              <a:avLst>
                <a:gd name="adj1" fmla="val 60000"/>
                <a:gd name="adj2" fmla="val 50000"/>
              </a:avLst>
            </a:prstGeom>
          </p:spPr>
          <p:style>
            <a:lnRef idx="0">
              <a:schemeClr val="lt1">
                <a:hueOff val="0"/>
                <a:satOff val="0"/>
                <a:lumOff val="0"/>
                <a:alphaOff val="0"/>
              </a:schemeClr>
            </a:lnRef>
            <a:fillRef idx="3">
              <a:schemeClr val="accent5">
                <a:hueOff val="-12397374"/>
                <a:satOff val="18550"/>
                <a:lumOff val="-20783"/>
                <a:alphaOff val="0"/>
              </a:schemeClr>
            </a:fillRef>
            <a:effectRef idx="2">
              <a:schemeClr val="accent5">
                <a:hueOff val="-12397374"/>
                <a:satOff val="18550"/>
                <a:lumOff val="-20783"/>
                <a:alphaOff val="0"/>
              </a:schemeClr>
            </a:effectRef>
            <a:fontRef idx="minor">
              <a:schemeClr val="lt1"/>
            </a:fontRef>
          </p:style>
        </p:sp>
        <p:sp>
          <p:nvSpPr>
            <p:cNvPr id="31" name="右箭头 10"/>
            <p:cNvSpPr/>
            <p:nvPr/>
          </p:nvSpPr>
          <p:spPr>
            <a:xfrm>
              <a:off x="5411926" y="1667956"/>
              <a:ext cx="320822" cy="3216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p:txBody>
        </p:sp>
      </p:grpSp>
      <p:grpSp>
        <p:nvGrpSpPr>
          <p:cNvPr id="24" name="组合 23"/>
          <p:cNvGrpSpPr/>
          <p:nvPr/>
        </p:nvGrpSpPr>
        <p:grpSpPr>
          <a:xfrm>
            <a:off x="6567368" y="1412776"/>
            <a:ext cx="2161877" cy="3657600"/>
            <a:chOff x="6060489" y="0"/>
            <a:chExt cx="2161877" cy="3657600"/>
          </a:xfrm>
        </p:grpSpPr>
        <p:sp>
          <p:nvSpPr>
            <p:cNvPr id="25" name="圆角矩形 24"/>
            <p:cNvSpPr/>
            <p:nvPr/>
          </p:nvSpPr>
          <p:spPr>
            <a:xfrm>
              <a:off x="6060489" y="0"/>
              <a:ext cx="2161877" cy="3657600"/>
            </a:xfrm>
            <a:prstGeom prst="roundRect">
              <a:avLst>
                <a:gd name="adj" fmla="val 10000"/>
              </a:avLst>
            </a:prstGeom>
          </p:spPr>
          <p:style>
            <a:lnRef idx="0">
              <a:schemeClr val="lt1">
                <a:hueOff val="0"/>
                <a:satOff val="0"/>
                <a:lumOff val="0"/>
                <a:alphaOff val="0"/>
              </a:schemeClr>
            </a:lnRef>
            <a:fillRef idx="3">
              <a:schemeClr val="accent5">
                <a:hueOff val="-12397374"/>
                <a:satOff val="18550"/>
                <a:lumOff val="-20783"/>
                <a:alphaOff val="0"/>
              </a:schemeClr>
            </a:fillRef>
            <a:effectRef idx="2">
              <a:schemeClr val="accent5">
                <a:hueOff val="-12397374"/>
                <a:satOff val="18550"/>
                <a:lumOff val="-20783"/>
                <a:alphaOff val="0"/>
              </a:schemeClr>
            </a:effectRef>
            <a:fontRef idx="minor">
              <a:schemeClr val="lt1"/>
            </a:fontRef>
          </p:style>
        </p:sp>
        <p:sp>
          <p:nvSpPr>
            <p:cNvPr id="26" name="圆角矩形 12"/>
            <p:cNvSpPr/>
            <p:nvPr/>
          </p:nvSpPr>
          <p:spPr>
            <a:xfrm>
              <a:off x="6123808" y="63319"/>
              <a:ext cx="2035239" cy="3530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Prediction</a:t>
              </a:r>
            </a:p>
            <a:p>
              <a:pPr lvl="0" algn="ctr" defTabSz="1244600">
                <a:lnSpc>
                  <a:spcPct val="90000"/>
                </a:lnSpc>
                <a:spcBef>
                  <a:spcPct val="0"/>
                </a:spcBef>
                <a:spcAft>
                  <a:spcPct val="35000"/>
                </a:spcAft>
              </a:pPr>
              <a:endParaRPr lang="en-US" sz="2800" kern="1200" dirty="0" smtClean="0"/>
            </a:p>
            <a:p>
              <a:pPr lvl="0" algn="ctr" defTabSz="1244600">
                <a:lnSpc>
                  <a:spcPct val="90000"/>
                </a:lnSpc>
                <a:spcBef>
                  <a:spcPct val="0"/>
                </a:spcBef>
                <a:spcAft>
                  <a:spcPct val="35000"/>
                </a:spcAft>
              </a:pPr>
              <a:r>
                <a:rPr lang="en-US" sz="2800" kern="1200" dirty="0" smtClean="0"/>
                <a:t>What is the missing human behavior?</a:t>
              </a:r>
              <a:endParaRPr lang="en-US" sz="2800" kern="1200" dirty="0"/>
            </a:p>
          </p:txBody>
        </p:sp>
      </p:grpSp>
    </p:spTree>
    <p:extLst>
      <p:ext uri="{BB962C8B-B14F-4D97-AF65-F5344CB8AC3E}">
        <p14:creationId xmlns:p14="http://schemas.microsoft.com/office/powerpoint/2010/main" val="154595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3200" dirty="0" smtClean="0"/>
              <a:t>Given: Behavior data sequence</a:t>
            </a:r>
          </a:p>
          <a:p>
            <a:r>
              <a:rPr lang="en-US" sz="3200" dirty="0" smtClean="0"/>
              <a:t>Find: A behavior analysis </a:t>
            </a:r>
            <a:r>
              <a:rPr lang="en-US" sz="3200" dirty="0"/>
              <a:t>framework </a:t>
            </a:r>
            <a:r>
              <a:rPr lang="en-US" sz="3200" dirty="0" smtClean="0"/>
              <a:t>that </a:t>
            </a:r>
            <a:r>
              <a:rPr lang="en-US" sz="3200" dirty="0" smtClean="0">
                <a:solidFill>
                  <a:srgbClr val="7030A0"/>
                </a:solidFill>
              </a:rPr>
              <a:t>fast</a:t>
            </a:r>
            <a:r>
              <a:rPr lang="en-US" sz="3200" dirty="0" smtClean="0"/>
              <a:t> and </a:t>
            </a:r>
            <a:r>
              <a:rPr lang="en-US" sz="3200" dirty="0" smtClean="0">
                <a:solidFill>
                  <a:srgbClr val="7030A0"/>
                </a:solidFill>
              </a:rPr>
              <a:t>best</a:t>
            </a:r>
            <a:r>
              <a:rPr lang="en-US" sz="3200" dirty="0" smtClean="0"/>
              <a:t> discovers behavior patterns</a:t>
            </a:r>
          </a:p>
          <a:p>
            <a:endParaRPr lang="en-US" sz="3200" dirty="0"/>
          </a:p>
          <a:p>
            <a:r>
              <a:rPr lang="en-US" sz="3200" dirty="0" smtClean="0"/>
              <a:t>Goals:</a:t>
            </a:r>
          </a:p>
          <a:p>
            <a:pPr lvl="1"/>
            <a:r>
              <a:rPr lang="en-US" sz="2800" dirty="0" smtClean="0"/>
              <a:t>G1. Model the human behavior</a:t>
            </a:r>
          </a:p>
          <a:p>
            <a:pPr lvl="1"/>
            <a:r>
              <a:rPr lang="en-US" sz="2800" dirty="0" smtClean="0"/>
              <a:t>G2. Understand the hidden patterns</a:t>
            </a:r>
          </a:p>
          <a:p>
            <a:pPr lvl="1"/>
            <a:r>
              <a:rPr lang="en-US" sz="2800" dirty="0" smtClean="0"/>
              <a:t>G3. Predict the missing behavior</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66</a:t>
            </a:fld>
            <a:endParaRPr lang="en-US"/>
          </a:p>
        </p:txBody>
      </p:sp>
    </p:spTree>
    <p:extLst>
      <p:ext uri="{BB962C8B-B14F-4D97-AF65-F5344CB8AC3E}">
        <p14:creationId xmlns:p14="http://schemas.microsoft.com/office/powerpoint/2010/main" val="8089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84863"/>
            <a:ext cx="8229600" cy="912515"/>
          </a:xfrm>
          <a:prstGeom prst="rect">
            <a:avLst/>
          </a:prstGeom>
          <a:solidFill>
            <a:srgbClr val="FFFF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1. Background</a:t>
            </a:r>
            <a:endParaRPr lang="en-US" sz="4400" b="1" dirty="0">
              <a:solidFill>
                <a:srgbClr val="7030A0"/>
              </a:solidFill>
            </a:endParaRPr>
          </a:p>
        </p:txBody>
      </p:sp>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2. Model Formulation</a:t>
            </a:r>
            <a:endParaRPr lang="en-US" sz="4400"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The Framework</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Experiments</a:t>
            </a:r>
            <a:endParaRPr lang="en-US" sz="4400" dirty="0">
              <a:solidFill>
                <a:srgbClr val="7030A0"/>
              </a:solidFill>
            </a:endParaRP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Visualization</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67</a:t>
            </a:fld>
            <a:endParaRPr lang="en-US"/>
          </a:p>
        </p:txBody>
      </p:sp>
    </p:spTree>
    <p:extLst>
      <p:ext uri="{BB962C8B-B14F-4D97-AF65-F5344CB8AC3E}">
        <p14:creationId xmlns:p14="http://schemas.microsoft.com/office/powerpoint/2010/main" val="154182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Human Behavior - OLD</a:t>
            </a:r>
            <a:endParaRPr lang="en-US" dirty="0"/>
          </a:p>
        </p:txBody>
      </p:sp>
      <p:sp>
        <p:nvSpPr>
          <p:cNvPr id="6" name="Content Placeholder 5"/>
          <p:cNvSpPr>
            <a:spLocks noGrp="1"/>
          </p:cNvSpPr>
          <p:nvPr>
            <p:ph idx="1"/>
          </p:nvPr>
        </p:nvSpPr>
        <p:spPr>
          <a:xfrm>
            <a:off x="491510" y="1580001"/>
            <a:ext cx="8229600" cy="4876800"/>
          </a:xfrm>
        </p:spPr>
        <p:txBody>
          <a:bodyPr/>
          <a:lstStyle/>
          <a:p>
            <a:r>
              <a:rPr lang="en-US" dirty="0" smtClean="0"/>
              <a:t>Write a paper</a:t>
            </a:r>
          </a:p>
          <a:p>
            <a:endParaRPr lang="en-US" dirty="0"/>
          </a:p>
          <a:p>
            <a:endParaRPr lang="en-US" dirty="0" smtClean="0"/>
          </a:p>
          <a:p>
            <a:endParaRPr lang="en-US" dirty="0"/>
          </a:p>
          <a:p>
            <a:endParaRPr lang="en-US" dirty="0" smtClean="0"/>
          </a:p>
          <a:p>
            <a:r>
              <a:rPr lang="en-US" dirty="0" smtClean="0"/>
              <a:t>Post a Facebook message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68</a:t>
            </a:fld>
            <a:endParaRPr lang="en-US"/>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616" y="2348880"/>
            <a:ext cx="8707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877" y="2367242"/>
            <a:ext cx="1380619"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4164512" y="2756529"/>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15" name="Rectangle 14"/>
          <p:cNvSpPr/>
          <p:nvPr/>
        </p:nvSpPr>
        <p:spPr>
          <a:xfrm>
            <a:off x="3131840" y="2276872"/>
            <a:ext cx="3067446" cy="125680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Rectangle 19"/>
          <p:cNvSpPr/>
          <p:nvPr/>
        </p:nvSpPr>
        <p:spPr>
          <a:xfrm>
            <a:off x="4117413" y="4959356"/>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21" name="Rectangle 20"/>
          <p:cNvSpPr/>
          <p:nvPr/>
        </p:nvSpPr>
        <p:spPr>
          <a:xfrm>
            <a:off x="3131840" y="4509120"/>
            <a:ext cx="3067446" cy="125680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9313" y="4598024"/>
            <a:ext cx="907334" cy="107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http://www.starwoodhotels.com/pub/media/421/she421ex.52616_m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453" y="4586527"/>
            <a:ext cx="1609105" cy="107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fade">
                                      <p:cBhvr>
                                        <p:cTn id="2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Human Behavior: Multi-faceted</a:t>
            </a:r>
            <a:endParaRPr lang="en-US" dirty="0"/>
          </a:p>
        </p:txBody>
      </p:sp>
      <p:sp>
        <p:nvSpPr>
          <p:cNvPr id="6" name="Content Placeholder 5"/>
          <p:cNvSpPr>
            <a:spLocks noGrp="1"/>
          </p:cNvSpPr>
          <p:nvPr>
            <p:ph idx="1"/>
          </p:nvPr>
        </p:nvSpPr>
        <p:spPr>
          <a:xfrm>
            <a:off x="491510" y="1580001"/>
            <a:ext cx="8229600" cy="4876800"/>
          </a:xfrm>
        </p:spPr>
        <p:txBody>
          <a:bodyPr/>
          <a:lstStyle/>
          <a:p>
            <a:r>
              <a:rPr lang="en-US" dirty="0" smtClean="0"/>
              <a:t>Write a paper</a:t>
            </a:r>
          </a:p>
          <a:p>
            <a:endParaRPr lang="en-US" dirty="0"/>
          </a:p>
          <a:p>
            <a:endParaRPr lang="en-US" dirty="0" smtClean="0"/>
          </a:p>
          <a:p>
            <a:endParaRPr lang="en-US" dirty="0"/>
          </a:p>
          <a:p>
            <a:endParaRPr lang="en-US" dirty="0" smtClean="0"/>
          </a:p>
          <a:p>
            <a:r>
              <a:rPr lang="en-US" dirty="0" smtClean="0"/>
              <a:t>Post a Facebook message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69</a:t>
            </a:fld>
            <a:endParaRPr lang="en-US"/>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936" y="2393441"/>
            <a:ext cx="8707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371" y="2387670"/>
            <a:ext cx="8302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59" y="2388159"/>
            <a:ext cx="1380619"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5446203" y="2787644"/>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15" name="Rectangle 14"/>
          <p:cNvSpPr/>
          <p:nvPr/>
        </p:nvSpPr>
        <p:spPr>
          <a:xfrm>
            <a:off x="1590685" y="2312793"/>
            <a:ext cx="5736674" cy="125680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Rectangle 18"/>
          <p:cNvSpPr/>
          <p:nvPr/>
        </p:nvSpPr>
        <p:spPr>
          <a:xfrm>
            <a:off x="3968824" y="4971973"/>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20" name="Rectangle 19"/>
          <p:cNvSpPr/>
          <p:nvPr/>
        </p:nvSpPr>
        <p:spPr>
          <a:xfrm>
            <a:off x="5478319" y="4969845"/>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21" name="Rectangle 20"/>
          <p:cNvSpPr/>
          <p:nvPr/>
        </p:nvSpPr>
        <p:spPr>
          <a:xfrm>
            <a:off x="107504" y="4509120"/>
            <a:ext cx="8928992" cy="125680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441" y="4596509"/>
            <a:ext cx="907334" cy="107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1385749" y="4970458"/>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pic>
        <p:nvPicPr>
          <p:cNvPr id="2" name="Picture 1"/>
          <p:cNvPicPr>
            <a:picLocks noChangeAspect="1"/>
          </p:cNvPicPr>
          <p:nvPr/>
        </p:nvPicPr>
        <p:blipFill>
          <a:blip r:embed="rId6"/>
          <a:stretch>
            <a:fillRect/>
          </a:stretch>
        </p:blipFill>
        <p:spPr>
          <a:xfrm>
            <a:off x="3407558" y="4598024"/>
            <a:ext cx="534403" cy="1078992"/>
          </a:xfrm>
          <a:prstGeom prst="rect">
            <a:avLst/>
          </a:prstGeom>
        </p:spPr>
      </p:pic>
      <p:pic>
        <p:nvPicPr>
          <p:cNvPr id="24" name="Picture 23"/>
          <p:cNvPicPr>
            <a:picLocks noChangeAspect="1"/>
          </p:cNvPicPr>
          <p:nvPr/>
        </p:nvPicPr>
        <p:blipFill>
          <a:blip r:embed="rId7"/>
          <a:stretch>
            <a:fillRect/>
          </a:stretch>
        </p:blipFill>
        <p:spPr>
          <a:xfrm>
            <a:off x="4359762" y="4598024"/>
            <a:ext cx="1087659" cy="1078992"/>
          </a:xfrm>
          <a:prstGeom prst="rect">
            <a:avLst/>
          </a:prstGeom>
        </p:spPr>
      </p:pic>
      <p:sp>
        <p:nvSpPr>
          <p:cNvPr id="25" name="Rectangle 24"/>
          <p:cNvSpPr/>
          <p:nvPr/>
        </p:nvSpPr>
        <p:spPr>
          <a:xfrm>
            <a:off x="7474190" y="4969845"/>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pic>
        <p:nvPicPr>
          <p:cNvPr id="1030" name="Picture 6" descr="https://pbs.twimg.com/profile_images/1850433585/logo_sonice_-_copi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31009" y="4579504"/>
            <a:ext cx="1100572" cy="10789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8029" y="4595501"/>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http://www.starwoodhotels.com/pub/media/421/she421ex.52616_m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8359" y="4597016"/>
            <a:ext cx="1609105" cy="10789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1"/>
          <a:stretch>
            <a:fillRect/>
          </a:stretch>
        </p:blipFill>
        <p:spPr>
          <a:xfrm>
            <a:off x="3131866" y="2393945"/>
            <a:ext cx="726934" cy="1078992"/>
          </a:xfrm>
          <a:prstGeom prst="rect">
            <a:avLst/>
          </a:prstGeom>
        </p:spPr>
      </p:pic>
      <p:sp>
        <p:nvSpPr>
          <p:cNvPr id="32" name="Rectangle 31"/>
          <p:cNvSpPr/>
          <p:nvPr/>
        </p:nvSpPr>
        <p:spPr>
          <a:xfrm>
            <a:off x="107504" y="4968330"/>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33" name="Rectangle 32"/>
          <p:cNvSpPr/>
          <p:nvPr/>
        </p:nvSpPr>
        <p:spPr>
          <a:xfrm>
            <a:off x="1536857" y="2754262"/>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34" name="Rectangle 33"/>
          <p:cNvSpPr/>
          <p:nvPr/>
        </p:nvSpPr>
        <p:spPr>
          <a:xfrm>
            <a:off x="2766539" y="2748646"/>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35" name="Rectangle 34"/>
          <p:cNvSpPr/>
          <p:nvPr/>
        </p:nvSpPr>
        <p:spPr>
          <a:xfrm>
            <a:off x="3862712" y="2751676"/>
            <a:ext cx="286132"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34"/>
          <p:cNvSpPr/>
          <p:nvPr/>
        </p:nvSpPr>
        <p:spPr>
          <a:xfrm>
            <a:off x="4172890" y="2759397"/>
            <a:ext cx="286132"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31" name="Rectangle 34"/>
          <p:cNvSpPr/>
          <p:nvPr/>
        </p:nvSpPr>
        <p:spPr>
          <a:xfrm>
            <a:off x="2848029" y="4968330"/>
            <a:ext cx="286132"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Rectangle 34"/>
          <p:cNvSpPr/>
          <p:nvPr/>
        </p:nvSpPr>
        <p:spPr>
          <a:xfrm>
            <a:off x="3126579" y="4968330"/>
            <a:ext cx="286132"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243483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032"/>
                                        </p:tgtEl>
                                        <p:attrNameLst>
                                          <p:attrName>style.visibility</p:attrName>
                                        </p:attrNameLst>
                                      </p:cBhvr>
                                      <p:to>
                                        <p:strVal val="visible"/>
                                      </p:to>
                                    </p:set>
                                    <p:animEffect transition="in" filter="fade">
                                      <p:cBhvr>
                                        <p:cTn id="40" dur="500"/>
                                        <p:tgtEl>
                                          <p:spTgt spid="10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nodeType="withEffect">
                                  <p:stCondLst>
                                    <p:cond delay="0"/>
                                  </p:stCondLst>
                                  <p:childTnLst>
                                    <p:set>
                                      <p:cBhvr>
                                        <p:cTn id="80" dur="1" fill="hold">
                                          <p:stCondLst>
                                            <p:cond delay="0"/>
                                          </p:stCondLst>
                                        </p:cTn>
                                        <p:tgtEl>
                                          <p:spTgt spid="1030"/>
                                        </p:tgtEl>
                                        <p:attrNameLst>
                                          <p:attrName>style.visibility</p:attrName>
                                        </p:attrNameLst>
                                      </p:cBhvr>
                                      <p:to>
                                        <p:strVal val="visible"/>
                                      </p:to>
                                    </p:set>
                                    <p:animEffect transition="in" filter="fade">
                                      <p:cBhvr>
                                        <p:cTn id="8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3" grpId="0"/>
      <p:bldP spid="25" grpId="0"/>
      <p:bldP spid="32" grpId="0"/>
      <p:bldP spid="33" grpId="0"/>
      <p:bldP spid="34" grpId="0"/>
      <p:bldP spid="35" grpId="0"/>
      <p:bldP spid="30" grpId="0"/>
      <p:bldP spid="31" grpId="0"/>
      <p:bldP spid="3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http://www.meng-jiang.com/images/thumb-jiang-kdd14-fem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Normal Use + User-item Link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7</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2817108951"/>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smtClean="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5" name="Picture 2" descr="http://www.meng-jiang.com/images/thumb-jiang-cikm12-multipl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28" name="Picture 2" descr="http://www.meng-jiang.com/images/thumb-jiang-kdd14-catchsyn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6" name="Picture 2" descr="http://www.meng-jiang.com/images/thumb-jiang-cikm12-contextual.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32" name="Picture 2" descr="http://www.meng-jiang.com/images/thumb-jiang-tkde14.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2"/>
                                        </p:tgtEl>
                                      </p:cBhvr>
                                    </p:animEffect>
                                    <p:animScale>
                                      <p:cBhvr>
                                        <p:cTn id="10"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flipV="1">
            <a:off x="3949677" y="4119793"/>
            <a:ext cx="3488516" cy="26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080458" y="2855249"/>
            <a:ext cx="5357735" cy="86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68"/>
          <p:cNvSpPr txBox="1"/>
          <p:nvPr/>
        </p:nvSpPr>
        <p:spPr>
          <a:xfrm>
            <a:off x="7281865" y="2910943"/>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5" name="Title 4"/>
          <p:cNvSpPr>
            <a:spLocks noGrp="1"/>
          </p:cNvSpPr>
          <p:nvPr>
            <p:ph type="title"/>
          </p:nvPr>
        </p:nvSpPr>
        <p:spPr/>
        <p:txBody>
          <a:bodyPr/>
          <a:lstStyle/>
          <a:p>
            <a:r>
              <a:rPr lang="en-US" dirty="0" smtClean="0"/>
              <a:t>Human Behavior: Dynamic</a:t>
            </a:r>
            <a:endParaRPr lang="en-US" dirty="0"/>
          </a:p>
        </p:txBody>
      </p:sp>
      <p:sp>
        <p:nvSpPr>
          <p:cNvPr id="6" name="Content Placeholder 5"/>
          <p:cNvSpPr>
            <a:spLocks noGrp="1"/>
          </p:cNvSpPr>
          <p:nvPr>
            <p:ph idx="1"/>
          </p:nvPr>
        </p:nvSpPr>
        <p:spPr/>
        <p:txBody>
          <a:bodyPr/>
          <a:lstStyle/>
          <a:p>
            <a:r>
              <a:rPr lang="en-US" dirty="0" smtClean="0"/>
              <a:t>Write </a:t>
            </a:r>
            <a:r>
              <a:rPr lang="en-US" dirty="0"/>
              <a:t>a paper</a:t>
            </a:r>
          </a:p>
          <a:p>
            <a:endParaRPr lang="en-US" dirty="0"/>
          </a:p>
          <a:p>
            <a:endParaRPr lang="en-US" dirty="0"/>
          </a:p>
          <a:p>
            <a:endParaRPr lang="en-US" dirty="0"/>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70</a:t>
            </a:fld>
            <a:endParaRPr lang="en-US"/>
          </a:p>
        </p:txBody>
      </p:sp>
      <p:cxnSp>
        <p:nvCxnSpPr>
          <p:cNvPr id="7" name="Straight Arrow Connector 6"/>
          <p:cNvCxnSpPr>
            <a:endCxn id="11" idx="0"/>
          </p:cNvCxnSpPr>
          <p:nvPr/>
        </p:nvCxnSpPr>
        <p:spPr>
          <a:xfrm>
            <a:off x="2080458" y="5495831"/>
            <a:ext cx="55309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1325" y="5056703"/>
            <a:ext cx="1413191"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315" y="5064121"/>
            <a:ext cx="1380619"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流程图: 磁盘 24"/>
          <p:cNvSpPr/>
          <p:nvPr/>
        </p:nvSpPr>
        <p:spPr>
          <a:xfrm>
            <a:off x="2625783" y="5252515"/>
            <a:ext cx="914400" cy="612648"/>
          </a:xfrm>
          <a:prstGeom prst="flowChartMagneticDisk">
            <a:avLst/>
          </a:prstGeom>
          <a:gradFill>
            <a:gsLst>
              <a:gs pos="0">
                <a:srgbClr val="FFEFD1"/>
              </a:gs>
              <a:gs pos="64999">
                <a:srgbClr val="F0EBD5"/>
              </a:gs>
              <a:gs pos="100000">
                <a:srgbClr val="D1C39F"/>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smtClean="0">
                <a:solidFill>
                  <a:schemeClr val="tx1"/>
                </a:solidFill>
                <a:latin typeface="Arial" panose="020B0604020202020204" pitchFamily="34" charset="0"/>
                <a:cs typeface="Arial" panose="020B0604020202020204" pitchFamily="34" charset="0"/>
              </a:rPr>
              <a:t>DB</a:t>
            </a:r>
            <a:endParaRPr lang="zh-CN" altLang="en-US" sz="2400" b="1" dirty="0">
              <a:solidFill>
                <a:schemeClr val="tx1"/>
              </a:solidFill>
              <a:latin typeface="Arial" panose="020B0604020202020204" pitchFamily="34" charset="0"/>
              <a:cs typeface="Arial" panose="020B0604020202020204" pitchFamily="34" charset="0"/>
            </a:endParaRPr>
          </a:p>
        </p:txBody>
      </p:sp>
      <p:sp>
        <p:nvSpPr>
          <p:cNvPr id="11" name="TextBox 68"/>
          <p:cNvSpPr txBox="1"/>
          <p:nvPr/>
        </p:nvSpPr>
        <p:spPr>
          <a:xfrm>
            <a:off x="7281864" y="5495831"/>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12" name="Rectangle 11"/>
          <p:cNvSpPr/>
          <p:nvPr/>
        </p:nvSpPr>
        <p:spPr>
          <a:xfrm>
            <a:off x="1835696" y="4992053"/>
            <a:ext cx="6432376" cy="1224136"/>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050" name="Picture 2" descr="http://www.northeastern.edu/breastfeedingcme/_img/NU%20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6939" y="3589350"/>
            <a:ext cx="1107046" cy="10789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6870" y="3588597"/>
            <a:ext cx="8302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6870" y="2380997"/>
            <a:ext cx="8302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greenbillion.org/wp-content/uploads/2014/07/simon-fraser-university-logo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9752" y="2382005"/>
            <a:ext cx="2107824" cy="107899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68"/>
          <p:cNvSpPr txBox="1"/>
          <p:nvPr/>
        </p:nvSpPr>
        <p:spPr>
          <a:xfrm>
            <a:off x="7281864" y="4154965"/>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25" name="Rectangle 24"/>
          <p:cNvSpPr/>
          <p:nvPr/>
        </p:nvSpPr>
        <p:spPr>
          <a:xfrm>
            <a:off x="1835696" y="2276872"/>
            <a:ext cx="6432376" cy="2498602"/>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6"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917" y="2370943"/>
            <a:ext cx="8707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6"/>
          <p:cNvPicPr>
            <a:picLocks noChangeAspect="1"/>
          </p:cNvPicPr>
          <p:nvPr/>
        </p:nvPicPr>
        <p:blipFill>
          <a:blip r:embed="rId8"/>
          <a:stretch>
            <a:fillRect/>
          </a:stretch>
        </p:blipFill>
        <p:spPr>
          <a:xfrm>
            <a:off x="808371" y="3589350"/>
            <a:ext cx="726934" cy="1078992"/>
          </a:xfrm>
          <a:prstGeom prst="rect">
            <a:avLst/>
          </a:prstGeom>
        </p:spPr>
      </p:pic>
      <p:pic>
        <p:nvPicPr>
          <p:cNvPr id="22" name="Picture 4" descr="http://www.epsom-ewell.gov.uk/NR/rdonlyres/5B6D440B-879D-40DC-8F93-B207CA838851/0/paper.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525" y="5064121"/>
            <a:ext cx="1112142"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7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Human </a:t>
            </a:r>
            <a:r>
              <a:rPr lang="en-US" dirty="0" smtClean="0"/>
              <a:t>Behavior</a:t>
            </a:r>
            <a:r>
              <a:rPr lang="en-US" dirty="0"/>
              <a:t>: Dynamic</a:t>
            </a:r>
          </a:p>
        </p:txBody>
      </p:sp>
      <p:sp>
        <p:nvSpPr>
          <p:cNvPr id="6" name="Content Placeholder 5"/>
          <p:cNvSpPr>
            <a:spLocks noGrp="1"/>
          </p:cNvSpPr>
          <p:nvPr>
            <p:ph idx="1"/>
          </p:nvPr>
        </p:nvSpPr>
        <p:spPr/>
        <p:txBody>
          <a:bodyPr/>
          <a:lstStyle/>
          <a:p>
            <a:r>
              <a:rPr lang="en-US" dirty="0" smtClean="0"/>
              <a:t>Post a Facebook message </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71</a:t>
            </a:fld>
            <a:endParaRPr lang="en-US"/>
          </a:p>
        </p:txBody>
      </p:sp>
      <p:cxnSp>
        <p:nvCxnSpPr>
          <p:cNvPr id="7" name="Straight Arrow Connector 6"/>
          <p:cNvCxnSpPr/>
          <p:nvPr/>
        </p:nvCxnSpPr>
        <p:spPr>
          <a:xfrm>
            <a:off x="1177280" y="3975515"/>
            <a:ext cx="6448217" cy="13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68"/>
          <p:cNvSpPr txBox="1"/>
          <p:nvPr/>
        </p:nvSpPr>
        <p:spPr>
          <a:xfrm>
            <a:off x="7295919" y="3415470"/>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12" name="Rectangle 11"/>
          <p:cNvSpPr/>
          <p:nvPr/>
        </p:nvSpPr>
        <p:spPr>
          <a:xfrm>
            <a:off x="1043608" y="2204864"/>
            <a:ext cx="6911466" cy="1722619"/>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136" y="4883994"/>
            <a:ext cx="1278945" cy="107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descr="http://www.starwoodhotels.com/pub/media/421/she421ex.52616_m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822" y="2639336"/>
            <a:ext cx="1609105" cy="10789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nycvp.com/nycvp/Sheraton%20New%20York%20Guestroom1000p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1369" y="2640090"/>
            <a:ext cx="1348740" cy="10789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1.staticflickr.com/9/8527/8479816945_8da1c44a39_z.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7280" y="2639336"/>
            <a:ext cx="1423824" cy="107899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boukouvalas.org/graphics/Chocolate_chip_cookie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0004" y="2639336"/>
            <a:ext cx="1482102" cy="107899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a:off x="1177280" y="6072652"/>
            <a:ext cx="6448217" cy="13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68"/>
          <p:cNvSpPr txBox="1"/>
          <p:nvPr/>
        </p:nvSpPr>
        <p:spPr>
          <a:xfrm>
            <a:off x="7295919" y="5704654"/>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21" name="Rectangle 20"/>
          <p:cNvSpPr/>
          <p:nvPr/>
        </p:nvSpPr>
        <p:spPr>
          <a:xfrm>
            <a:off x="1043608" y="4443604"/>
            <a:ext cx="6911466" cy="177306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4106" name="Picture 10" descr="http://sametomorrow.com/blog/wp-content/uploads/2014/03/Seoul-Kore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9433" y="4887494"/>
            <a:ext cx="1226127" cy="10789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40912" y="4882904"/>
            <a:ext cx="1278945" cy="107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descr="http://static.squarespace.com/static/52cddd18e4b0c18dd2d00ea8/t/52cdf2d5e4b0d293cac5b073/1389228759326/this-is-earth-everything-looks-normal-around-the-nyc-skyline-so-far.jpg?format=1500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68206" y="4878745"/>
            <a:ext cx="2001222" cy="10789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593502" y="2204864"/>
            <a:ext cx="582211"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talk</a:t>
            </a:r>
            <a:endParaRPr lang="en-US" dirty="0"/>
          </a:p>
        </p:txBody>
      </p:sp>
      <p:sp>
        <p:nvSpPr>
          <p:cNvPr id="35" name="Rectangle 34"/>
          <p:cNvSpPr/>
          <p:nvPr/>
        </p:nvSpPr>
        <p:spPr>
          <a:xfrm>
            <a:off x="2832173" y="2204864"/>
            <a:ext cx="1197764"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tea break</a:t>
            </a:r>
            <a:endParaRPr lang="en-US" dirty="0"/>
          </a:p>
        </p:txBody>
      </p:sp>
      <p:sp>
        <p:nvSpPr>
          <p:cNvPr id="36" name="Rectangle 35"/>
          <p:cNvSpPr/>
          <p:nvPr/>
        </p:nvSpPr>
        <p:spPr>
          <a:xfrm>
            <a:off x="4614264" y="2204864"/>
            <a:ext cx="800219"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travel</a:t>
            </a:r>
            <a:endParaRPr lang="en-US" dirty="0"/>
          </a:p>
        </p:txBody>
      </p:sp>
      <p:sp>
        <p:nvSpPr>
          <p:cNvPr id="37" name="Rectangle 36"/>
          <p:cNvSpPr/>
          <p:nvPr/>
        </p:nvSpPr>
        <p:spPr>
          <a:xfrm>
            <a:off x="6125629" y="2204864"/>
            <a:ext cx="774571"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sleep</a:t>
            </a:r>
            <a:endParaRPr lang="en-US" dirty="0"/>
          </a:p>
        </p:txBody>
      </p:sp>
      <p:sp>
        <p:nvSpPr>
          <p:cNvPr id="38" name="Rectangle 37"/>
          <p:cNvSpPr/>
          <p:nvPr/>
        </p:nvSpPr>
        <p:spPr>
          <a:xfrm>
            <a:off x="1330613" y="4486044"/>
            <a:ext cx="119346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Tsinghua</a:t>
            </a:r>
            <a:endParaRPr lang="en-US" dirty="0"/>
          </a:p>
        </p:txBody>
      </p:sp>
      <p:sp>
        <p:nvSpPr>
          <p:cNvPr id="39" name="Rectangle 38"/>
          <p:cNvSpPr/>
          <p:nvPr/>
        </p:nvSpPr>
        <p:spPr>
          <a:xfrm>
            <a:off x="2636268" y="4476509"/>
            <a:ext cx="1159292"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WWW’14</a:t>
            </a:r>
            <a:endParaRPr lang="en-US" dirty="0"/>
          </a:p>
        </p:txBody>
      </p:sp>
      <p:sp>
        <p:nvSpPr>
          <p:cNvPr id="40" name="Rectangle 39"/>
          <p:cNvSpPr/>
          <p:nvPr/>
        </p:nvSpPr>
        <p:spPr>
          <a:xfrm>
            <a:off x="3902607" y="4476509"/>
            <a:ext cx="119346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Tsinghua</a:t>
            </a:r>
            <a:endParaRPr lang="en-US" dirty="0"/>
          </a:p>
        </p:txBody>
      </p:sp>
      <p:sp>
        <p:nvSpPr>
          <p:cNvPr id="41" name="Rectangle 40"/>
          <p:cNvSpPr/>
          <p:nvPr/>
        </p:nvSpPr>
        <p:spPr>
          <a:xfrm>
            <a:off x="5682483" y="4476509"/>
            <a:ext cx="1005403"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KDD’14</a:t>
            </a:r>
            <a:endParaRPr lang="en-US" dirty="0"/>
          </a:p>
        </p:txBody>
      </p:sp>
      <p:sp>
        <p:nvSpPr>
          <p:cNvPr id="27" name="TextBox 68"/>
          <p:cNvSpPr txBox="1"/>
          <p:nvPr/>
        </p:nvSpPr>
        <p:spPr>
          <a:xfrm>
            <a:off x="7529316" y="1835532"/>
            <a:ext cx="72327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Hour</a:t>
            </a:r>
            <a:endParaRPr lang="zh-CN" altLang="en-US" b="1" dirty="0">
              <a:latin typeface="Arial" panose="020B0604020202020204" pitchFamily="34" charset="0"/>
              <a:cs typeface="Arial" panose="020B0604020202020204" pitchFamily="34" charset="0"/>
            </a:endParaRPr>
          </a:p>
        </p:txBody>
      </p:sp>
      <p:sp>
        <p:nvSpPr>
          <p:cNvPr id="28" name="TextBox 68"/>
          <p:cNvSpPr txBox="1"/>
          <p:nvPr/>
        </p:nvSpPr>
        <p:spPr>
          <a:xfrm>
            <a:off x="7529316" y="4069631"/>
            <a:ext cx="87716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Month</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53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Effect transition="in" filter="fade">
                                      <p:cBhvr>
                                        <p:cTn id="31" dur="500"/>
                                        <p:tgtEl>
                                          <p:spTgt spid="40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06"/>
                                        </p:tgtEl>
                                        <p:attrNameLst>
                                          <p:attrName>style.visibility</p:attrName>
                                        </p:attrNameLst>
                                      </p:cBhvr>
                                      <p:to>
                                        <p:strVal val="visible"/>
                                      </p:to>
                                    </p:set>
                                    <p:animEffect transition="in" filter="fade">
                                      <p:cBhvr>
                                        <p:cTn id="47" dur="500"/>
                                        <p:tgtEl>
                                          <p:spTgt spid="410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108"/>
                                        </p:tgtEl>
                                        <p:attrNameLst>
                                          <p:attrName>style.visibility</p:attrName>
                                        </p:attrNameLst>
                                      </p:cBhvr>
                                      <p:to>
                                        <p:strVal val="visible"/>
                                      </p:to>
                                    </p:set>
                                    <p:animEffect transition="in" filter="fade">
                                      <p:cBhvr>
                                        <p:cTn id="63" dur="500"/>
                                        <p:tgtEl>
                                          <p:spTgt spid="410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p:bldP spid="36" grpId="0"/>
      <p:bldP spid="37" grpId="0"/>
      <p:bldP spid="38" grpId="0"/>
      <p:bldP spid="39" grpId="0"/>
      <p:bldP spid="40" grpId="0"/>
      <p:bldP spid="4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Behavior</a:t>
            </a:r>
            <a:endParaRPr lang="en-US" dirty="0"/>
          </a:p>
        </p:txBody>
      </p:sp>
      <p:sp>
        <p:nvSpPr>
          <p:cNvPr id="3" name="Content Placeholder 2"/>
          <p:cNvSpPr>
            <a:spLocks noGrp="1"/>
          </p:cNvSpPr>
          <p:nvPr>
            <p:ph idx="1"/>
          </p:nvPr>
        </p:nvSpPr>
        <p:spPr/>
        <p:txBody>
          <a:bodyPr>
            <a:normAutofit/>
          </a:bodyPr>
          <a:lstStyle/>
          <a:p>
            <a:r>
              <a:rPr lang="en-US" sz="3200" dirty="0" smtClean="0"/>
              <a:t>Multi-faceted</a:t>
            </a:r>
          </a:p>
          <a:p>
            <a:r>
              <a:rPr lang="en-US" sz="3200" dirty="0" smtClean="0"/>
              <a:t>Dynamic</a:t>
            </a:r>
          </a:p>
          <a:p>
            <a:endParaRPr lang="en-US" sz="3200" dirty="0"/>
          </a:p>
          <a:p>
            <a:r>
              <a:rPr lang="en-US" sz="3200" dirty="0" smtClean="0"/>
              <a:t>How to model human behavior?</a:t>
            </a:r>
          </a:p>
        </p:txBody>
      </p:sp>
      <p:sp>
        <p:nvSpPr>
          <p:cNvPr id="4" name="Slide Number Placeholder 3"/>
          <p:cNvSpPr>
            <a:spLocks noGrp="1"/>
          </p:cNvSpPr>
          <p:nvPr>
            <p:ph type="sldNum" sz="quarter" idx="12"/>
          </p:nvPr>
        </p:nvSpPr>
        <p:spPr/>
        <p:txBody>
          <a:bodyPr/>
          <a:lstStyle/>
          <a:p>
            <a:fld id="{0CFEC368-1D7A-4F81-ABF6-AE0E36BAF64C}" type="slidenum">
              <a:rPr lang="en-US" smtClean="0"/>
              <a:pPr/>
              <a:t>72</a:t>
            </a:fld>
            <a:endParaRPr lang="en-US"/>
          </a:p>
        </p:txBody>
      </p:sp>
    </p:spTree>
    <p:extLst>
      <p:ext uri="{BB962C8B-B14F-4D97-AF65-F5344CB8AC3E}">
        <p14:creationId xmlns:p14="http://schemas.microsoft.com/office/powerpoint/2010/main" val="2335224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2. Model Formulation</a:t>
            </a:r>
            <a:endParaRPr lang="en-US" sz="4400" b="1"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The Framework</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a:t>
            </a:r>
            <a:r>
              <a:rPr lang="en-US" sz="4400" dirty="0">
                <a:solidFill>
                  <a:srgbClr val="7030A0"/>
                </a:solidFill>
              </a:rPr>
              <a:t>Experiments</a:t>
            </a: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Visualization</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73</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44880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Model Human </a:t>
            </a:r>
            <a:r>
              <a:rPr lang="en-US" dirty="0"/>
              <a:t>B</a:t>
            </a:r>
            <a:r>
              <a:rPr lang="en-US" dirty="0" smtClean="0"/>
              <a:t>ehavior</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74</a:t>
            </a:fld>
            <a:endParaRPr lang="en-US"/>
          </a:p>
        </p:txBody>
      </p:sp>
      <p:sp>
        <p:nvSpPr>
          <p:cNvPr id="8" name="Rounded Rectangle 7"/>
          <p:cNvSpPr/>
          <p:nvPr/>
        </p:nvSpPr>
        <p:spPr>
          <a:xfrm>
            <a:off x="391231" y="1807867"/>
            <a:ext cx="2377440" cy="1097280"/>
          </a:xfrm>
          <a:prstGeom prst="roundRect">
            <a:avLst/>
          </a:prstGeom>
          <a:ln w="38100">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Human behavior</a:t>
            </a:r>
            <a:endParaRPr lang="en-US" sz="3200" dirty="0">
              <a:latin typeface="Arial" panose="020B0604020202020204" pitchFamily="34" charset="0"/>
              <a:cs typeface="Arial" panose="020B0604020202020204" pitchFamily="34" charset="0"/>
            </a:endParaRPr>
          </a:p>
        </p:txBody>
      </p:sp>
      <p:sp>
        <p:nvSpPr>
          <p:cNvPr id="9" name="Rounded Rectangle 8"/>
          <p:cNvSpPr/>
          <p:nvPr/>
        </p:nvSpPr>
        <p:spPr>
          <a:xfrm>
            <a:off x="417191" y="3030936"/>
            <a:ext cx="2377440" cy="72000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latin typeface="Arial" panose="020B0604020202020204" pitchFamily="34" charset="0"/>
                <a:cs typeface="Arial" panose="020B0604020202020204" pitchFamily="34" charset="0"/>
              </a:rPr>
              <a:t>Multi-faceted</a:t>
            </a:r>
            <a:endParaRPr lang="en-US" sz="2800" dirty="0">
              <a:latin typeface="Arial" panose="020B0604020202020204" pitchFamily="34" charset="0"/>
              <a:cs typeface="Arial" panose="020B0604020202020204" pitchFamily="34" charset="0"/>
            </a:endParaRPr>
          </a:p>
        </p:txBody>
      </p:sp>
      <p:sp>
        <p:nvSpPr>
          <p:cNvPr id="10" name="Rounded Rectangle 9"/>
          <p:cNvSpPr/>
          <p:nvPr/>
        </p:nvSpPr>
        <p:spPr>
          <a:xfrm>
            <a:off x="378537" y="4056258"/>
            <a:ext cx="2377440" cy="72000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Dynamic</a:t>
            </a:r>
            <a:endParaRPr lang="en-US" sz="3200" dirty="0">
              <a:latin typeface="Arial" panose="020B0604020202020204" pitchFamily="34" charset="0"/>
              <a:cs typeface="Arial" panose="020B0604020202020204" pitchFamily="34" charset="0"/>
            </a:endParaRPr>
          </a:p>
        </p:txBody>
      </p:sp>
      <p:sp>
        <p:nvSpPr>
          <p:cNvPr id="11" name="Rounded Rectangle 10"/>
          <p:cNvSpPr/>
          <p:nvPr/>
        </p:nvSpPr>
        <p:spPr>
          <a:xfrm>
            <a:off x="6065042" y="2842296"/>
            <a:ext cx="2377440" cy="109728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solidFill>
                  <a:srgbClr val="7030A0"/>
                </a:solidFill>
                <a:latin typeface="Arial" panose="020B0604020202020204" pitchFamily="34" charset="0"/>
                <a:cs typeface="Arial" panose="020B0604020202020204" pitchFamily="34" charset="0"/>
              </a:rPr>
              <a:t>Tensor sequence</a:t>
            </a:r>
            <a:endParaRPr lang="en-US" sz="2800" dirty="0">
              <a:solidFill>
                <a:srgbClr val="7030A0"/>
              </a:solidFill>
              <a:latin typeface="Arial" panose="020B0604020202020204" pitchFamily="34" charset="0"/>
              <a:cs typeface="Arial" panose="020B0604020202020204" pitchFamily="34" charset="0"/>
            </a:endParaRPr>
          </a:p>
        </p:txBody>
      </p:sp>
      <p:sp>
        <p:nvSpPr>
          <p:cNvPr id="12" name="Rounded Rectangle 11"/>
          <p:cNvSpPr/>
          <p:nvPr/>
        </p:nvSpPr>
        <p:spPr>
          <a:xfrm>
            <a:off x="6075431" y="4622633"/>
            <a:ext cx="2377440" cy="109728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dirty="0" smtClean="0">
                <a:solidFill>
                  <a:srgbClr val="7030A0"/>
                </a:solidFill>
                <a:latin typeface="Arial" panose="020B0604020202020204" pitchFamily="34" charset="0"/>
                <a:cs typeface="Arial" panose="020B0604020202020204" pitchFamily="34" charset="0"/>
              </a:rPr>
              <a:t>Decomposition</a:t>
            </a:r>
          </a:p>
          <a:p>
            <a:pPr algn="ctr"/>
            <a:r>
              <a:rPr lang="en-US" sz="2400" dirty="0" smtClean="0">
                <a:solidFill>
                  <a:srgbClr val="7030A0"/>
                </a:solidFill>
                <a:latin typeface="Arial" panose="020B0604020202020204" pitchFamily="34" charset="0"/>
                <a:cs typeface="Arial" panose="020B0604020202020204" pitchFamily="34" charset="0"/>
              </a:rPr>
              <a:t>Completion</a:t>
            </a:r>
          </a:p>
        </p:txBody>
      </p:sp>
      <p:cxnSp>
        <p:nvCxnSpPr>
          <p:cNvPr id="13" name="Elbow Connector 12"/>
          <p:cNvCxnSpPr>
            <a:stCxn id="10" idx="1"/>
            <a:endCxn id="9" idx="1"/>
          </p:cNvCxnSpPr>
          <p:nvPr/>
        </p:nvCxnSpPr>
        <p:spPr>
          <a:xfrm rot="10800000" flipH="1">
            <a:off x="378537" y="3390936"/>
            <a:ext cx="38654" cy="1025322"/>
          </a:xfrm>
          <a:prstGeom prst="bentConnector3">
            <a:avLst>
              <a:gd name="adj1" fmla="val -59140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0" idx="3"/>
            <a:endCxn id="9" idx="3"/>
          </p:cNvCxnSpPr>
          <p:nvPr/>
        </p:nvCxnSpPr>
        <p:spPr>
          <a:xfrm flipV="1">
            <a:off x="2755977" y="3390936"/>
            <a:ext cx="38654" cy="1025322"/>
          </a:xfrm>
          <a:prstGeom prst="bentConnector3">
            <a:avLst>
              <a:gd name="adj1" fmla="val 69140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3"/>
            <a:endCxn id="11" idx="1"/>
          </p:cNvCxnSpPr>
          <p:nvPr/>
        </p:nvCxnSpPr>
        <p:spPr>
          <a:xfrm>
            <a:off x="2794631" y="3390936"/>
            <a:ext cx="3270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2" idx="1"/>
            <a:endCxn id="11" idx="1"/>
          </p:cNvCxnSpPr>
          <p:nvPr/>
        </p:nvCxnSpPr>
        <p:spPr>
          <a:xfrm rot="10800000">
            <a:off x="6065043" y="3390937"/>
            <a:ext cx="10389" cy="1780337"/>
          </a:xfrm>
          <a:prstGeom prst="bentConnector3">
            <a:avLst>
              <a:gd name="adj1" fmla="val 2565519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338581" y="4714073"/>
            <a:ext cx="2743200" cy="45720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Pattern discovery</a:t>
            </a:r>
          </a:p>
        </p:txBody>
      </p:sp>
      <p:sp>
        <p:nvSpPr>
          <p:cNvPr id="19" name="Rectangle 18"/>
          <p:cNvSpPr/>
          <p:nvPr/>
        </p:nvSpPr>
        <p:spPr>
          <a:xfrm>
            <a:off x="3243966" y="5175678"/>
            <a:ext cx="2926080" cy="45720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Behavior prediction</a:t>
            </a:r>
          </a:p>
        </p:txBody>
      </p:sp>
      <p:sp>
        <p:nvSpPr>
          <p:cNvPr id="20" name="Rectangle 19"/>
          <p:cNvSpPr/>
          <p:nvPr/>
        </p:nvSpPr>
        <p:spPr>
          <a:xfrm>
            <a:off x="3233577" y="2981182"/>
            <a:ext cx="2926080" cy="45720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Behavior modeling</a:t>
            </a:r>
          </a:p>
        </p:txBody>
      </p:sp>
      <p:sp>
        <p:nvSpPr>
          <p:cNvPr id="21" name="Rectangle 20"/>
          <p:cNvSpPr/>
          <p:nvPr/>
        </p:nvSpPr>
        <p:spPr>
          <a:xfrm>
            <a:off x="3338580" y="2967284"/>
            <a:ext cx="2687807" cy="261318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Rectangle 21"/>
          <p:cNvSpPr/>
          <p:nvPr/>
        </p:nvSpPr>
        <p:spPr>
          <a:xfrm>
            <a:off x="3489562" y="2760946"/>
            <a:ext cx="1416922" cy="298310"/>
          </a:xfrm>
          <a:prstGeom prst="rect">
            <a:avLst/>
          </a:prstGeom>
          <a:solidFill>
            <a:schemeClr val="bg1"/>
          </a:solid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Problem</a:t>
            </a:r>
          </a:p>
        </p:txBody>
      </p:sp>
      <p:sp>
        <p:nvSpPr>
          <p:cNvPr id="29" name="立方体 17"/>
          <p:cNvSpPr/>
          <p:nvPr/>
        </p:nvSpPr>
        <p:spPr>
          <a:xfrm>
            <a:off x="6707743" y="1443844"/>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0" name="TextBox 90"/>
          <p:cNvSpPr txBox="1"/>
          <p:nvPr/>
        </p:nvSpPr>
        <p:spPr>
          <a:xfrm>
            <a:off x="6588224" y="2492896"/>
            <a:ext cx="9028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author</a:t>
            </a:r>
            <a:endParaRPr lang="zh-CN" altLang="en-US" b="1" dirty="0">
              <a:latin typeface="Arial" panose="020B0604020202020204" pitchFamily="34" charset="0"/>
              <a:cs typeface="Arial" panose="020B0604020202020204" pitchFamily="34" charset="0"/>
            </a:endParaRPr>
          </a:p>
        </p:txBody>
      </p:sp>
      <p:sp>
        <p:nvSpPr>
          <p:cNvPr id="31" name="TextBox 91"/>
          <p:cNvSpPr txBox="1"/>
          <p:nvPr/>
        </p:nvSpPr>
        <p:spPr>
          <a:xfrm rot="16200000">
            <a:off x="5917783" y="1861071"/>
            <a:ext cx="121058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affiliation</a:t>
            </a:r>
            <a:endParaRPr lang="zh-CN" altLang="en-US" b="1" dirty="0">
              <a:latin typeface="Arial" panose="020B0604020202020204" pitchFamily="34" charset="0"/>
              <a:cs typeface="Arial" panose="020B0604020202020204" pitchFamily="34" charset="0"/>
            </a:endParaRPr>
          </a:p>
        </p:txBody>
      </p:sp>
      <p:sp>
        <p:nvSpPr>
          <p:cNvPr id="32" name="TextBox 92"/>
          <p:cNvSpPr txBox="1"/>
          <p:nvPr/>
        </p:nvSpPr>
        <p:spPr>
          <a:xfrm rot="18680522">
            <a:off x="7275271" y="2177754"/>
            <a:ext cx="112082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keyword</a:t>
            </a:r>
            <a:endParaRPr lang="zh-CN" altLang="en-US" b="1" dirty="0">
              <a:latin typeface="Arial" panose="020B0604020202020204" pitchFamily="34" charset="0"/>
              <a:cs typeface="Arial" panose="020B0604020202020204" pitchFamily="34" charset="0"/>
            </a:endParaRPr>
          </a:p>
        </p:txBody>
      </p:sp>
      <p:sp>
        <p:nvSpPr>
          <p:cNvPr id="33" name="TextBox 94"/>
          <p:cNvSpPr txBox="1"/>
          <p:nvPr/>
        </p:nvSpPr>
        <p:spPr>
          <a:xfrm>
            <a:off x="7835681" y="1583539"/>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cxnSp>
        <p:nvCxnSpPr>
          <p:cNvPr id="34" name="直接连接符 14"/>
          <p:cNvCxnSpPr/>
          <p:nvPr/>
        </p:nvCxnSpPr>
        <p:spPr>
          <a:xfrm>
            <a:off x="6147911" y="1920866"/>
            <a:ext cx="55584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cxnSp>
        <p:nvCxnSpPr>
          <p:cNvPr id="35" name="直接连接符 18"/>
          <p:cNvCxnSpPr/>
          <p:nvPr/>
        </p:nvCxnSpPr>
        <p:spPr>
          <a:xfrm>
            <a:off x="7715855" y="1920866"/>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36" name="立方体 17"/>
          <p:cNvSpPr/>
          <p:nvPr/>
        </p:nvSpPr>
        <p:spPr>
          <a:xfrm>
            <a:off x="5987090" y="5792980"/>
            <a:ext cx="596117" cy="578716"/>
          </a:xfrm>
          <a:prstGeom prst="cub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7" name="立方体 97"/>
          <p:cNvSpPr/>
          <p:nvPr/>
        </p:nvSpPr>
        <p:spPr>
          <a:xfrm>
            <a:off x="7056680" y="5792980"/>
            <a:ext cx="354522" cy="578716"/>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baseline="30000" dirty="0">
              <a:latin typeface="+mn-ea"/>
            </a:endParaRPr>
          </a:p>
        </p:txBody>
      </p:sp>
      <p:sp>
        <p:nvSpPr>
          <p:cNvPr id="38" name="立方体 98"/>
          <p:cNvSpPr/>
          <p:nvPr/>
        </p:nvSpPr>
        <p:spPr>
          <a:xfrm>
            <a:off x="7771242" y="5792980"/>
            <a:ext cx="354522" cy="578716"/>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baseline="30000" dirty="0">
              <a:latin typeface="+mn-ea"/>
            </a:endParaRPr>
          </a:p>
        </p:txBody>
      </p:sp>
      <p:sp>
        <p:nvSpPr>
          <p:cNvPr id="39" name="Rectangle 38"/>
          <p:cNvSpPr/>
          <p:nvPr/>
        </p:nvSpPr>
        <p:spPr>
          <a:xfrm>
            <a:off x="7411202" y="5905195"/>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x</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立方体 101"/>
          <p:cNvSpPr/>
          <p:nvPr/>
        </p:nvSpPr>
        <p:spPr>
          <a:xfrm>
            <a:off x="8512469" y="5792980"/>
            <a:ext cx="354522" cy="578716"/>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baseline="30000" dirty="0">
              <a:latin typeface="+mn-ea"/>
            </a:endParaRPr>
          </a:p>
        </p:txBody>
      </p:sp>
      <p:sp>
        <p:nvSpPr>
          <p:cNvPr id="41" name="Rectangle 40"/>
          <p:cNvSpPr/>
          <p:nvPr/>
        </p:nvSpPr>
        <p:spPr>
          <a:xfrm>
            <a:off x="8152429" y="5905195"/>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x</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Rectangle 41"/>
          <p:cNvSpPr/>
          <p:nvPr/>
        </p:nvSpPr>
        <p:spPr>
          <a:xfrm>
            <a:off x="6638722" y="5933183"/>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3754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p:bldP spid="19" grpId="0"/>
      <p:bldP spid="20" grpId="0"/>
      <p:bldP spid="21" grpId="0" animBg="1"/>
      <p:bldP spid="22" grpId="0" animBg="1"/>
      <p:bldP spid="29" grpId="0" animBg="1"/>
      <p:bldP spid="30" grpId="0"/>
      <p:bldP spid="31" grpId="0"/>
      <p:bldP spid="32" grpId="0"/>
      <p:bldP spid="33" grpId="0"/>
      <p:bldP spid="36" grpId="0" animBg="1"/>
      <p:bldP spid="37" grpId="0" animBg="1"/>
      <p:bldP spid="38" grpId="0" animBg="1"/>
      <p:bldP spid="39" grpId="0"/>
      <p:bldP spid="40" grpId="0" animBg="1"/>
      <p:bldP spid="41" grpId="0"/>
      <p:bldP spid="4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Challenges</a:t>
            </a:r>
            <a:endParaRPr lang="en-US" dirty="0"/>
          </a:p>
        </p:txBody>
      </p:sp>
      <p:sp>
        <p:nvSpPr>
          <p:cNvPr id="6" name="Content Placeholder 5"/>
          <p:cNvSpPr>
            <a:spLocks noGrp="1"/>
          </p:cNvSpPr>
          <p:nvPr>
            <p:ph idx="1"/>
          </p:nvPr>
        </p:nvSpPr>
        <p:spPr/>
        <p:txBody>
          <a:bodyPr>
            <a:normAutofit/>
          </a:bodyPr>
          <a:lstStyle/>
          <a:p>
            <a:r>
              <a:rPr lang="en-US" sz="3200" dirty="0" smtClean="0"/>
              <a:t>High </a:t>
            </a:r>
            <a:r>
              <a:rPr lang="en-US" sz="3200" dirty="0" err="1" smtClean="0"/>
              <a:t>sparsity</a:t>
            </a:r>
            <a:endParaRPr lang="en-US" sz="3200" dirty="0" smtClean="0"/>
          </a:p>
          <a:p>
            <a:pPr lvl="1"/>
            <a:r>
              <a:rPr lang="en-US" sz="2800" dirty="0" smtClean="0"/>
              <a:t>High-order tensors</a:t>
            </a:r>
            <a:endParaRPr lang="en-US" sz="2800" dirty="0"/>
          </a:p>
          <a:p>
            <a:endParaRPr lang="en-US" sz="3200" dirty="0" smtClean="0"/>
          </a:p>
          <a:p>
            <a:endParaRPr lang="en-US" sz="3200" dirty="0"/>
          </a:p>
          <a:p>
            <a:r>
              <a:rPr lang="en-US" sz="3200" dirty="0" smtClean="0"/>
              <a:t>High complexity</a:t>
            </a:r>
          </a:p>
          <a:p>
            <a:pPr lvl="1"/>
            <a:r>
              <a:rPr lang="en-US" sz="2800" dirty="0" smtClean="0"/>
              <a:t>Long sequence of tensors</a:t>
            </a:r>
          </a:p>
          <a:p>
            <a:pPr lvl="1"/>
            <a:r>
              <a:rPr lang="en-US" sz="2800" dirty="0" smtClean="0"/>
              <a:t>Too slow if decomposing at each time</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75</a:t>
            </a:fld>
            <a:endParaRPr lang="en-US"/>
          </a:p>
        </p:txBody>
      </p:sp>
      <p:cxnSp>
        <p:nvCxnSpPr>
          <p:cNvPr id="7" name="直接连接符 14"/>
          <p:cNvCxnSpPr/>
          <p:nvPr/>
        </p:nvCxnSpPr>
        <p:spPr>
          <a:xfrm>
            <a:off x="5060876" y="2369728"/>
            <a:ext cx="92948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8" name="立方体 15"/>
          <p:cNvSpPr/>
          <p:nvPr/>
        </p:nvSpPr>
        <p:spPr>
          <a:xfrm>
            <a:off x="6084168" y="1813756"/>
            <a:ext cx="144016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立方体 16"/>
          <p:cNvSpPr/>
          <p:nvPr/>
        </p:nvSpPr>
        <p:spPr>
          <a:xfrm>
            <a:off x="5652120" y="2228773"/>
            <a:ext cx="1243980" cy="106286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立方体 17"/>
          <p:cNvSpPr/>
          <p:nvPr/>
        </p:nvSpPr>
        <p:spPr>
          <a:xfrm>
            <a:off x="5292080" y="2636912"/>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连接符 18"/>
          <p:cNvCxnSpPr/>
          <p:nvPr/>
        </p:nvCxnSpPr>
        <p:spPr>
          <a:xfrm>
            <a:off x="7524328" y="2365288"/>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7556777" y="2381714"/>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13" name="TextBox 12"/>
          <p:cNvSpPr txBox="1"/>
          <p:nvPr/>
        </p:nvSpPr>
        <p:spPr>
          <a:xfrm>
            <a:off x="5211708" y="3608597"/>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14" name="TextBox 13"/>
          <p:cNvSpPr txBox="1"/>
          <p:nvPr/>
        </p:nvSpPr>
        <p:spPr>
          <a:xfrm rot="16200000">
            <a:off x="4856792" y="3239265"/>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15" name="TextBox 14"/>
          <p:cNvSpPr txBox="1"/>
          <p:nvPr/>
        </p:nvSpPr>
        <p:spPr>
          <a:xfrm>
            <a:off x="6188383" y="3423931"/>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16" name="TextBox 15"/>
          <p:cNvSpPr txBox="1"/>
          <p:nvPr/>
        </p:nvSpPr>
        <p:spPr>
          <a:xfrm>
            <a:off x="6721508" y="3053112"/>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17" name="TextBox 16"/>
          <p:cNvSpPr txBox="1"/>
          <p:nvPr/>
        </p:nvSpPr>
        <p:spPr>
          <a:xfrm>
            <a:off x="7387500" y="2628117"/>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spTree>
    <p:extLst>
      <p:ext uri="{BB962C8B-B14F-4D97-AF65-F5344CB8AC3E}">
        <p14:creationId xmlns:p14="http://schemas.microsoft.com/office/powerpoint/2010/main" val="39322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Idea</a:t>
            </a:r>
            <a:endParaRPr lang="en-US" dirty="0"/>
          </a:p>
        </p:txBody>
      </p:sp>
      <p:sp>
        <p:nvSpPr>
          <p:cNvPr id="6" name="Content Placeholder 5"/>
          <p:cNvSpPr>
            <a:spLocks noGrp="1"/>
          </p:cNvSpPr>
          <p:nvPr>
            <p:ph idx="1"/>
          </p:nvPr>
        </p:nvSpPr>
        <p:spPr/>
        <p:txBody>
          <a:bodyPr>
            <a:normAutofit/>
          </a:bodyPr>
          <a:lstStyle/>
          <a:p>
            <a:r>
              <a:rPr lang="en-US" sz="3200" dirty="0"/>
              <a:t>High </a:t>
            </a:r>
            <a:r>
              <a:rPr lang="en-US" sz="3200" dirty="0" err="1" smtClean="0"/>
              <a:t>sparsity</a:t>
            </a:r>
            <a:endParaRPr lang="en-US" sz="3200" dirty="0"/>
          </a:p>
          <a:p>
            <a:pPr lvl="1"/>
            <a:r>
              <a:rPr lang="en-US" sz="2800" b="1" dirty="0" smtClean="0">
                <a:solidFill>
                  <a:srgbClr val="7030A0"/>
                </a:solidFill>
              </a:rPr>
              <a:t>Auxiliary knowledge from regularizations</a:t>
            </a:r>
            <a:endParaRPr lang="en-US" sz="2800" b="1" dirty="0">
              <a:solidFill>
                <a:srgbClr val="7030A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76</a:t>
            </a:fld>
            <a:endParaRPr lang="en-US"/>
          </a:p>
        </p:txBody>
      </p:sp>
      <p:cxnSp>
        <p:nvCxnSpPr>
          <p:cNvPr id="7" name="直接连接符 14"/>
          <p:cNvCxnSpPr/>
          <p:nvPr/>
        </p:nvCxnSpPr>
        <p:spPr>
          <a:xfrm>
            <a:off x="803815" y="4416175"/>
            <a:ext cx="92948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8" name="立方体 15"/>
          <p:cNvSpPr/>
          <p:nvPr/>
        </p:nvSpPr>
        <p:spPr>
          <a:xfrm>
            <a:off x="1827107" y="3860203"/>
            <a:ext cx="144016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立方体 16"/>
          <p:cNvSpPr/>
          <p:nvPr/>
        </p:nvSpPr>
        <p:spPr>
          <a:xfrm>
            <a:off x="1395059" y="4275220"/>
            <a:ext cx="1243980" cy="106286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立方体 17"/>
          <p:cNvSpPr/>
          <p:nvPr/>
        </p:nvSpPr>
        <p:spPr>
          <a:xfrm>
            <a:off x="1035019" y="4683359"/>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连接符 18"/>
          <p:cNvCxnSpPr/>
          <p:nvPr/>
        </p:nvCxnSpPr>
        <p:spPr>
          <a:xfrm>
            <a:off x="3267267" y="4411735"/>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299716" y="4428161"/>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13" name="TextBox 12"/>
          <p:cNvSpPr txBox="1"/>
          <p:nvPr/>
        </p:nvSpPr>
        <p:spPr>
          <a:xfrm>
            <a:off x="954647" y="5655044"/>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14" name="TextBox 13"/>
          <p:cNvSpPr txBox="1"/>
          <p:nvPr/>
        </p:nvSpPr>
        <p:spPr>
          <a:xfrm rot="16200000">
            <a:off x="599731" y="5285712"/>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15" name="TextBox 14"/>
          <p:cNvSpPr txBox="1"/>
          <p:nvPr/>
        </p:nvSpPr>
        <p:spPr>
          <a:xfrm>
            <a:off x="1931322" y="5470378"/>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16" name="TextBox 15"/>
          <p:cNvSpPr txBox="1"/>
          <p:nvPr/>
        </p:nvSpPr>
        <p:spPr>
          <a:xfrm>
            <a:off x="2464447" y="5099559"/>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17" name="TextBox 16"/>
          <p:cNvSpPr txBox="1"/>
          <p:nvPr/>
        </p:nvSpPr>
        <p:spPr>
          <a:xfrm>
            <a:off x="3130439" y="467456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sp>
        <p:nvSpPr>
          <p:cNvPr id="27" name="立方体 34"/>
          <p:cNvSpPr/>
          <p:nvPr/>
        </p:nvSpPr>
        <p:spPr>
          <a:xfrm>
            <a:off x="5882678" y="3260968"/>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立方体 35"/>
          <p:cNvSpPr/>
          <p:nvPr/>
        </p:nvSpPr>
        <p:spPr>
          <a:xfrm>
            <a:off x="6914720" y="3260968"/>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TextBox 28"/>
          <p:cNvSpPr txBox="1"/>
          <p:nvPr/>
        </p:nvSpPr>
        <p:spPr>
          <a:xfrm>
            <a:off x="7774582" y="3400338"/>
            <a:ext cx="415498" cy="369332"/>
          </a:xfrm>
          <a:prstGeom prst="rect">
            <a:avLst/>
          </a:prstGeom>
          <a:noFill/>
        </p:spPr>
        <p:txBody>
          <a:bodyPr wrap="none" rtlCol="0">
            <a:spAutoFit/>
          </a:bodyPr>
          <a:lstStyle/>
          <a:p>
            <a:r>
              <a:rPr lang="en-US" altLang="zh-CN" b="1" dirty="0" smtClean="0">
                <a:cs typeface="Times New Roman" panose="02020603050405020304" pitchFamily="18" charset="0"/>
              </a:rPr>
              <a:t>…</a:t>
            </a:r>
            <a:endParaRPr lang="zh-CN" altLang="en-US" b="1" dirty="0">
              <a:cs typeface="Times New Roman" panose="02020603050405020304" pitchFamily="18" charset="0"/>
            </a:endParaRPr>
          </a:p>
        </p:txBody>
      </p:sp>
      <p:sp>
        <p:nvSpPr>
          <p:cNvPr id="30" name="TextBox 29"/>
          <p:cNvSpPr txBox="1"/>
          <p:nvPr/>
        </p:nvSpPr>
        <p:spPr>
          <a:xfrm>
            <a:off x="5810943" y="3795109"/>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31" name="TextBox 30"/>
          <p:cNvSpPr txBox="1"/>
          <p:nvPr/>
        </p:nvSpPr>
        <p:spPr>
          <a:xfrm rot="16200000">
            <a:off x="5362024" y="3469300"/>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32" name="TextBox 31"/>
          <p:cNvSpPr txBox="1"/>
          <p:nvPr/>
        </p:nvSpPr>
        <p:spPr>
          <a:xfrm rot="16200000">
            <a:off x="6472023" y="3471504"/>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33" name="TextBox 32"/>
          <p:cNvSpPr txBox="1"/>
          <p:nvPr/>
        </p:nvSpPr>
        <p:spPr>
          <a:xfrm>
            <a:off x="6857347" y="3823508"/>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cxnSp>
        <p:nvCxnSpPr>
          <p:cNvPr id="34" name="直接连接符 41"/>
          <p:cNvCxnSpPr/>
          <p:nvPr/>
        </p:nvCxnSpPr>
        <p:spPr>
          <a:xfrm>
            <a:off x="6347057" y="4053056"/>
            <a:ext cx="269877" cy="288032"/>
          </a:xfrm>
          <a:prstGeom prst="line">
            <a:avLst/>
          </a:prstGeom>
          <a:ln>
            <a:tailEnd type="stealth" w="lg" len="lg"/>
          </a:ln>
        </p:spPr>
        <p:style>
          <a:lnRef idx="2">
            <a:schemeClr val="dk1"/>
          </a:lnRef>
          <a:fillRef idx="0">
            <a:schemeClr val="dk1"/>
          </a:fillRef>
          <a:effectRef idx="1">
            <a:schemeClr val="dk1"/>
          </a:effectRef>
          <a:fontRef idx="minor">
            <a:schemeClr val="tx1"/>
          </a:fontRef>
        </p:style>
      </p:cxnSp>
      <p:cxnSp>
        <p:nvCxnSpPr>
          <p:cNvPr id="35" name="直接连接符 42"/>
          <p:cNvCxnSpPr>
            <a:stCxn id="33" idx="1"/>
          </p:cNvCxnSpPr>
          <p:nvPr/>
        </p:nvCxnSpPr>
        <p:spPr>
          <a:xfrm flipH="1">
            <a:off x="6683667" y="4008174"/>
            <a:ext cx="173680" cy="332914"/>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39" name="下箭头 46"/>
          <p:cNvSpPr/>
          <p:nvPr/>
        </p:nvSpPr>
        <p:spPr>
          <a:xfrm rot="16200000">
            <a:off x="4089646" y="4695570"/>
            <a:ext cx="394936" cy="6564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cxnSp>
        <p:nvCxnSpPr>
          <p:cNvPr id="40" name="直接连接符 14"/>
          <p:cNvCxnSpPr/>
          <p:nvPr/>
        </p:nvCxnSpPr>
        <p:spPr>
          <a:xfrm>
            <a:off x="5186408" y="4991870"/>
            <a:ext cx="92948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41" name="立方体 15"/>
          <p:cNvSpPr/>
          <p:nvPr/>
        </p:nvSpPr>
        <p:spPr>
          <a:xfrm>
            <a:off x="6209700" y="4435898"/>
            <a:ext cx="144016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立方体 16"/>
          <p:cNvSpPr/>
          <p:nvPr/>
        </p:nvSpPr>
        <p:spPr>
          <a:xfrm>
            <a:off x="5777652" y="4850915"/>
            <a:ext cx="1243980" cy="106286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3" name="立方体 17"/>
          <p:cNvSpPr/>
          <p:nvPr/>
        </p:nvSpPr>
        <p:spPr>
          <a:xfrm>
            <a:off x="5417612" y="5259054"/>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44" name="直接连接符 18"/>
          <p:cNvCxnSpPr/>
          <p:nvPr/>
        </p:nvCxnSpPr>
        <p:spPr>
          <a:xfrm>
            <a:off x="7649860" y="4987430"/>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7682309" y="5003856"/>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46" name="TextBox 45"/>
          <p:cNvSpPr txBox="1"/>
          <p:nvPr/>
        </p:nvSpPr>
        <p:spPr>
          <a:xfrm>
            <a:off x="5337240" y="6230739"/>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47" name="TextBox 46"/>
          <p:cNvSpPr txBox="1"/>
          <p:nvPr/>
        </p:nvSpPr>
        <p:spPr>
          <a:xfrm rot="16200000">
            <a:off x="4982324" y="5861407"/>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48" name="TextBox 47"/>
          <p:cNvSpPr txBox="1"/>
          <p:nvPr/>
        </p:nvSpPr>
        <p:spPr>
          <a:xfrm>
            <a:off x="6313915" y="6046073"/>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49" name="TextBox 48"/>
          <p:cNvSpPr txBox="1"/>
          <p:nvPr/>
        </p:nvSpPr>
        <p:spPr>
          <a:xfrm>
            <a:off x="6847040" y="567525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50" name="TextBox 49"/>
          <p:cNvSpPr txBox="1"/>
          <p:nvPr/>
        </p:nvSpPr>
        <p:spPr>
          <a:xfrm>
            <a:off x="7513032" y="5250259"/>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spTree>
    <p:extLst>
      <p:ext uri="{BB962C8B-B14F-4D97-AF65-F5344CB8AC3E}">
        <p14:creationId xmlns:p14="http://schemas.microsoft.com/office/powerpoint/2010/main" val="163383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1" grpId="0"/>
      <p:bldP spid="32" grpId="0"/>
      <p:bldP spid="33" grpId="0"/>
      <p:bldP spid="39" grpId="0" animBg="1"/>
      <p:bldP spid="41" grpId="0" animBg="1"/>
      <p:bldP spid="42" grpId="0" animBg="1"/>
      <p:bldP spid="43" grpId="0" animBg="1"/>
      <p:bldP spid="45" grpId="0"/>
      <p:bldP spid="46" grpId="0"/>
      <p:bldP spid="47" grpId="0"/>
      <p:bldP spid="48" grpId="0"/>
      <p:bldP spid="49" grpId="0"/>
      <p:bldP spid="5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Idea</a:t>
            </a:r>
            <a:endParaRPr lang="en-US" dirty="0"/>
          </a:p>
        </p:txBody>
      </p:sp>
      <p:sp>
        <p:nvSpPr>
          <p:cNvPr id="6" name="Content Placeholder 5"/>
          <p:cNvSpPr>
            <a:spLocks noGrp="1"/>
          </p:cNvSpPr>
          <p:nvPr>
            <p:ph idx="1"/>
          </p:nvPr>
        </p:nvSpPr>
        <p:spPr/>
        <p:txBody>
          <a:bodyPr>
            <a:normAutofit/>
          </a:bodyPr>
          <a:lstStyle/>
          <a:p>
            <a:r>
              <a:rPr lang="en-US" sz="3200" dirty="0" smtClean="0"/>
              <a:t>High </a:t>
            </a:r>
            <a:r>
              <a:rPr lang="en-US" sz="3200" dirty="0"/>
              <a:t>complexity</a:t>
            </a:r>
          </a:p>
          <a:p>
            <a:pPr lvl="1"/>
            <a:r>
              <a:rPr lang="en-US" sz="2800" b="1" dirty="0" smtClean="0">
                <a:solidFill>
                  <a:srgbClr val="7030A0"/>
                </a:solidFill>
              </a:rPr>
              <a:t>Update projection matrices with new coming piece of data</a:t>
            </a:r>
            <a:endParaRPr lang="en-US" b="1" dirty="0">
              <a:solidFill>
                <a:srgbClr val="7030A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77</a:t>
            </a:fld>
            <a:endParaRPr lang="en-US"/>
          </a:p>
        </p:txBody>
      </p:sp>
      <p:cxnSp>
        <p:nvCxnSpPr>
          <p:cNvPr id="7" name="直接连接符 14"/>
          <p:cNvCxnSpPr/>
          <p:nvPr/>
        </p:nvCxnSpPr>
        <p:spPr>
          <a:xfrm>
            <a:off x="1018216" y="4199206"/>
            <a:ext cx="92948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8" name="立方体 15"/>
          <p:cNvSpPr/>
          <p:nvPr/>
        </p:nvSpPr>
        <p:spPr>
          <a:xfrm>
            <a:off x="2041508" y="3643234"/>
            <a:ext cx="144016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立方体 16"/>
          <p:cNvSpPr/>
          <p:nvPr/>
        </p:nvSpPr>
        <p:spPr>
          <a:xfrm>
            <a:off x="1609460" y="4058251"/>
            <a:ext cx="1243980" cy="106286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立方体 17"/>
          <p:cNvSpPr/>
          <p:nvPr/>
        </p:nvSpPr>
        <p:spPr>
          <a:xfrm>
            <a:off x="1249420" y="4466390"/>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连接符 18"/>
          <p:cNvCxnSpPr/>
          <p:nvPr/>
        </p:nvCxnSpPr>
        <p:spPr>
          <a:xfrm>
            <a:off x="3481668" y="4194766"/>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514117" y="4211192"/>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13" name="TextBox 12"/>
          <p:cNvSpPr txBox="1"/>
          <p:nvPr/>
        </p:nvSpPr>
        <p:spPr>
          <a:xfrm>
            <a:off x="1169048" y="5438075"/>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14" name="TextBox 13"/>
          <p:cNvSpPr txBox="1"/>
          <p:nvPr/>
        </p:nvSpPr>
        <p:spPr>
          <a:xfrm rot="16200000">
            <a:off x="814132" y="5068743"/>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15" name="TextBox 14"/>
          <p:cNvSpPr txBox="1"/>
          <p:nvPr/>
        </p:nvSpPr>
        <p:spPr>
          <a:xfrm>
            <a:off x="2145723" y="5253409"/>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16" name="TextBox 15"/>
          <p:cNvSpPr txBox="1"/>
          <p:nvPr/>
        </p:nvSpPr>
        <p:spPr>
          <a:xfrm>
            <a:off x="2678848" y="4882590"/>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17" name="TextBox 16"/>
          <p:cNvSpPr txBox="1"/>
          <p:nvPr/>
        </p:nvSpPr>
        <p:spPr>
          <a:xfrm>
            <a:off x="3344840" y="4457595"/>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cxnSp>
        <p:nvCxnSpPr>
          <p:cNvPr id="18" name="直接连接符 25"/>
          <p:cNvCxnSpPr/>
          <p:nvPr/>
        </p:nvCxnSpPr>
        <p:spPr>
          <a:xfrm>
            <a:off x="5350868" y="5054399"/>
            <a:ext cx="842292"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19" name="立方体 26"/>
          <p:cNvSpPr/>
          <p:nvPr/>
        </p:nvSpPr>
        <p:spPr>
          <a:xfrm>
            <a:off x="5652120" y="4502867"/>
            <a:ext cx="108208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立方体 27"/>
          <p:cNvSpPr/>
          <p:nvPr/>
        </p:nvSpPr>
        <p:spPr>
          <a:xfrm>
            <a:off x="6593136" y="4502867"/>
            <a:ext cx="360040" cy="1079376"/>
          </a:xfrm>
          <a:prstGeom prst="cube">
            <a:avLst>
              <a:gd name="adj" fmla="val 743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立方体 28"/>
          <p:cNvSpPr/>
          <p:nvPr/>
        </p:nvSpPr>
        <p:spPr>
          <a:xfrm>
            <a:off x="6806208" y="4502867"/>
            <a:ext cx="360040" cy="1079376"/>
          </a:xfrm>
          <a:prstGeom prst="cube">
            <a:avLst>
              <a:gd name="adj" fmla="val 743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立方体 29"/>
          <p:cNvSpPr/>
          <p:nvPr/>
        </p:nvSpPr>
        <p:spPr>
          <a:xfrm>
            <a:off x="7006072" y="4502867"/>
            <a:ext cx="360040" cy="1079376"/>
          </a:xfrm>
          <a:prstGeom prst="cube">
            <a:avLst>
              <a:gd name="adj" fmla="val 743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3" name="直接连接符 30"/>
          <p:cNvCxnSpPr/>
          <p:nvPr/>
        </p:nvCxnSpPr>
        <p:spPr>
          <a:xfrm>
            <a:off x="7186092" y="5042927"/>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7378486" y="5056897"/>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25" name="TextBox 24"/>
          <p:cNvSpPr txBox="1"/>
          <p:nvPr/>
        </p:nvSpPr>
        <p:spPr>
          <a:xfrm>
            <a:off x="5550037" y="5479502"/>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26" name="TextBox 25"/>
          <p:cNvSpPr txBox="1"/>
          <p:nvPr/>
        </p:nvSpPr>
        <p:spPr>
          <a:xfrm rot="16200000">
            <a:off x="5195121" y="5141142"/>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36" name="TextBox 35"/>
          <p:cNvSpPr txBox="1"/>
          <p:nvPr/>
        </p:nvSpPr>
        <p:spPr>
          <a:xfrm>
            <a:off x="6370048" y="564988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37" name="TextBox 36"/>
          <p:cNvSpPr txBox="1"/>
          <p:nvPr/>
        </p:nvSpPr>
        <p:spPr>
          <a:xfrm>
            <a:off x="6667518" y="564988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38" name="TextBox 37"/>
          <p:cNvSpPr txBox="1"/>
          <p:nvPr/>
        </p:nvSpPr>
        <p:spPr>
          <a:xfrm>
            <a:off x="6971333" y="564988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sp>
        <p:nvSpPr>
          <p:cNvPr id="39" name="下箭头 46"/>
          <p:cNvSpPr/>
          <p:nvPr/>
        </p:nvSpPr>
        <p:spPr>
          <a:xfrm rot="16200000">
            <a:off x="4304047" y="4478601"/>
            <a:ext cx="394936" cy="6564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40" name="立方体 34"/>
          <p:cNvSpPr/>
          <p:nvPr/>
        </p:nvSpPr>
        <p:spPr>
          <a:xfrm>
            <a:off x="5437736" y="3256413"/>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立方体 35"/>
          <p:cNvSpPr/>
          <p:nvPr/>
        </p:nvSpPr>
        <p:spPr>
          <a:xfrm>
            <a:off x="6469778" y="3256413"/>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TextBox 41"/>
          <p:cNvSpPr txBox="1"/>
          <p:nvPr/>
        </p:nvSpPr>
        <p:spPr>
          <a:xfrm>
            <a:off x="7329640" y="3395783"/>
            <a:ext cx="415498" cy="369332"/>
          </a:xfrm>
          <a:prstGeom prst="rect">
            <a:avLst/>
          </a:prstGeom>
          <a:noFill/>
        </p:spPr>
        <p:txBody>
          <a:bodyPr wrap="none" rtlCol="0">
            <a:spAutoFit/>
          </a:bodyPr>
          <a:lstStyle/>
          <a:p>
            <a:r>
              <a:rPr lang="en-US" altLang="zh-CN" b="1" dirty="0" smtClean="0">
                <a:cs typeface="Times New Roman" panose="02020603050405020304" pitchFamily="18" charset="0"/>
              </a:rPr>
              <a:t>…</a:t>
            </a:r>
            <a:endParaRPr lang="zh-CN" altLang="en-US" b="1" dirty="0">
              <a:cs typeface="Times New Roman" panose="02020603050405020304" pitchFamily="18" charset="0"/>
            </a:endParaRPr>
          </a:p>
        </p:txBody>
      </p:sp>
      <p:sp>
        <p:nvSpPr>
          <p:cNvPr id="43" name="TextBox 42"/>
          <p:cNvSpPr txBox="1"/>
          <p:nvPr/>
        </p:nvSpPr>
        <p:spPr>
          <a:xfrm>
            <a:off x="5366001" y="3790554"/>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44" name="TextBox 43"/>
          <p:cNvSpPr txBox="1"/>
          <p:nvPr/>
        </p:nvSpPr>
        <p:spPr>
          <a:xfrm rot="16200000">
            <a:off x="4971845" y="3486624"/>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45" name="TextBox 44"/>
          <p:cNvSpPr txBox="1"/>
          <p:nvPr/>
        </p:nvSpPr>
        <p:spPr>
          <a:xfrm rot="16200000">
            <a:off x="6027081" y="3466949"/>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46" name="TextBox 45"/>
          <p:cNvSpPr txBox="1"/>
          <p:nvPr/>
        </p:nvSpPr>
        <p:spPr>
          <a:xfrm>
            <a:off x="6412405" y="3818953"/>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cxnSp>
        <p:nvCxnSpPr>
          <p:cNvPr id="47" name="直接连接符 41"/>
          <p:cNvCxnSpPr/>
          <p:nvPr/>
        </p:nvCxnSpPr>
        <p:spPr>
          <a:xfrm>
            <a:off x="5902115" y="4048501"/>
            <a:ext cx="269877" cy="288032"/>
          </a:xfrm>
          <a:prstGeom prst="line">
            <a:avLst/>
          </a:prstGeom>
          <a:ln>
            <a:tailEnd type="stealth" w="lg" len="lg"/>
          </a:ln>
        </p:spPr>
        <p:style>
          <a:lnRef idx="2">
            <a:schemeClr val="dk1"/>
          </a:lnRef>
          <a:fillRef idx="0">
            <a:schemeClr val="dk1"/>
          </a:fillRef>
          <a:effectRef idx="1">
            <a:schemeClr val="dk1"/>
          </a:effectRef>
          <a:fontRef idx="minor">
            <a:schemeClr val="tx1"/>
          </a:fontRef>
        </p:style>
      </p:cxnSp>
      <p:cxnSp>
        <p:nvCxnSpPr>
          <p:cNvPr id="48" name="直接连接符 42"/>
          <p:cNvCxnSpPr>
            <a:stCxn id="46" idx="1"/>
          </p:cNvCxnSpPr>
          <p:nvPr/>
        </p:nvCxnSpPr>
        <p:spPr>
          <a:xfrm flipH="1">
            <a:off x="6238725" y="4003619"/>
            <a:ext cx="173680" cy="332914"/>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8341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4" grpId="0"/>
      <p:bldP spid="25" grpId="0"/>
      <p:bldP spid="26" grpId="0"/>
      <p:bldP spid="36" grpId="0"/>
      <p:bldP spid="37" grpId="0"/>
      <p:bldP spid="38" grpId="0"/>
      <p:bldP spid="39" grpId="0" animBg="1"/>
      <p:bldP spid="40" grpId="0" animBg="1"/>
      <p:bldP spid="41" grpId="0" animBg="1"/>
      <p:bldP spid="42" grpId="0"/>
      <p:bldP spid="43" grpId="0"/>
      <p:bldP spid="44" grpId="0"/>
      <p:bldP spid="45" grpId="0"/>
      <p:bldP spid="4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9" name="Rectangle 8"/>
          <p:cNvSpPr/>
          <p:nvPr/>
        </p:nvSpPr>
        <p:spPr>
          <a:xfrm>
            <a:off x="457200" y="369654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3. The Framework</a:t>
            </a:r>
            <a:endParaRPr lang="en-US" sz="4400" b="1"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a:t>
            </a:r>
            <a:r>
              <a:rPr lang="en-US" sz="4400" dirty="0">
                <a:solidFill>
                  <a:srgbClr val="7030A0"/>
                </a:solidFill>
              </a:rPr>
              <a:t>Experiments</a:t>
            </a: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Visualization</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78</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a:t>
            </a:r>
            <a:r>
              <a:rPr lang="en-US" sz="4400" dirty="0" smtClean="0">
                <a:solidFill>
                  <a:schemeClr val="accent6">
                    <a:lumMod val="40000"/>
                    <a:lumOff val="60000"/>
                  </a:schemeClr>
                </a:solidFill>
              </a:rPr>
              <a:t>2. Model Formulation</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314741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smtClean="0"/>
              <a:t>FEMA: Flexible Evolutionary Multi-faceted Analysis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79</a:t>
            </a:fld>
            <a:endParaRPr lang="en-US"/>
          </a:p>
        </p:txBody>
      </p:sp>
      <p:sp>
        <p:nvSpPr>
          <p:cNvPr id="7" name="立方体 17"/>
          <p:cNvSpPr/>
          <p:nvPr/>
        </p:nvSpPr>
        <p:spPr>
          <a:xfrm>
            <a:off x="2156304" y="1772569"/>
            <a:ext cx="1008112" cy="1049052"/>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endParaRPr lang="zh-CN" altLang="en-US" dirty="0"/>
          </a:p>
        </p:txBody>
      </p:sp>
      <p:sp>
        <p:nvSpPr>
          <p:cNvPr id="8" name="TextBox 7"/>
          <p:cNvSpPr txBox="1"/>
          <p:nvPr/>
        </p:nvSpPr>
        <p:spPr>
          <a:xfrm>
            <a:off x="2075932" y="274425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9" name="TextBox 8"/>
          <p:cNvSpPr txBox="1"/>
          <p:nvPr/>
        </p:nvSpPr>
        <p:spPr>
          <a:xfrm rot="16200000">
            <a:off x="1740252" y="2374922"/>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10" name="立方体 28"/>
          <p:cNvSpPr/>
          <p:nvPr/>
        </p:nvSpPr>
        <p:spPr>
          <a:xfrm>
            <a:off x="3794133" y="1742245"/>
            <a:ext cx="360040" cy="1079376"/>
          </a:xfrm>
          <a:prstGeom prst="cube">
            <a:avLst>
              <a:gd name="adj" fmla="val 74383"/>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11" name="直接连接符 30"/>
          <p:cNvCxnSpPr/>
          <p:nvPr/>
        </p:nvCxnSpPr>
        <p:spPr>
          <a:xfrm>
            <a:off x="4667095" y="2283742"/>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rot="16200000">
            <a:off x="5068467" y="485774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13" name="立方体 34"/>
          <p:cNvSpPr/>
          <p:nvPr/>
        </p:nvSpPr>
        <p:spPr>
          <a:xfrm>
            <a:off x="5598991" y="4706421"/>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A</a:t>
            </a:r>
            <a:r>
              <a:rPr lang="en-US" altLang="zh-CN" baseline="30000" dirty="0" smtClean="0"/>
              <a:t>(1)</a:t>
            </a:r>
            <a:endParaRPr lang="zh-CN" altLang="en-US" baseline="30000" dirty="0"/>
          </a:p>
        </p:txBody>
      </p:sp>
      <p:sp>
        <p:nvSpPr>
          <p:cNvPr id="14" name="立方体 35"/>
          <p:cNvSpPr/>
          <p:nvPr/>
        </p:nvSpPr>
        <p:spPr>
          <a:xfrm>
            <a:off x="5598990" y="5824529"/>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A</a:t>
            </a:r>
            <a:r>
              <a:rPr lang="en-US" altLang="zh-CN" baseline="30000" dirty="0" smtClean="0"/>
              <a:t>(2)</a:t>
            </a:r>
            <a:endParaRPr lang="zh-CN" altLang="en-US" baseline="30000" dirty="0"/>
          </a:p>
        </p:txBody>
      </p:sp>
      <p:sp>
        <p:nvSpPr>
          <p:cNvPr id="15" name="TextBox 14"/>
          <p:cNvSpPr txBox="1"/>
          <p:nvPr/>
        </p:nvSpPr>
        <p:spPr>
          <a:xfrm>
            <a:off x="2398108" y="1372913"/>
            <a:ext cx="524503" cy="369332"/>
          </a:xfrm>
          <a:prstGeom prst="rect">
            <a:avLst/>
          </a:prstGeom>
          <a:noFill/>
        </p:spPr>
        <p:txBody>
          <a:bodyPr wrap="none" rtlCol="0">
            <a:spAutoFit/>
          </a:bodyPr>
          <a:lstStyle/>
          <a:p>
            <a:r>
              <a:rPr lang="en-US" altLang="zh-CN" dirty="0" smtClean="0">
                <a:cs typeface="Times New Roman" panose="02020603050405020304" pitchFamily="18" charset="0"/>
              </a:rPr>
              <a:t>0~t</a:t>
            </a:r>
            <a:endParaRPr lang="zh-CN" altLang="en-US" baseline="-25000" dirty="0">
              <a:cs typeface="Times New Roman" panose="02020603050405020304" pitchFamily="18" charset="0"/>
            </a:endParaRPr>
          </a:p>
        </p:txBody>
      </p:sp>
      <p:sp>
        <p:nvSpPr>
          <p:cNvPr id="16" name="下箭头 46"/>
          <p:cNvSpPr/>
          <p:nvPr/>
        </p:nvSpPr>
        <p:spPr>
          <a:xfrm rot="632757">
            <a:off x="3721806" y="2909970"/>
            <a:ext cx="216198" cy="99599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7" name="TextBox 16"/>
          <p:cNvSpPr txBox="1"/>
          <p:nvPr/>
        </p:nvSpPr>
        <p:spPr>
          <a:xfrm>
            <a:off x="3293780" y="2112429"/>
            <a:ext cx="319318" cy="369332"/>
          </a:xfrm>
          <a:prstGeom prst="rect">
            <a:avLst/>
          </a:prstGeom>
          <a:noFill/>
        </p:spPr>
        <p:txBody>
          <a:bodyPr wrap="none" rtlCol="0">
            <a:spAutoFit/>
          </a:bodyPr>
          <a:lstStyle/>
          <a:p>
            <a:r>
              <a:rPr lang="en-US" altLang="zh-CN" dirty="0" smtClean="0">
                <a:cs typeface="Times New Roman" panose="02020603050405020304" pitchFamily="18" charset="0"/>
              </a:rPr>
              <a:t>+</a:t>
            </a:r>
            <a:endParaRPr lang="zh-CN" altLang="en-US" dirty="0">
              <a:cs typeface="Times New Roman" panose="02020603050405020304" pitchFamily="18" charset="0"/>
            </a:endParaRPr>
          </a:p>
        </p:txBody>
      </p:sp>
      <p:sp>
        <p:nvSpPr>
          <p:cNvPr id="18" name="立方体 50"/>
          <p:cNvSpPr/>
          <p:nvPr/>
        </p:nvSpPr>
        <p:spPr>
          <a:xfrm>
            <a:off x="5516681" y="1742245"/>
            <a:ext cx="1008112" cy="1049052"/>
          </a:xfrm>
          <a:prstGeom prst="cube">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TextBox 18"/>
          <p:cNvSpPr txBox="1"/>
          <p:nvPr/>
        </p:nvSpPr>
        <p:spPr>
          <a:xfrm>
            <a:off x="5436309" y="2713930"/>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20" name="TextBox 19"/>
          <p:cNvSpPr txBox="1"/>
          <p:nvPr/>
        </p:nvSpPr>
        <p:spPr>
          <a:xfrm rot="16200000">
            <a:off x="5100629" y="2344598"/>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21" name="TextBox 20"/>
          <p:cNvSpPr txBox="1"/>
          <p:nvPr/>
        </p:nvSpPr>
        <p:spPr>
          <a:xfrm>
            <a:off x="3829905" y="1372913"/>
            <a:ext cx="402674" cy="369332"/>
          </a:xfrm>
          <a:prstGeom prst="rect">
            <a:avLst/>
          </a:prstGeom>
          <a:noFill/>
        </p:spPr>
        <p:txBody>
          <a:bodyPr wrap="none" rtlCol="0">
            <a:spAutoFit/>
          </a:bodyPr>
          <a:lstStyle/>
          <a:p>
            <a:r>
              <a:rPr lang="en-US" altLang="zh-CN" dirty="0" err="1" smtClean="0">
                <a:cs typeface="Times New Roman" panose="02020603050405020304" pitchFamily="18" charset="0"/>
              </a:rPr>
              <a:t>Δt</a:t>
            </a:r>
            <a:endParaRPr lang="zh-CN" altLang="en-US" baseline="-25000" dirty="0">
              <a:cs typeface="Times New Roman" panose="02020603050405020304" pitchFamily="18" charset="0"/>
            </a:endParaRPr>
          </a:p>
        </p:txBody>
      </p:sp>
      <p:sp>
        <p:nvSpPr>
          <p:cNvPr id="22" name="TextBox 21"/>
          <p:cNvSpPr txBox="1"/>
          <p:nvPr/>
        </p:nvSpPr>
        <p:spPr>
          <a:xfrm>
            <a:off x="5516681" y="1372913"/>
            <a:ext cx="1056700" cy="369332"/>
          </a:xfrm>
          <a:prstGeom prst="rect">
            <a:avLst/>
          </a:prstGeom>
          <a:noFill/>
        </p:spPr>
        <p:txBody>
          <a:bodyPr wrap="none" rtlCol="0">
            <a:spAutoFit/>
          </a:bodyPr>
          <a:lstStyle/>
          <a:p>
            <a:r>
              <a:rPr lang="en-US" altLang="zh-CN" dirty="0" smtClean="0">
                <a:cs typeface="Times New Roman" panose="02020603050405020304" pitchFamily="18" charset="0"/>
              </a:rPr>
              <a:t>0~(</a:t>
            </a:r>
            <a:r>
              <a:rPr lang="en-US" altLang="zh-CN" dirty="0" err="1" smtClean="0">
                <a:cs typeface="Times New Roman" panose="02020603050405020304" pitchFamily="18" charset="0"/>
              </a:rPr>
              <a:t>t+Δt</a:t>
            </a:r>
            <a:r>
              <a:rPr lang="en-US" altLang="zh-CN" dirty="0" smtClean="0">
                <a:cs typeface="Times New Roman" panose="02020603050405020304" pitchFamily="18" charset="0"/>
              </a:rPr>
              <a:t>)</a:t>
            </a:r>
            <a:endParaRPr lang="zh-CN" altLang="en-US" baseline="-25000" dirty="0">
              <a:cs typeface="Times New Roman" panose="02020603050405020304" pitchFamily="18" charset="0"/>
            </a:endParaRPr>
          </a:p>
        </p:txBody>
      </p:sp>
      <p:sp>
        <p:nvSpPr>
          <p:cNvPr id="23" name="立方体 55"/>
          <p:cNvSpPr/>
          <p:nvPr/>
        </p:nvSpPr>
        <p:spPr>
          <a:xfrm>
            <a:off x="5755607" y="3349805"/>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λ</a:t>
            </a:r>
            <a:endParaRPr lang="zh-CN" altLang="en-US" dirty="0"/>
          </a:p>
        </p:txBody>
      </p:sp>
      <p:sp>
        <p:nvSpPr>
          <p:cNvPr id="24" name="TextBox 23"/>
          <p:cNvSpPr txBox="1"/>
          <p:nvPr/>
        </p:nvSpPr>
        <p:spPr>
          <a:xfrm rot="16200000">
            <a:off x="5074879" y="5963899"/>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25" name="TextBox 24"/>
          <p:cNvSpPr txBox="1"/>
          <p:nvPr/>
        </p:nvSpPr>
        <p:spPr>
          <a:xfrm>
            <a:off x="5598990" y="4227682"/>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user</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26" name="TextBox 25"/>
          <p:cNvSpPr txBox="1"/>
          <p:nvPr/>
        </p:nvSpPr>
        <p:spPr>
          <a:xfrm>
            <a:off x="5598990" y="5352870"/>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item</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27" name="TextBox 26"/>
          <p:cNvSpPr txBox="1"/>
          <p:nvPr/>
        </p:nvSpPr>
        <p:spPr>
          <a:xfrm>
            <a:off x="5648130" y="3780426"/>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user</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28" name="TextBox 27"/>
          <p:cNvSpPr txBox="1"/>
          <p:nvPr/>
        </p:nvSpPr>
        <p:spPr>
          <a:xfrm rot="16200000">
            <a:off x="5137972" y="3277976"/>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item</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29" name="立方体 61"/>
          <p:cNvSpPr/>
          <p:nvPr/>
        </p:nvSpPr>
        <p:spPr>
          <a:xfrm>
            <a:off x="5262264" y="3215550"/>
            <a:ext cx="1108091" cy="1066282"/>
          </a:xfrm>
          <a:prstGeom prst="cube">
            <a:avLst>
              <a:gd name="adj" fmla="val 0"/>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立方体 62"/>
          <p:cNvSpPr/>
          <p:nvPr/>
        </p:nvSpPr>
        <p:spPr>
          <a:xfrm>
            <a:off x="5262265" y="4312118"/>
            <a:ext cx="1108091" cy="1059693"/>
          </a:xfrm>
          <a:prstGeom prst="cube">
            <a:avLst>
              <a:gd name="adj" fmla="val 0"/>
            </a:avLst>
          </a:prstGeom>
          <a:noFill/>
          <a:ln>
            <a:solidFill>
              <a:srgbClr val="0070C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立方体 63"/>
          <p:cNvSpPr/>
          <p:nvPr/>
        </p:nvSpPr>
        <p:spPr>
          <a:xfrm>
            <a:off x="5262264" y="5429973"/>
            <a:ext cx="1108091" cy="1100790"/>
          </a:xfrm>
          <a:prstGeom prst="cube">
            <a:avLst>
              <a:gd name="adj" fmla="val 0"/>
            </a:avLst>
          </a:prstGeom>
          <a:noFill/>
          <a:ln>
            <a:solidFill>
              <a:srgbClr val="7030A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立方体 64"/>
          <p:cNvSpPr/>
          <p:nvPr/>
        </p:nvSpPr>
        <p:spPr>
          <a:xfrm>
            <a:off x="1987142" y="3851751"/>
            <a:ext cx="144386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r>
              <a:rPr lang="en-US" altLang="zh-CN" baseline="30000" dirty="0" smtClean="0"/>
              <a:t>(1)</a:t>
            </a:r>
            <a:endParaRPr lang="zh-CN" altLang="en-US" baseline="30000" dirty="0"/>
          </a:p>
        </p:txBody>
      </p:sp>
      <p:sp>
        <p:nvSpPr>
          <p:cNvPr id="33" name="TextBox 32"/>
          <p:cNvSpPr txBox="1"/>
          <p:nvPr/>
        </p:nvSpPr>
        <p:spPr>
          <a:xfrm rot="16200000">
            <a:off x="1475166" y="3991120"/>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34" name="立方体 66"/>
          <p:cNvSpPr/>
          <p:nvPr/>
        </p:nvSpPr>
        <p:spPr>
          <a:xfrm>
            <a:off x="1997698" y="4676415"/>
            <a:ext cx="144386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r>
              <a:rPr lang="en-US" altLang="zh-CN" baseline="30000" dirty="0" smtClean="0"/>
              <a:t>(2)</a:t>
            </a:r>
            <a:endParaRPr lang="zh-CN" altLang="en-US" baseline="30000" dirty="0"/>
          </a:p>
        </p:txBody>
      </p:sp>
      <p:sp>
        <p:nvSpPr>
          <p:cNvPr id="35" name="TextBox 34"/>
          <p:cNvSpPr txBox="1"/>
          <p:nvPr/>
        </p:nvSpPr>
        <p:spPr>
          <a:xfrm rot="16200000">
            <a:off x="1492134" y="4815784"/>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cxnSp>
        <p:nvCxnSpPr>
          <p:cNvPr id="36" name="直接连接符 68"/>
          <p:cNvCxnSpPr/>
          <p:nvPr/>
        </p:nvCxnSpPr>
        <p:spPr>
          <a:xfrm>
            <a:off x="2162542" y="3214439"/>
            <a:ext cx="0" cy="504033"/>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2232019" y="3263147"/>
            <a:ext cx="1287532" cy="369332"/>
          </a:xfrm>
          <a:prstGeom prst="rect">
            <a:avLst/>
          </a:prstGeom>
          <a:noFill/>
        </p:spPr>
        <p:txBody>
          <a:bodyPr wrap="none" rtlCol="0">
            <a:spAutoFit/>
          </a:bodyPr>
          <a:lstStyle/>
          <a:p>
            <a:r>
              <a:rPr lang="en-US" altLang="zh-CN" dirty="0" err="1" smtClean="0">
                <a:solidFill>
                  <a:srgbClr val="0070C0"/>
                </a:solidFill>
                <a:cs typeface="Times New Roman" panose="02020603050405020304" pitchFamily="18" charset="0"/>
              </a:rPr>
              <a:t>matricizing</a:t>
            </a:r>
            <a:endParaRPr lang="zh-CN" altLang="en-US" dirty="0">
              <a:solidFill>
                <a:srgbClr val="0070C0"/>
              </a:solidFill>
              <a:cs typeface="Times New Roman" panose="02020603050405020304" pitchFamily="18" charset="0"/>
            </a:endParaRPr>
          </a:p>
        </p:txBody>
      </p:sp>
      <p:cxnSp>
        <p:nvCxnSpPr>
          <p:cNvPr id="38" name="直接连接符 70"/>
          <p:cNvCxnSpPr/>
          <p:nvPr/>
        </p:nvCxnSpPr>
        <p:spPr>
          <a:xfrm>
            <a:off x="3613098" y="4611410"/>
            <a:ext cx="1315926" cy="135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3556753" y="4133719"/>
            <a:ext cx="1377300" cy="369332"/>
          </a:xfrm>
          <a:prstGeom prst="rect">
            <a:avLst/>
          </a:prstGeom>
          <a:noFill/>
        </p:spPr>
        <p:txBody>
          <a:bodyPr wrap="none" rtlCol="0">
            <a:spAutoFit/>
          </a:bodyPr>
          <a:lstStyle/>
          <a:p>
            <a:r>
              <a:rPr lang="en-US" altLang="zh-CN" dirty="0" smtClean="0">
                <a:solidFill>
                  <a:srgbClr val="0070C0"/>
                </a:solidFill>
                <a:cs typeface="Times New Roman" panose="02020603050405020304" pitchFamily="18" charset="0"/>
              </a:rPr>
              <a:t>decompose</a:t>
            </a:r>
            <a:endParaRPr lang="zh-CN" altLang="en-US" dirty="0">
              <a:solidFill>
                <a:srgbClr val="0070C0"/>
              </a:solidFill>
              <a:cs typeface="Times New Roman" panose="02020603050405020304" pitchFamily="18" charset="0"/>
            </a:endParaRPr>
          </a:p>
        </p:txBody>
      </p:sp>
      <p:sp>
        <p:nvSpPr>
          <p:cNvPr id="40" name="TextBox 39"/>
          <p:cNvSpPr txBox="1"/>
          <p:nvPr/>
        </p:nvSpPr>
        <p:spPr>
          <a:xfrm>
            <a:off x="6657215" y="3564025"/>
            <a:ext cx="1338828" cy="369332"/>
          </a:xfrm>
          <a:prstGeom prst="rect">
            <a:avLst/>
          </a:prstGeom>
          <a:noFill/>
        </p:spPr>
        <p:txBody>
          <a:bodyPr wrap="none" rtlCol="0">
            <a:spAutoFit/>
          </a:bodyPr>
          <a:lstStyle/>
          <a:p>
            <a:r>
              <a:rPr lang="en-US" altLang="zh-CN" dirty="0" smtClean="0">
                <a:cs typeface="Times New Roman" panose="02020603050405020304" pitchFamily="18" charset="0"/>
              </a:rPr>
              <a:t>core tensor</a:t>
            </a:r>
            <a:endParaRPr lang="zh-CN" altLang="en-US" dirty="0">
              <a:cs typeface="Times New Roman" panose="02020603050405020304" pitchFamily="18" charset="0"/>
            </a:endParaRPr>
          </a:p>
        </p:txBody>
      </p:sp>
      <p:sp>
        <p:nvSpPr>
          <p:cNvPr id="41" name="TextBox 40"/>
          <p:cNvSpPr txBox="1"/>
          <p:nvPr/>
        </p:nvSpPr>
        <p:spPr>
          <a:xfrm>
            <a:off x="6618597" y="5193734"/>
            <a:ext cx="1877437" cy="369332"/>
          </a:xfrm>
          <a:prstGeom prst="rect">
            <a:avLst/>
          </a:prstGeom>
          <a:noFill/>
        </p:spPr>
        <p:txBody>
          <a:bodyPr wrap="none" rtlCol="0">
            <a:spAutoFit/>
          </a:bodyPr>
          <a:lstStyle/>
          <a:p>
            <a:r>
              <a:rPr lang="en-US" altLang="zh-CN" dirty="0" smtClean="0">
                <a:cs typeface="Times New Roman" panose="02020603050405020304" pitchFamily="18" charset="0"/>
              </a:rPr>
              <a:t>projection matrix</a:t>
            </a:r>
            <a:endParaRPr lang="zh-CN" altLang="en-US" dirty="0">
              <a:cs typeface="Times New Roman" panose="02020603050405020304" pitchFamily="18" charset="0"/>
            </a:endParaRPr>
          </a:p>
        </p:txBody>
      </p:sp>
      <p:sp>
        <p:nvSpPr>
          <p:cNvPr id="42" name="右大括号 8"/>
          <p:cNvSpPr/>
          <p:nvPr/>
        </p:nvSpPr>
        <p:spPr>
          <a:xfrm>
            <a:off x="6417932" y="4585209"/>
            <a:ext cx="239283" cy="164941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43" name="直接连接符 74"/>
          <p:cNvCxnSpPr>
            <a:endCxn id="40" idx="1"/>
          </p:cNvCxnSpPr>
          <p:nvPr/>
        </p:nvCxnSpPr>
        <p:spPr>
          <a:xfrm>
            <a:off x="6392958" y="3748691"/>
            <a:ext cx="264257"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004858" y="3339467"/>
            <a:ext cx="889987" cy="369332"/>
          </a:xfrm>
          <a:prstGeom prst="rect">
            <a:avLst/>
          </a:prstGeom>
          <a:noFill/>
        </p:spPr>
        <p:txBody>
          <a:bodyPr wrap="none" rtlCol="0">
            <a:spAutoFit/>
          </a:bodyPr>
          <a:lstStyle/>
          <a:p>
            <a:r>
              <a:rPr lang="en-US" altLang="zh-CN" dirty="0" smtClean="0">
                <a:solidFill>
                  <a:srgbClr val="FF0000"/>
                </a:solidFill>
                <a:cs typeface="Times New Roman" panose="02020603050405020304" pitchFamily="18" charset="0"/>
              </a:rPr>
              <a:t>update</a:t>
            </a:r>
            <a:endParaRPr lang="zh-CN" altLang="en-US" dirty="0">
              <a:solidFill>
                <a:srgbClr val="FF0000"/>
              </a:solidFill>
              <a:cs typeface="Times New Roman" panose="02020603050405020304" pitchFamily="18" charset="0"/>
            </a:endParaRPr>
          </a:p>
        </p:txBody>
      </p:sp>
      <p:sp>
        <p:nvSpPr>
          <p:cNvPr id="45" name="下箭头 76"/>
          <p:cNvSpPr/>
          <p:nvPr/>
        </p:nvSpPr>
        <p:spPr>
          <a:xfrm rot="18382211">
            <a:off x="4558996" y="2472840"/>
            <a:ext cx="216198" cy="1265161"/>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46" name="TextBox 45"/>
          <p:cNvSpPr txBox="1"/>
          <p:nvPr/>
        </p:nvSpPr>
        <p:spPr>
          <a:xfrm>
            <a:off x="3498959" y="2999607"/>
            <a:ext cx="699230" cy="707886"/>
          </a:xfrm>
          <a:prstGeom prst="rect">
            <a:avLst/>
          </a:prstGeom>
          <a:noFill/>
        </p:spPr>
        <p:txBody>
          <a:bodyPr wrap="none" rtlCol="0">
            <a:spAutoFit/>
          </a:bodyPr>
          <a:lstStyle/>
          <a:p>
            <a:r>
              <a:rPr lang="en-US" altLang="zh-CN" sz="4000" dirty="0" smtClean="0">
                <a:solidFill>
                  <a:srgbClr val="FF0000"/>
                </a:solidFill>
                <a:cs typeface="Times New Roman" panose="02020603050405020304" pitchFamily="18" charset="0"/>
              </a:rPr>
              <a:t>×</a:t>
            </a:r>
            <a:endParaRPr lang="zh-CN" altLang="en-US" sz="4000" dirty="0">
              <a:solidFill>
                <a:srgbClr val="FF0000"/>
              </a:solidFill>
              <a:cs typeface="Times New Roman" panose="02020603050405020304" pitchFamily="18" charset="0"/>
            </a:endParaRPr>
          </a:p>
        </p:txBody>
      </p:sp>
      <p:sp>
        <p:nvSpPr>
          <p:cNvPr id="47" name="TextBox 46"/>
          <p:cNvSpPr txBox="1"/>
          <p:nvPr/>
        </p:nvSpPr>
        <p:spPr>
          <a:xfrm>
            <a:off x="4077605" y="2230010"/>
            <a:ext cx="505268" cy="369332"/>
          </a:xfrm>
          <a:prstGeom prst="rect">
            <a:avLst/>
          </a:prstGeom>
          <a:noFill/>
        </p:spPr>
        <p:txBody>
          <a:bodyPr wrap="none" rtlCol="0">
            <a:spAutoFit/>
          </a:bodyPr>
          <a:lstStyle/>
          <a:p>
            <a:pPr algn="ctr"/>
            <a:r>
              <a:rPr lang="en-US" altLang="zh-CN" dirty="0" smtClean="0"/>
              <a:t>ΔX</a:t>
            </a:r>
            <a:endParaRPr lang="zh-CN" altLang="en-US" dirty="0"/>
          </a:p>
        </p:txBody>
      </p:sp>
      <p:sp>
        <p:nvSpPr>
          <p:cNvPr id="50" name="立方体 82"/>
          <p:cNvSpPr/>
          <p:nvPr/>
        </p:nvSpPr>
        <p:spPr>
          <a:xfrm>
            <a:off x="1855813" y="5552054"/>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L</a:t>
            </a:r>
            <a:r>
              <a:rPr lang="en-US" altLang="zh-CN" baseline="30000" dirty="0" smtClean="0"/>
              <a:t>(1)</a:t>
            </a:r>
            <a:endParaRPr lang="zh-CN" altLang="en-US" baseline="30000" dirty="0"/>
          </a:p>
        </p:txBody>
      </p:sp>
      <p:sp>
        <p:nvSpPr>
          <p:cNvPr id="51" name="立方体 83"/>
          <p:cNvSpPr/>
          <p:nvPr/>
        </p:nvSpPr>
        <p:spPr>
          <a:xfrm>
            <a:off x="2887855" y="5552054"/>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L</a:t>
            </a:r>
            <a:r>
              <a:rPr lang="en-US" altLang="zh-CN" baseline="30000" dirty="0" smtClean="0"/>
              <a:t>(2)</a:t>
            </a:r>
            <a:endParaRPr lang="zh-CN" altLang="en-US" baseline="30000" dirty="0"/>
          </a:p>
        </p:txBody>
      </p:sp>
      <p:sp>
        <p:nvSpPr>
          <p:cNvPr id="52" name="TextBox 51"/>
          <p:cNvSpPr txBox="1"/>
          <p:nvPr/>
        </p:nvSpPr>
        <p:spPr>
          <a:xfrm>
            <a:off x="1784078" y="611459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53" name="TextBox 52"/>
          <p:cNvSpPr txBox="1"/>
          <p:nvPr/>
        </p:nvSpPr>
        <p:spPr>
          <a:xfrm rot="16200000">
            <a:off x="2464394" y="5762590"/>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54" name="TextBox 53"/>
          <p:cNvSpPr txBox="1"/>
          <p:nvPr/>
        </p:nvSpPr>
        <p:spPr>
          <a:xfrm>
            <a:off x="2830482" y="6136054"/>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55" name="立方体 91"/>
          <p:cNvSpPr/>
          <p:nvPr/>
        </p:nvSpPr>
        <p:spPr>
          <a:xfrm>
            <a:off x="1556241" y="5439104"/>
            <a:ext cx="2078726" cy="1066282"/>
          </a:xfrm>
          <a:prstGeom prst="cube">
            <a:avLst>
              <a:gd name="adj" fmla="val 0"/>
            </a:avLst>
          </a:prstGeom>
          <a:noFill/>
          <a:ln>
            <a:solidFill>
              <a:srgbClr val="00B05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6" name="肘形连接符 12"/>
          <p:cNvCxnSpPr>
            <a:stCxn id="55" idx="4"/>
          </p:cNvCxnSpPr>
          <p:nvPr/>
        </p:nvCxnSpPr>
        <p:spPr>
          <a:xfrm flipV="1">
            <a:off x="3634967" y="4611411"/>
            <a:ext cx="655320" cy="1360834"/>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57" name="TextBox 56"/>
          <p:cNvSpPr txBox="1"/>
          <p:nvPr/>
        </p:nvSpPr>
        <p:spPr>
          <a:xfrm>
            <a:off x="3652933" y="5991692"/>
            <a:ext cx="1197764" cy="369332"/>
          </a:xfrm>
          <a:prstGeom prst="rect">
            <a:avLst/>
          </a:prstGeom>
          <a:noFill/>
        </p:spPr>
        <p:txBody>
          <a:bodyPr wrap="none" rtlCol="0">
            <a:spAutoFit/>
          </a:bodyPr>
          <a:lstStyle/>
          <a:p>
            <a:r>
              <a:rPr lang="en-US" altLang="zh-CN" dirty="0" smtClean="0">
                <a:solidFill>
                  <a:srgbClr val="0070C0"/>
                </a:solidFill>
                <a:cs typeface="Times New Roman" panose="02020603050405020304" pitchFamily="18" charset="0"/>
              </a:rPr>
              <a:t>regularize</a:t>
            </a:r>
            <a:endParaRPr lang="zh-CN" altLang="en-US" dirty="0">
              <a:solidFill>
                <a:srgbClr val="0070C0"/>
              </a:solidFill>
              <a:cs typeface="Times New Roman" panose="02020603050405020304" pitchFamily="18" charset="0"/>
            </a:endParaRPr>
          </a:p>
        </p:txBody>
      </p:sp>
      <p:sp>
        <p:nvSpPr>
          <p:cNvPr id="58" name="TextBox 57"/>
          <p:cNvSpPr txBox="1"/>
          <p:nvPr/>
        </p:nvSpPr>
        <p:spPr>
          <a:xfrm>
            <a:off x="4335208" y="2731165"/>
            <a:ext cx="466794" cy="707886"/>
          </a:xfrm>
          <a:prstGeom prst="rect">
            <a:avLst/>
          </a:prstGeom>
          <a:noFill/>
        </p:spPr>
        <p:txBody>
          <a:bodyPr wrap="none" rtlCol="0">
            <a:spAutoFit/>
          </a:bodyPr>
          <a:lstStyle/>
          <a:p>
            <a:r>
              <a:rPr lang="zh-CN" altLang="en-US" sz="4000" dirty="0" smtClean="0">
                <a:solidFill>
                  <a:srgbClr val="FF0000"/>
                </a:solidFill>
                <a:cs typeface="Times New Roman" panose="02020603050405020304" pitchFamily="18" charset="0"/>
              </a:rPr>
              <a:t>√</a:t>
            </a:r>
            <a:endParaRPr lang="zh-CN" altLang="en-US" sz="4000" dirty="0">
              <a:solidFill>
                <a:srgbClr val="FF0000"/>
              </a:solidFill>
              <a:cs typeface="Times New Roman" panose="02020603050405020304" pitchFamily="18" charset="0"/>
            </a:endParaRPr>
          </a:p>
        </p:txBody>
      </p:sp>
      <p:sp>
        <p:nvSpPr>
          <p:cNvPr id="59" name="TextBox 58"/>
          <p:cNvSpPr txBox="1"/>
          <p:nvPr/>
        </p:nvSpPr>
        <p:spPr>
          <a:xfrm rot="16200000">
            <a:off x="1340672" y="5697943"/>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Tree>
    <p:extLst>
      <p:ext uri="{BB962C8B-B14F-4D97-AF65-F5344CB8AC3E}">
        <p14:creationId xmlns:p14="http://schemas.microsoft.com/office/powerpoint/2010/main" val="403754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fade">
                                      <p:cBhvr>
                                        <p:cTn id="87" dur="500"/>
                                        <p:tgtEl>
                                          <p:spTgt spid="5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500"/>
                                        <p:tgtEl>
                                          <p:spTgt spid="5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childTnLst>
                          </p:cTn>
                        </p:par>
                      </p:childTnLst>
                    </p:cTn>
                  </p:par>
                  <p:par>
                    <p:cTn id="112" fill="hold">
                      <p:stCondLst>
                        <p:cond delay="indefinite"/>
                      </p:stCondLst>
                      <p:childTnLst>
                        <p:par>
                          <p:cTn id="113" fill="hold">
                            <p:stCondLst>
                              <p:cond delay="0"/>
                            </p:stCondLst>
                            <p:childTnLst>
                              <p:par>
                                <p:cTn id="114" presetID="26" presetClass="emph" presetSubtype="0" fill="hold" grpId="0" nodeType="clickEffect">
                                  <p:stCondLst>
                                    <p:cond delay="0"/>
                                  </p:stCondLst>
                                  <p:childTnLst>
                                    <p:animEffect transition="out" filter="fade">
                                      <p:cBhvr>
                                        <p:cTn id="115" dur="500" tmFilter="0, 0; .2, .5; .8, .5; 1, 0"/>
                                        <p:tgtEl>
                                          <p:spTgt spid="10"/>
                                        </p:tgtEl>
                                      </p:cBhvr>
                                    </p:animEffect>
                                    <p:animScale>
                                      <p:cBhvr>
                                        <p:cTn id="116" dur="250" autoRev="1" fill="hold"/>
                                        <p:tgtEl>
                                          <p:spTgt spid="10"/>
                                        </p:tgtEl>
                                      </p:cBhvr>
                                      <p:by x="105000" y="105000"/>
                                    </p:animScale>
                                  </p:childTnLst>
                                </p:cTn>
                              </p:par>
                              <p:par>
                                <p:cTn id="117" presetID="26" presetClass="emph" presetSubtype="0" fill="hold" grpId="0" nodeType="withEffect">
                                  <p:stCondLst>
                                    <p:cond delay="0"/>
                                  </p:stCondLst>
                                  <p:childTnLst>
                                    <p:animEffect transition="out" filter="fade">
                                      <p:cBhvr>
                                        <p:cTn id="118" dur="500" tmFilter="0, 0; .2, .5; .8, .5; 1, 0"/>
                                        <p:tgtEl>
                                          <p:spTgt spid="21"/>
                                        </p:tgtEl>
                                      </p:cBhvr>
                                    </p:animEffect>
                                    <p:animScale>
                                      <p:cBhvr>
                                        <p:cTn id="119" dur="250" autoRev="1" fill="hold"/>
                                        <p:tgtEl>
                                          <p:spTgt spid="21"/>
                                        </p:tgtEl>
                                      </p:cBhvr>
                                      <p:by x="105000" y="105000"/>
                                    </p:animScale>
                                  </p:childTnLst>
                                </p:cTn>
                              </p:par>
                              <p:par>
                                <p:cTn id="120" presetID="26" presetClass="emph" presetSubtype="0" fill="hold" grpId="0" nodeType="withEffect">
                                  <p:stCondLst>
                                    <p:cond delay="0"/>
                                  </p:stCondLst>
                                  <p:childTnLst>
                                    <p:animEffect transition="out" filter="fade">
                                      <p:cBhvr>
                                        <p:cTn id="121" dur="500" tmFilter="0, 0; .2, .5; .8, .5; 1, 0"/>
                                        <p:tgtEl>
                                          <p:spTgt spid="47"/>
                                        </p:tgtEl>
                                      </p:cBhvr>
                                    </p:animEffect>
                                    <p:animScale>
                                      <p:cBhvr>
                                        <p:cTn id="122" dur="250" autoRev="1" fill="hold"/>
                                        <p:tgtEl>
                                          <p:spTgt spid="47"/>
                                        </p:tgtEl>
                                      </p:cBhvr>
                                      <p:by x="105000" y="105000"/>
                                    </p:animScale>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fade">
                                      <p:cBhvr>
                                        <p:cTn id="127" dur="500"/>
                                        <p:tgtEl>
                                          <p:spTgt spid="1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500"/>
                                        <p:tgtEl>
                                          <p:spTgt spid="44"/>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46"/>
                                        </p:tgtEl>
                                        <p:attrNameLst>
                                          <p:attrName>style.visibility</p:attrName>
                                        </p:attrNameLst>
                                      </p:cBhvr>
                                      <p:to>
                                        <p:strVal val="visible"/>
                                      </p:to>
                                    </p:set>
                                    <p:anim calcmode="lin" valueType="num">
                                      <p:cBhvr additive="base">
                                        <p:cTn id="135" dur="500" fill="hold"/>
                                        <p:tgtEl>
                                          <p:spTgt spid="46"/>
                                        </p:tgtEl>
                                        <p:attrNameLst>
                                          <p:attrName>ppt_x</p:attrName>
                                        </p:attrNameLst>
                                      </p:cBhvr>
                                      <p:tavLst>
                                        <p:tav tm="0">
                                          <p:val>
                                            <p:strVal val="#ppt_x"/>
                                          </p:val>
                                        </p:tav>
                                        <p:tav tm="100000">
                                          <p:val>
                                            <p:strVal val="#ppt_x"/>
                                          </p:val>
                                        </p:tav>
                                      </p:tavLst>
                                    </p:anim>
                                    <p:anim calcmode="lin" valueType="num">
                                      <p:cBhvr additive="base">
                                        <p:cTn id="13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58"/>
                                        </p:tgtEl>
                                        <p:attrNameLst>
                                          <p:attrName>style.visibility</p:attrName>
                                        </p:attrNameLst>
                                      </p:cBhvr>
                                      <p:to>
                                        <p:strVal val="visible"/>
                                      </p:to>
                                    </p:set>
                                    <p:anim calcmode="lin" valueType="num">
                                      <p:cBhvr additive="base">
                                        <p:cTn id="141" dur="500" fill="hold"/>
                                        <p:tgtEl>
                                          <p:spTgt spid="58"/>
                                        </p:tgtEl>
                                        <p:attrNameLst>
                                          <p:attrName>ppt_x</p:attrName>
                                        </p:attrNameLst>
                                      </p:cBhvr>
                                      <p:tavLst>
                                        <p:tav tm="0">
                                          <p:val>
                                            <p:strVal val="#ppt_x"/>
                                          </p:val>
                                        </p:tav>
                                        <p:tav tm="100000">
                                          <p:val>
                                            <p:strVal val="#ppt_x"/>
                                          </p:val>
                                        </p:tav>
                                      </p:tavLst>
                                    </p:anim>
                                    <p:anim calcmode="lin" valueType="num">
                                      <p:cBhvr additive="base">
                                        <p:cTn id="142" dur="500" fill="hold"/>
                                        <p:tgtEl>
                                          <p:spTgt spid="58"/>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 calcmode="lin" valueType="num">
                                      <p:cBhvr additive="base">
                                        <p:cTn id="145" dur="500" fill="hold"/>
                                        <p:tgtEl>
                                          <p:spTgt spid="45"/>
                                        </p:tgtEl>
                                        <p:attrNameLst>
                                          <p:attrName>ppt_x</p:attrName>
                                        </p:attrNameLst>
                                      </p:cBhvr>
                                      <p:tavLst>
                                        <p:tav tm="0">
                                          <p:val>
                                            <p:strVal val="#ppt_x"/>
                                          </p:val>
                                        </p:tav>
                                        <p:tav tm="100000">
                                          <p:val>
                                            <p:strVal val="#ppt_x"/>
                                          </p:val>
                                        </p:tav>
                                      </p:tavLst>
                                    </p:anim>
                                    <p:anim calcmode="lin" valueType="num">
                                      <p:cBhvr additive="base">
                                        <p:cTn id="14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4" grpId="0" animBg="1"/>
      <p:bldP spid="16" grpId="0" animBg="1"/>
      <p:bldP spid="21" grpId="0"/>
      <p:bldP spid="23" grpId="0" animBg="1"/>
      <p:bldP spid="24" grpId="0"/>
      <p:bldP spid="25" grpId="0"/>
      <p:bldP spid="26" grpId="0"/>
      <p:bldP spid="27" grpId="0"/>
      <p:bldP spid="28" grpId="0"/>
      <p:bldP spid="29" grpId="0" animBg="1"/>
      <p:bldP spid="30" grpId="0" animBg="1"/>
      <p:bldP spid="31" grpId="0" animBg="1"/>
      <p:bldP spid="32" grpId="0" animBg="1"/>
      <p:bldP spid="33" grpId="0"/>
      <p:bldP spid="34" grpId="0" animBg="1"/>
      <p:bldP spid="35" grpId="0"/>
      <p:bldP spid="37" grpId="0"/>
      <p:bldP spid="39" grpId="0"/>
      <p:bldP spid="40" grpId="0"/>
      <p:bldP spid="41" grpId="0"/>
      <p:bldP spid="42" grpId="0" animBg="1"/>
      <p:bldP spid="44" grpId="0"/>
      <p:bldP spid="45" grpId="0" animBg="1"/>
      <p:bldP spid="46" grpId="0"/>
      <p:bldP spid="47" grpId="0"/>
      <p:bldP spid="50" grpId="0" animBg="1"/>
      <p:bldP spid="51" grpId="0" animBg="1"/>
      <p:bldP spid="52" grpId="0"/>
      <p:bldP spid="53" grpId="0"/>
      <p:bldP spid="54" grpId="0"/>
      <p:bldP spid="55" grpId="0" animBg="1"/>
      <p:bldP spid="57" grpId="0"/>
      <p:bldP spid="58" grpId="0"/>
      <p:bldP spid="5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Social contextual recommendation</a:t>
            </a:r>
            <a:endParaRPr lang="zh-CN" altLang="en-US" dirty="0"/>
          </a:p>
        </p:txBody>
      </p:sp>
      <p:sp>
        <p:nvSpPr>
          <p:cNvPr id="3" name="副标题 2"/>
          <p:cNvSpPr>
            <a:spLocks noGrp="1"/>
          </p:cNvSpPr>
          <p:nvPr>
            <p:ph type="subTitle" idx="1"/>
          </p:nvPr>
        </p:nvSpPr>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t>
            </a:r>
            <a:r>
              <a:rPr lang="en-US" altLang="zh-CN" dirty="0" err="1" smtClean="0"/>
              <a:t>Rui</a:t>
            </a:r>
            <a:r>
              <a:rPr lang="en-US" altLang="zh-CN" dirty="0" smtClean="0"/>
              <a:t> Liu, </a:t>
            </a:r>
            <a:r>
              <a:rPr lang="en-US" altLang="zh-CN" dirty="0" err="1" smtClean="0"/>
              <a:t>Qiang</a:t>
            </a:r>
            <a:r>
              <a:rPr lang="en-US" altLang="zh-CN" dirty="0" smtClean="0"/>
              <a:t> Yang,</a:t>
            </a:r>
          </a:p>
          <a:p>
            <a:r>
              <a:rPr lang="en-US" altLang="zh-CN" dirty="0" err="1" smtClean="0"/>
              <a:t>Fei</a:t>
            </a:r>
            <a:r>
              <a:rPr lang="en-US" altLang="zh-CN" dirty="0" smtClean="0"/>
              <a:t> Wang, </a:t>
            </a:r>
            <a:r>
              <a:rPr lang="en-US" altLang="zh-CN" dirty="0" err="1" smtClean="0"/>
              <a:t>Wenwu</a:t>
            </a:r>
            <a:r>
              <a:rPr lang="en-US" altLang="zh-CN" dirty="0" smtClean="0"/>
              <a:t> Zhu and </a:t>
            </a:r>
            <a:r>
              <a:rPr lang="en-US" altLang="zh-CN" dirty="0" err="1" smtClean="0"/>
              <a:t>Shiqiang</a:t>
            </a:r>
            <a:r>
              <a:rPr lang="en-US" altLang="zh-CN" dirty="0" smtClean="0"/>
              <a:t> Yang</a:t>
            </a:r>
          </a:p>
          <a:p>
            <a:r>
              <a:rPr lang="en-US" altLang="zh-CN" dirty="0" smtClean="0"/>
              <a:t>October 30, 2012 – Maui, HI, USA</a:t>
            </a:r>
            <a:endParaRPr lang="zh-CN" alt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5463167"/>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936" y="5457648"/>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descr="http://img851.ph.126.net/pAtEZ0W4R_QkIG_2bjEEyA==/27162335252588515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2244" y="404664"/>
            <a:ext cx="683067"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634897" y="5455632"/>
            <a:ext cx="2108939" cy="1078992"/>
          </a:xfrm>
          <a:prstGeom prst="rect">
            <a:avLst/>
          </a:prstGeom>
        </p:spPr>
      </p:pic>
      <p:pic>
        <p:nvPicPr>
          <p:cNvPr id="14"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088" y="5455632"/>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7355" y="5455632"/>
            <a:ext cx="110673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8"/>
          <a:stretch>
            <a:fillRect/>
          </a:stretch>
        </p:blipFill>
        <p:spPr>
          <a:xfrm>
            <a:off x="1665641" y="5457648"/>
            <a:ext cx="710713" cy="1078992"/>
          </a:xfrm>
          <a:prstGeom prst="rect">
            <a:avLst/>
          </a:prstGeom>
        </p:spPr>
      </p:pic>
      <p:pic>
        <p:nvPicPr>
          <p:cNvPr id="1028" name="Picture 4" descr="http://upload.wikimedia.org/wikipedia/commons/thumb/b/bb/Qiang_Yang.jpg/250px-Qiang_Yang.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43193" y="5456640"/>
            <a:ext cx="824917" cy="107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480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smtClean="0"/>
              <a:t>FEMA: Flexible Evolutionary Multi-faceted Analysis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80</a:t>
            </a:fld>
            <a:endParaRPr lang="en-US"/>
          </a:p>
        </p:txBody>
      </p:sp>
      <p:sp>
        <p:nvSpPr>
          <p:cNvPr id="61" name="立方体 17"/>
          <p:cNvSpPr/>
          <p:nvPr/>
        </p:nvSpPr>
        <p:spPr>
          <a:xfrm>
            <a:off x="2156304" y="1772569"/>
            <a:ext cx="1008112" cy="1049052"/>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endParaRPr lang="zh-CN" altLang="en-US" dirty="0"/>
          </a:p>
        </p:txBody>
      </p:sp>
      <p:sp>
        <p:nvSpPr>
          <p:cNvPr id="64" name="TextBox 63"/>
          <p:cNvSpPr txBox="1"/>
          <p:nvPr/>
        </p:nvSpPr>
        <p:spPr>
          <a:xfrm>
            <a:off x="2075932" y="274425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65" name="TextBox 64"/>
          <p:cNvSpPr txBox="1"/>
          <p:nvPr/>
        </p:nvSpPr>
        <p:spPr>
          <a:xfrm rot="16200000">
            <a:off x="1740252" y="2374922"/>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66" name="立方体 28"/>
          <p:cNvSpPr/>
          <p:nvPr/>
        </p:nvSpPr>
        <p:spPr>
          <a:xfrm>
            <a:off x="3794133" y="1742245"/>
            <a:ext cx="360040" cy="1079376"/>
          </a:xfrm>
          <a:prstGeom prst="cube">
            <a:avLst>
              <a:gd name="adj" fmla="val 74383"/>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67" name="直接连接符 30"/>
          <p:cNvCxnSpPr/>
          <p:nvPr/>
        </p:nvCxnSpPr>
        <p:spPr>
          <a:xfrm>
            <a:off x="4667095" y="2283742"/>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68" name="TextBox 67"/>
          <p:cNvSpPr txBox="1"/>
          <p:nvPr/>
        </p:nvSpPr>
        <p:spPr>
          <a:xfrm rot="16200000">
            <a:off x="5068467" y="485774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69" name="立方体 34"/>
          <p:cNvSpPr/>
          <p:nvPr/>
        </p:nvSpPr>
        <p:spPr>
          <a:xfrm>
            <a:off x="5598991" y="4706421"/>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A</a:t>
            </a:r>
            <a:r>
              <a:rPr lang="en-US" altLang="zh-CN" baseline="30000" dirty="0" smtClean="0"/>
              <a:t>(1)</a:t>
            </a:r>
            <a:endParaRPr lang="zh-CN" altLang="en-US" baseline="30000" dirty="0"/>
          </a:p>
        </p:txBody>
      </p:sp>
      <p:sp>
        <p:nvSpPr>
          <p:cNvPr id="70" name="立方体 35"/>
          <p:cNvSpPr/>
          <p:nvPr/>
        </p:nvSpPr>
        <p:spPr>
          <a:xfrm>
            <a:off x="5598990" y="5824529"/>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A</a:t>
            </a:r>
            <a:r>
              <a:rPr lang="en-US" altLang="zh-CN" baseline="30000" dirty="0" smtClean="0"/>
              <a:t>(2)</a:t>
            </a:r>
            <a:endParaRPr lang="zh-CN" altLang="en-US" baseline="30000" dirty="0"/>
          </a:p>
        </p:txBody>
      </p:sp>
      <p:sp>
        <p:nvSpPr>
          <p:cNvPr id="71" name="TextBox 70"/>
          <p:cNvSpPr txBox="1"/>
          <p:nvPr/>
        </p:nvSpPr>
        <p:spPr>
          <a:xfrm>
            <a:off x="2398108" y="1372913"/>
            <a:ext cx="524503" cy="369332"/>
          </a:xfrm>
          <a:prstGeom prst="rect">
            <a:avLst/>
          </a:prstGeom>
          <a:noFill/>
        </p:spPr>
        <p:txBody>
          <a:bodyPr wrap="none" rtlCol="0">
            <a:spAutoFit/>
          </a:bodyPr>
          <a:lstStyle/>
          <a:p>
            <a:r>
              <a:rPr lang="en-US" altLang="zh-CN" dirty="0" smtClean="0">
                <a:cs typeface="Times New Roman" panose="02020603050405020304" pitchFamily="18" charset="0"/>
              </a:rPr>
              <a:t>0~t</a:t>
            </a:r>
            <a:endParaRPr lang="zh-CN" altLang="en-US" baseline="-25000" dirty="0">
              <a:cs typeface="Times New Roman" panose="02020603050405020304" pitchFamily="18" charset="0"/>
            </a:endParaRPr>
          </a:p>
        </p:txBody>
      </p:sp>
      <p:sp>
        <p:nvSpPr>
          <p:cNvPr id="72" name="下箭头 46"/>
          <p:cNvSpPr/>
          <p:nvPr/>
        </p:nvSpPr>
        <p:spPr>
          <a:xfrm rot="632757">
            <a:off x="3721806" y="2909970"/>
            <a:ext cx="216198" cy="99599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73" name="TextBox 72"/>
          <p:cNvSpPr txBox="1"/>
          <p:nvPr/>
        </p:nvSpPr>
        <p:spPr>
          <a:xfrm>
            <a:off x="3293780" y="2112429"/>
            <a:ext cx="319318" cy="369332"/>
          </a:xfrm>
          <a:prstGeom prst="rect">
            <a:avLst/>
          </a:prstGeom>
          <a:noFill/>
        </p:spPr>
        <p:txBody>
          <a:bodyPr wrap="none" rtlCol="0">
            <a:spAutoFit/>
          </a:bodyPr>
          <a:lstStyle/>
          <a:p>
            <a:r>
              <a:rPr lang="en-US" altLang="zh-CN" dirty="0" smtClean="0">
                <a:cs typeface="Times New Roman" panose="02020603050405020304" pitchFamily="18" charset="0"/>
              </a:rPr>
              <a:t>+</a:t>
            </a:r>
            <a:endParaRPr lang="zh-CN" altLang="en-US" dirty="0">
              <a:cs typeface="Times New Roman" panose="02020603050405020304" pitchFamily="18" charset="0"/>
            </a:endParaRPr>
          </a:p>
        </p:txBody>
      </p:sp>
      <p:sp>
        <p:nvSpPr>
          <p:cNvPr id="74" name="立方体 50"/>
          <p:cNvSpPr/>
          <p:nvPr/>
        </p:nvSpPr>
        <p:spPr>
          <a:xfrm>
            <a:off x="5516681" y="1742245"/>
            <a:ext cx="1008112" cy="1049052"/>
          </a:xfrm>
          <a:prstGeom prst="cube">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5" name="TextBox 74"/>
          <p:cNvSpPr txBox="1"/>
          <p:nvPr/>
        </p:nvSpPr>
        <p:spPr>
          <a:xfrm>
            <a:off x="5436309" y="2713930"/>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76" name="TextBox 75"/>
          <p:cNvSpPr txBox="1"/>
          <p:nvPr/>
        </p:nvSpPr>
        <p:spPr>
          <a:xfrm rot="16200000">
            <a:off x="5100629" y="2344598"/>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77" name="TextBox 76"/>
          <p:cNvSpPr txBox="1"/>
          <p:nvPr/>
        </p:nvSpPr>
        <p:spPr>
          <a:xfrm>
            <a:off x="3829905" y="1372913"/>
            <a:ext cx="402674" cy="369332"/>
          </a:xfrm>
          <a:prstGeom prst="rect">
            <a:avLst/>
          </a:prstGeom>
          <a:noFill/>
        </p:spPr>
        <p:txBody>
          <a:bodyPr wrap="none" rtlCol="0">
            <a:spAutoFit/>
          </a:bodyPr>
          <a:lstStyle/>
          <a:p>
            <a:r>
              <a:rPr lang="en-US" altLang="zh-CN" dirty="0" err="1" smtClean="0">
                <a:cs typeface="Times New Roman" panose="02020603050405020304" pitchFamily="18" charset="0"/>
              </a:rPr>
              <a:t>Δt</a:t>
            </a:r>
            <a:endParaRPr lang="zh-CN" altLang="en-US" baseline="-25000" dirty="0">
              <a:cs typeface="Times New Roman" panose="02020603050405020304" pitchFamily="18" charset="0"/>
            </a:endParaRPr>
          </a:p>
        </p:txBody>
      </p:sp>
      <p:sp>
        <p:nvSpPr>
          <p:cNvPr id="78" name="TextBox 77"/>
          <p:cNvSpPr txBox="1"/>
          <p:nvPr/>
        </p:nvSpPr>
        <p:spPr>
          <a:xfrm>
            <a:off x="5516681" y="1372913"/>
            <a:ext cx="1056700" cy="369332"/>
          </a:xfrm>
          <a:prstGeom prst="rect">
            <a:avLst/>
          </a:prstGeom>
          <a:noFill/>
        </p:spPr>
        <p:txBody>
          <a:bodyPr wrap="none" rtlCol="0">
            <a:spAutoFit/>
          </a:bodyPr>
          <a:lstStyle/>
          <a:p>
            <a:r>
              <a:rPr lang="en-US" altLang="zh-CN" dirty="0" smtClean="0">
                <a:cs typeface="Times New Roman" panose="02020603050405020304" pitchFamily="18" charset="0"/>
              </a:rPr>
              <a:t>0~(</a:t>
            </a:r>
            <a:r>
              <a:rPr lang="en-US" altLang="zh-CN" dirty="0" err="1" smtClean="0">
                <a:cs typeface="Times New Roman" panose="02020603050405020304" pitchFamily="18" charset="0"/>
              </a:rPr>
              <a:t>t+Δt</a:t>
            </a:r>
            <a:r>
              <a:rPr lang="en-US" altLang="zh-CN" dirty="0" smtClean="0">
                <a:cs typeface="Times New Roman" panose="02020603050405020304" pitchFamily="18" charset="0"/>
              </a:rPr>
              <a:t>)</a:t>
            </a:r>
            <a:endParaRPr lang="zh-CN" altLang="en-US" baseline="-25000" dirty="0">
              <a:cs typeface="Times New Roman" panose="02020603050405020304" pitchFamily="18" charset="0"/>
            </a:endParaRPr>
          </a:p>
        </p:txBody>
      </p:sp>
      <p:sp>
        <p:nvSpPr>
          <p:cNvPr id="79" name="立方体 55"/>
          <p:cNvSpPr/>
          <p:nvPr/>
        </p:nvSpPr>
        <p:spPr>
          <a:xfrm>
            <a:off x="5755607" y="3349805"/>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λ</a:t>
            </a:r>
            <a:endParaRPr lang="zh-CN" altLang="en-US" dirty="0"/>
          </a:p>
        </p:txBody>
      </p:sp>
      <p:sp>
        <p:nvSpPr>
          <p:cNvPr id="80" name="TextBox 79"/>
          <p:cNvSpPr txBox="1"/>
          <p:nvPr/>
        </p:nvSpPr>
        <p:spPr>
          <a:xfrm rot="16200000">
            <a:off x="5074879" y="5963899"/>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81" name="TextBox 80"/>
          <p:cNvSpPr txBox="1"/>
          <p:nvPr/>
        </p:nvSpPr>
        <p:spPr>
          <a:xfrm>
            <a:off x="5598990" y="4227682"/>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user</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82" name="TextBox 81"/>
          <p:cNvSpPr txBox="1"/>
          <p:nvPr/>
        </p:nvSpPr>
        <p:spPr>
          <a:xfrm>
            <a:off x="5598990" y="5352870"/>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item</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83" name="TextBox 82"/>
          <p:cNvSpPr txBox="1"/>
          <p:nvPr/>
        </p:nvSpPr>
        <p:spPr>
          <a:xfrm>
            <a:off x="5648130" y="3780426"/>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user</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84" name="TextBox 83"/>
          <p:cNvSpPr txBox="1"/>
          <p:nvPr/>
        </p:nvSpPr>
        <p:spPr>
          <a:xfrm rot="16200000">
            <a:off x="5137972" y="3277976"/>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item</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85" name="立方体 61"/>
          <p:cNvSpPr/>
          <p:nvPr/>
        </p:nvSpPr>
        <p:spPr>
          <a:xfrm>
            <a:off x="5262264" y="3215550"/>
            <a:ext cx="1108091" cy="1066282"/>
          </a:xfrm>
          <a:prstGeom prst="cube">
            <a:avLst>
              <a:gd name="adj" fmla="val 0"/>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6" name="立方体 62"/>
          <p:cNvSpPr/>
          <p:nvPr/>
        </p:nvSpPr>
        <p:spPr>
          <a:xfrm>
            <a:off x="5262265" y="4312118"/>
            <a:ext cx="1108091" cy="1059693"/>
          </a:xfrm>
          <a:prstGeom prst="cube">
            <a:avLst>
              <a:gd name="adj" fmla="val 0"/>
            </a:avLst>
          </a:prstGeom>
          <a:noFill/>
          <a:ln>
            <a:solidFill>
              <a:srgbClr val="0070C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7" name="立方体 63"/>
          <p:cNvSpPr/>
          <p:nvPr/>
        </p:nvSpPr>
        <p:spPr>
          <a:xfrm>
            <a:off x="5262264" y="5429973"/>
            <a:ext cx="1108091" cy="1100790"/>
          </a:xfrm>
          <a:prstGeom prst="cube">
            <a:avLst>
              <a:gd name="adj" fmla="val 0"/>
            </a:avLst>
          </a:prstGeom>
          <a:noFill/>
          <a:ln>
            <a:solidFill>
              <a:srgbClr val="7030A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8" name="立方体 64"/>
          <p:cNvSpPr/>
          <p:nvPr/>
        </p:nvSpPr>
        <p:spPr>
          <a:xfrm>
            <a:off x="1987142" y="3851751"/>
            <a:ext cx="144386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r>
              <a:rPr lang="en-US" altLang="zh-CN" baseline="30000" dirty="0" smtClean="0"/>
              <a:t>(1)</a:t>
            </a:r>
            <a:endParaRPr lang="zh-CN" altLang="en-US" baseline="30000" dirty="0"/>
          </a:p>
        </p:txBody>
      </p:sp>
      <p:sp>
        <p:nvSpPr>
          <p:cNvPr id="89" name="TextBox 88"/>
          <p:cNvSpPr txBox="1"/>
          <p:nvPr/>
        </p:nvSpPr>
        <p:spPr>
          <a:xfrm rot="16200000">
            <a:off x="1475166" y="3991120"/>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90" name="立方体 66"/>
          <p:cNvSpPr/>
          <p:nvPr/>
        </p:nvSpPr>
        <p:spPr>
          <a:xfrm>
            <a:off x="1997698" y="4676415"/>
            <a:ext cx="144386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r>
              <a:rPr lang="en-US" altLang="zh-CN" baseline="30000" dirty="0" smtClean="0"/>
              <a:t>(2)</a:t>
            </a:r>
            <a:endParaRPr lang="zh-CN" altLang="en-US" baseline="30000" dirty="0"/>
          </a:p>
        </p:txBody>
      </p:sp>
      <p:sp>
        <p:nvSpPr>
          <p:cNvPr id="91" name="TextBox 90"/>
          <p:cNvSpPr txBox="1"/>
          <p:nvPr/>
        </p:nvSpPr>
        <p:spPr>
          <a:xfrm rot="16200000">
            <a:off x="1492134" y="4815784"/>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cxnSp>
        <p:nvCxnSpPr>
          <p:cNvPr id="92" name="直接连接符 68"/>
          <p:cNvCxnSpPr/>
          <p:nvPr/>
        </p:nvCxnSpPr>
        <p:spPr>
          <a:xfrm>
            <a:off x="2162542" y="3214439"/>
            <a:ext cx="0" cy="504033"/>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93" name="TextBox 92"/>
          <p:cNvSpPr txBox="1"/>
          <p:nvPr/>
        </p:nvSpPr>
        <p:spPr>
          <a:xfrm>
            <a:off x="2232019" y="3263147"/>
            <a:ext cx="1287532" cy="369332"/>
          </a:xfrm>
          <a:prstGeom prst="rect">
            <a:avLst/>
          </a:prstGeom>
          <a:noFill/>
        </p:spPr>
        <p:txBody>
          <a:bodyPr wrap="none" rtlCol="0">
            <a:spAutoFit/>
          </a:bodyPr>
          <a:lstStyle/>
          <a:p>
            <a:r>
              <a:rPr lang="en-US" altLang="zh-CN" dirty="0" err="1" smtClean="0">
                <a:solidFill>
                  <a:srgbClr val="0070C0"/>
                </a:solidFill>
                <a:cs typeface="Times New Roman" panose="02020603050405020304" pitchFamily="18" charset="0"/>
              </a:rPr>
              <a:t>matricizing</a:t>
            </a:r>
            <a:endParaRPr lang="zh-CN" altLang="en-US" dirty="0">
              <a:solidFill>
                <a:srgbClr val="0070C0"/>
              </a:solidFill>
              <a:cs typeface="Times New Roman" panose="02020603050405020304" pitchFamily="18" charset="0"/>
            </a:endParaRPr>
          </a:p>
        </p:txBody>
      </p:sp>
      <p:cxnSp>
        <p:nvCxnSpPr>
          <p:cNvPr id="94" name="直接连接符 70"/>
          <p:cNvCxnSpPr/>
          <p:nvPr/>
        </p:nvCxnSpPr>
        <p:spPr>
          <a:xfrm>
            <a:off x="3613098" y="4611410"/>
            <a:ext cx="1315926" cy="135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3556753" y="4133719"/>
            <a:ext cx="1377300" cy="369332"/>
          </a:xfrm>
          <a:prstGeom prst="rect">
            <a:avLst/>
          </a:prstGeom>
          <a:noFill/>
        </p:spPr>
        <p:txBody>
          <a:bodyPr wrap="none" rtlCol="0">
            <a:spAutoFit/>
          </a:bodyPr>
          <a:lstStyle/>
          <a:p>
            <a:r>
              <a:rPr lang="en-US" altLang="zh-CN" dirty="0" smtClean="0">
                <a:solidFill>
                  <a:srgbClr val="0070C0"/>
                </a:solidFill>
                <a:cs typeface="Times New Roman" panose="02020603050405020304" pitchFamily="18" charset="0"/>
              </a:rPr>
              <a:t>decompose</a:t>
            </a:r>
            <a:endParaRPr lang="zh-CN" altLang="en-US" dirty="0">
              <a:solidFill>
                <a:srgbClr val="0070C0"/>
              </a:solidFill>
              <a:cs typeface="Times New Roman" panose="02020603050405020304" pitchFamily="18" charset="0"/>
            </a:endParaRPr>
          </a:p>
        </p:txBody>
      </p:sp>
      <p:sp>
        <p:nvSpPr>
          <p:cNvPr id="96" name="TextBox 95"/>
          <p:cNvSpPr txBox="1"/>
          <p:nvPr/>
        </p:nvSpPr>
        <p:spPr>
          <a:xfrm>
            <a:off x="6657215" y="3564025"/>
            <a:ext cx="1338828" cy="369332"/>
          </a:xfrm>
          <a:prstGeom prst="rect">
            <a:avLst/>
          </a:prstGeom>
          <a:noFill/>
        </p:spPr>
        <p:txBody>
          <a:bodyPr wrap="none" rtlCol="0">
            <a:spAutoFit/>
          </a:bodyPr>
          <a:lstStyle/>
          <a:p>
            <a:r>
              <a:rPr lang="en-US" altLang="zh-CN" dirty="0" smtClean="0">
                <a:cs typeface="Times New Roman" panose="02020603050405020304" pitchFamily="18" charset="0"/>
              </a:rPr>
              <a:t>core tensor</a:t>
            </a:r>
            <a:endParaRPr lang="zh-CN" altLang="en-US" dirty="0">
              <a:cs typeface="Times New Roman" panose="02020603050405020304" pitchFamily="18" charset="0"/>
            </a:endParaRPr>
          </a:p>
        </p:txBody>
      </p:sp>
      <p:sp>
        <p:nvSpPr>
          <p:cNvPr id="97" name="TextBox 96"/>
          <p:cNvSpPr txBox="1"/>
          <p:nvPr/>
        </p:nvSpPr>
        <p:spPr>
          <a:xfrm>
            <a:off x="6618597" y="5193734"/>
            <a:ext cx="1877437" cy="369332"/>
          </a:xfrm>
          <a:prstGeom prst="rect">
            <a:avLst/>
          </a:prstGeom>
          <a:noFill/>
        </p:spPr>
        <p:txBody>
          <a:bodyPr wrap="none" rtlCol="0">
            <a:spAutoFit/>
          </a:bodyPr>
          <a:lstStyle/>
          <a:p>
            <a:r>
              <a:rPr lang="en-US" altLang="zh-CN" dirty="0" smtClean="0">
                <a:cs typeface="Times New Roman" panose="02020603050405020304" pitchFamily="18" charset="0"/>
              </a:rPr>
              <a:t>projection matrix</a:t>
            </a:r>
            <a:endParaRPr lang="zh-CN" altLang="en-US" dirty="0">
              <a:cs typeface="Times New Roman" panose="02020603050405020304" pitchFamily="18" charset="0"/>
            </a:endParaRPr>
          </a:p>
        </p:txBody>
      </p:sp>
      <p:sp>
        <p:nvSpPr>
          <p:cNvPr id="98" name="右大括号 8"/>
          <p:cNvSpPr/>
          <p:nvPr/>
        </p:nvSpPr>
        <p:spPr>
          <a:xfrm>
            <a:off x="6417932" y="4585209"/>
            <a:ext cx="239283" cy="164941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99" name="直接连接符 74"/>
          <p:cNvCxnSpPr>
            <a:endCxn id="96" idx="1"/>
          </p:cNvCxnSpPr>
          <p:nvPr/>
        </p:nvCxnSpPr>
        <p:spPr>
          <a:xfrm>
            <a:off x="6392958" y="3748691"/>
            <a:ext cx="264257"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100" name="TextBox 99"/>
          <p:cNvSpPr txBox="1"/>
          <p:nvPr/>
        </p:nvSpPr>
        <p:spPr>
          <a:xfrm>
            <a:off x="4004858" y="3339467"/>
            <a:ext cx="889987" cy="369332"/>
          </a:xfrm>
          <a:prstGeom prst="rect">
            <a:avLst/>
          </a:prstGeom>
          <a:noFill/>
        </p:spPr>
        <p:txBody>
          <a:bodyPr wrap="none" rtlCol="0">
            <a:spAutoFit/>
          </a:bodyPr>
          <a:lstStyle/>
          <a:p>
            <a:r>
              <a:rPr lang="en-US" altLang="zh-CN" dirty="0" smtClean="0">
                <a:solidFill>
                  <a:srgbClr val="FF0000"/>
                </a:solidFill>
                <a:cs typeface="Times New Roman" panose="02020603050405020304" pitchFamily="18" charset="0"/>
              </a:rPr>
              <a:t>update</a:t>
            </a:r>
            <a:endParaRPr lang="zh-CN" altLang="en-US" dirty="0">
              <a:solidFill>
                <a:srgbClr val="FF0000"/>
              </a:solidFill>
              <a:cs typeface="Times New Roman" panose="02020603050405020304" pitchFamily="18" charset="0"/>
            </a:endParaRPr>
          </a:p>
        </p:txBody>
      </p:sp>
      <p:sp>
        <p:nvSpPr>
          <p:cNvPr id="101" name="下箭头 76"/>
          <p:cNvSpPr/>
          <p:nvPr/>
        </p:nvSpPr>
        <p:spPr>
          <a:xfrm rot="18382211">
            <a:off x="4558996" y="2472840"/>
            <a:ext cx="216198" cy="1265161"/>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02" name="TextBox 101"/>
          <p:cNvSpPr txBox="1"/>
          <p:nvPr/>
        </p:nvSpPr>
        <p:spPr>
          <a:xfrm>
            <a:off x="3498959" y="2999607"/>
            <a:ext cx="699230" cy="707886"/>
          </a:xfrm>
          <a:prstGeom prst="rect">
            <a:avLst/>
          </a:prstGeom>
          <a:noFill/>
        </p:spPr>
        <p:txBody>
          <a:bodyPr wrap="none" rtlCol="0">
            <a:spAutoFit/>
          </a:bodyPr>
          <a:lstStyle/>
          <a:p>
            <a:r>
              <a:rPr lang="en-US" altLang="zh-CN" sz="4000" dirty="0" smtClean="0">
                <a:solidFill>
                  <a:srgbClr val="FF0000"/>
                </a:solidFill>
                <a:cs typeface="Times New Roman" panose="02020603050405020304" pitchFamily="18" charset="0"/>
              </a:rPr>
              <a:t>×</a:t>
            </a:r>
            <a:endParaRPr lang="zh-CN" altLang="en-US" sz="4000" dirty="0">
              <a:solidFill>
                <a:srgbClr val="FF0000"/>
              </a:solidFill>
              <a:cs typeface="Times New Roman" panose="02020603050405020304" pitchFamily="18" charset="0"/>
            </a:endParaRPr>
          </a:p>
        </p:txBody>
      </p:sp>
      <p:sp>
        <p:nvSpPr>
          <p:cNvPr id="103" name="TextBox 102"/>
          <p:cNvSpPr txBox="1"/>
          <p:nvPr/>
        </p:nvSpPr>
        <p:spPr>
          <a:xfrm>
            <a:off x="4077605" y="2230010"/>
            <a:ext cx="505268" cy="369332"/>
          </a:xfrm>
          <a:prstGeom prst="rect">
            <a:avLst/>
          </a:prstGeom>
          <a:noFill/>
        </p:spPr>
        <p:txBody>
          <a:bodyPr wrap="none" rtlCol="0">
            <a:spAutoFit/>
          </a:bodyPr>
          <a:lstStyle/>
          <a:p>
            <a:pPr algn="ctr"/>
            <a:r>
              <a:rPr lang="en-US" altLang="zh-CN" dirty="0" smtClean="0"/>
              <a:t>ΔX</a:t>
            </a:r>
            <a:endParaRPr lang="zh-CN" altLang="en-US" dirty="0"/>
          </a:p>
        </p:txBody>
      </p:sp>
      <p:sp>
        <p:nvSpPr>
          <p:cNvPr id="104" name="立方体 82"/>
          <p:cNvSpPr/>
          <p:nvPr/>
        </p:nvSpPr>
        <p:spPr>
          <a:xfrm>
            <a:off x="1855813" y="5552054"/>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L</a:t>
            </a:r>
            <a:r>
              <a:rPr lang="en-US" altLang="zh-CN" baseline="30000" dirty="0" smtClean="0"/>
              <a:t>(1)</a:t>
            </a:r>
            <a:endParaRPr lang="zh-CN" altLang="en-US" baseline="30000" dirty="0"/>
          </a:p>
        </p:txBody>
      </p:sp>
      <p:sp>
        <p:nvSpPr>
          <p:cNvPr id="105" name="立方体 83"/>
          <p:cNvSpPr/>
          <p:nvPr/>
        </p:nvSpPr>
        <p:spPr>
          <a:xfrm>
            <a:off x="2887855" y="5552054"/>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L</a:t>
            </a:r>
            <a:r>
              <a:rPr lang="en-US" altLang="zh-CN" baseline="30000" dirty="0" smtClean="0"/>
              <a:t>(2)</a:t>
            </a:r>
            <a:endParaRPr lang="zh-CN" altLang="en-US" baseline="30000" dirty="0"/>
          </a:p>
        </p:txBody>
      </p:sp>
      <p:sp>
        <p:nvSpPr>
          <p:cNvPr id="106" name="TextBox 105"/>
          <p:cNvSpPr txBox="1"/>
          <p:nvPr/>
        </p:nvSpPr>
        <p:spPr>
          <a:xfrm>
            <a:off x="1784078" y="611459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107" name="TextBox 106"/>
          <p:cNvSpPr txBox="1"/>
          <p:nvPr/>
        </p:nvSpPr>
        <p:spPr>
          <a:xfrm rot="16200000">
            <a:off x="2464394" y="5762590"/>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108" name="TextBox 107"/>
          <p:cNvSpPr txBox="1"/>
          <p:nvPr/>
        </p:nvSpPr>
        <p:spPr>
          <a:xfrm>
            <a:off x="2830482" y="6136054"/>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109" name="立方体 91"/>
          <p:cNvSpPr/>
          <p:nvPr/>
        </p:nvSpPr>
        <p:spPr>
          <a:xfrm>
            <a:off x="1556241" y="5439104"/>
            <a:ext cx="2078726" cy="1066282"/>
          </a:xfrm>
          <a:prstGeom prst="cube">
            <a:avLst>
              <a:gd name="adj" fmla="val 0"/>
            </a:avLst>
          </a:prstGeom>
          <a:noFill/>
          <a:ln>
            <a:solidFill>
              <a:srgbClr val="00B05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0" name="肘形连接符 12"/>
          <p:cNvCxnSpPr>
            <a:stCxn id="109" idx="4"/>
          </p:cNvCxnSpPr>
          <p:nvPr/>
        </p:nvCxnSpPr>
        <p:spPr>
          <a:xfrm flipV="1">
            <a:off x="3634967" y="4611411"/>
            <a:ext cx="655320" cy="1360834"/>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11" name="TextBox 110"/>
          <p:cNvSpPr txBox="1"/>
          <p:nvPr/>
        </p:nvSpPr>
        <p:spPr>
          <a:xfrm>
            <a:off x="3652933" y="5991692"/>
            <a:ext cx="1197764" cy="369332"/>
          </a:xfrm>
          <a:prstGeom prst="rect">
            <a:avLst/>
          </a:prstGeom>
          <a:noFill/>
        </p:spPr>
        <p:txBody>
          <a:bodyPr wrap="none" rtlCol="0">
            <a:spAutoFit/>
          </a:bodyPr>
          <a:lstStyle/>
          <a:p>
            <a:r>
              <a:rPr lang="en-US" altLang="zh-CN" dirty="0" smtClean="0">
                <a:solidFill>
                  <a:srgbClr val="0070C0"/>
                </a:solidFill>
                <a:cs typeface="Times New Roman" panose="02020603050405020304" pitchFamily="18" charset="0"/>
              </a:rPr>
              <a:t>regularize</a:t>
            </a:r>
            <a:endParaRPr lang="zh-CN" altLang="en-US" dirty="0">
              <a:solidFill>
                <a:srgbClr val="0070C0"/>
              </a:solidFill>
              <a:cs typeface="Times New Roman" panose="02020603050405020304" pitchFamily="18" charset="0"/>
            </a:endParaRPr>
          </a:p>
        </p:txBody>
      </p:sp>
      <p:sp>
        <p:nvSpPr>
          <p:cNvPr id="112" name="TextBox 111"/>
          <p:cNvSpPr txBox="1"/>
          <p:nvPr/>
        </p:nvSpPr>
        <p:spPr>
          <a:xfrm>
            <a:off x="4335208" y="2731165"/>
            <a:ext cx="466794" cy="707886"/>
          </a:xfrm>
          <a:prstGeom prst="rect">
            <a:avLst/>
          </a:prstGeom>
          <a:noFill/>
        </p:spPr>
        <p:txBody>
          <a:bodyPr wrap="none" rtlCol="0">
            <a:spAutoFit/>
          </a:bodyPr>
          <a:lstStyle/>
          <a:p>
            <a:r>
              <a:rPr lang="zh-CN" altLang="en-US" sz="4000" dirty="0" smtClean="0">
                <a:solidFill>
                  <a:srgbClr val="FF0000"/>
                </a:solidFill>
                <a:cs typeface="Times New Roman" panose="02020603050405020304" pitchFamily="18" charset="0"/>
              </a:rPr>
              <a:t>√</a:t>
            </a:r>
            <a:endParaRPr lang="zh-CN" altLang="en-US" sz="4000" dirty="0">
              <a:solidFill>
                <a:srgbClr val="FF0000"/>
              </a:solidFill>
              <a:cs typeface="Times New Roman" panose="02020603050405020304" pitchFamily="18" charset="0"/>
            </a:endParaRPr>
          </a:p>
        </p:txBody>
      </p:sp>
      <p:sp>
        <p:nvSpPr>
          <p:cNvPr id="113" name="TextBox 112"/>
          <p:cNvSpPr txBox="1"/>
          <p:nvPr/>
        </p:nvSpPr>
        <p:spPr>
          <a:xfrm rot="16200000">
            <a:off x="1340672" y="5697943"/>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114" name="立方体 34"/>
          <p:cNvSpPr/>
          <p:nvPr/>
        </p:nvSpPr>
        <p:spPr>
          <a:xfrm>
            <a:off x="367931" y="1394355"/>
            <a:ext cx="8593890" cy="5157850"/>
          </a:xfrm>
          <a:prstGeom prst="cube">
            <a:avLst>
              <a:gd name="adj" fmla="val 0"/>
            </a:avLst>
          </a:prstGeom>
          <a:solidFill>
            <a:schemeClr val="bg1">
              <a:lumMod val="50000"/>
              <a:alpha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1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578" y="2308815"/>
            <a:ext cx="7200000" cy="1230770"/>
          </a:xfrm>
          <a:prstGeom prst="rect">
            <a:avLst/>
          </a:prstGeom>
          <a:noFill/>
          <a:ln>
            <a:noFill/>
          </a:ln>
          <a:effectLst>
            <a:glow rad="38100">
              <a:srgbClr val="FF0000"/>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6" name="TextBox 115"/>
          <p:cNvSpPr txBox="1"/>
          <p:nvPr/>
        </p:nvSpPr>
        <p:spPr>
          <a:xfrm>
            <a:off x="866464" y="3811048"/>
            <a:ext cx="7596823" cy="769441"/>
          </a:xfrm>
          <a:prstGeom prst="rect">
            <a:avLst/>
          </a:prstGeom>
          <a:noFill/>
        </p:spPr>
        <p:txBody>
          <a:bodyPr wrap="none" rtlCol="0">
            <a:spAutoFit/>
          </a:bodyPr>
          <a:lstStyle/>
          <a:p>
            <a:r>
              <a:rPr lang="en-US" altLang="zh-CN" sz="4400" b="1" i="1" dirty="0" smtClean="0">
                <a:ln w="1905"/>
                <a:solidFill>
                  <a:srgbClr val="FF0000"/>
                </a:solidFill>
                <a:effectLst>
                  <a:innerShdw blurRad="69850" dist="43180" dir="5400000">
                    <a:srgbClr val="000000">
                      <a:alpha val="65000"/>
                    </a:srgbClr>
                  </a:innerShdw>
                </a:effectLst>
                <a:cs typeface="Times New Roman" panose="02020603050405020304" pitchFamily="18" charset="0"/>
              </a:rPr>
              <a:t>Tensor Perturbation Theory</a:t>
            </a:r>
            <a:endParaRPr lang="zh-CN" altLang="en-US" sz="4400" b="1" i="1" dirty="0">
              <a:ln w="1905"/>
              <a:solidFill>
                <a:srgbClr val="FF0000"/>
              </a:solidFill>
              <a:effectLst>
                <a:innerShdw blurRad="69850" dist="43180" dir="5400000">
                  <a:srgbClr val="000000">
                    <a:alpha val="65000"/>
                  </a:srgbClr>
                </a:innerShdw>
              </a:effectLst>
              <a:cs typeface="Times New Roman" panose="02020603050405020304" pitchFamily="18" charset="0"/>
            </a:endParaRPr>
          </a:p>
        </p:txBody>
      </p:sp>
    </p:spTree>
    <p:extLst>
      <p:ext uri="{BB962C8B-B14F-4D97-AF65-F5344CB8AC3E}">
        <p14:creationId xmlns:p14="http://schemas.microsoft.com/office/powerpoint/2010/main" val="208390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1000" fill="hold"/>
                                        <p:tgtEl>
                                          <p:spTgt spid="115"/>
                                        </p:tgtEl>
                                        <p:attrNameLst>
                                          <p:attrName>ppt_w</p:attrName>
                                        </p:attrNameLst>
                                      </p:cBhvr>
                                      <p:tavLst>
                                        <p:tav tm="0">
                                          <p:val>
                                            <p:fltVal val="0"/>
                                          </p:val>
                                        </p:tav>
                                        <p:tav tm="100000">
                                          <p:val>
                                            <p:strVal val="#ppt_w"/>
                                          </p:val>
                                        </p:tav>
                                      </p:tavLst>
                                    </p:anim>
                                    <p:anim calcmode="lin" valueType="num">
                                      <p:cBhvr>
                                        <p:cTn id="8" dur="1000" fill="hold"/>
                                        <p:tgtEl>
                                          <p:spTgt spid="115"/>
                                        </p:tgtEl>
                                        <p:attrNameLst>
                                          <p:attrName>ppt_h</p:attrName>
                                        </p:attrNameLst>
                                      </p:cBhvr>
                                      <p:tavLst>
                                        <p:tav tm="0">
                                          <p:val>
                                            <p:fltVal val="0"/>
                                          </p:val>
                                        </p:tav>
                                        <p:tav tm="100000">
                                          <p:val>
                                            <p:strVal val="#ppt_h"/>
                                          </p:val>
                                        </p:tav>
                                      </p:tavLst>
                                    </p:anim>
                                    <p:anim calcmode="lin" valueType="num">
                                      <p:cBhvr>
                                        <p:cTn id="9" dur="1000" fill="hold"/>
                                        <p:tgtEl>
                                          <p:spTgt spid="115"/>
                                        </p:tgtEl>
                                        <p:attrNameLst>
                                          <p:attrName>style.rotation</p:attrName>
                                        </p:attrNameLst>
                                      </p:cBhvr>
                                      <p:tavLst>
                                        <p:tav tm="0">
                                          <p:val>
                                            <p:fltVal val="90"/>
                                          </p:val>
                                        </p:tav>
                                        <p:tav tm="100000">
                                          <p:val>
                                            <p:fltVal val="0"/>
                                          </p:val>
                                        </p:tav>
                                      </p:tavLst>
                                    </p:anim>
                                    <p:animEffect transition="in" filter="fade">
                                      <p:cBhvr>
                                        <p:cTn id="10" dur="1000"/>
                                        <p:tgtEl>
                                          <p:spTgt spid="1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p:cTn id="13" dur="1000" fill="hold"/>
                                        <p:tgtEl>
                                          <p:spTgt spid="116"/>
                                        </p:tgtEl>
                                        <p:attrNameLst>
                                          <p:attrName>ppt_w</p:attrName>
                                        </p:attrNameLst>
                                      </p:cBhvr>
                                      <p:tavLst>
                                        <p:tav tm="0">
                                          <p:val>
                                            <p:fltVal val="0"/>
                                          </p:val>
                                        </p:tav>
                                        <p:tav tm="100000">
                                          <p:val>
                                            <p:strVal val="#ppt_w"/>
                                          </p:val>
                                        </p:tav>
                                      </p:tavLst>
                                    </p:anim>
                                    <p:anim calcmode="lin" valueType="num">
                                      <p:cBhvr>
                                        <p:cTn id="14" dur="1000" fill="hold"/>
                                        <p:tgtEl>
                                          <p:spTgt spid="116"/>
                                        </p:tgtEl>
                                        <p:attrNameLst>
                                          <p:attrName>ppt_h</p:attrName>
                                        </p:attrNameLst>
                                      </p:cBhvr>
                                      <p:tavLst>
                                        <p:tav tm="0">
                                          <p:val>
                                            <p:fltVal val="0"/>
                                          </p:val>
                                        </p:tav>
                                        <p:tav tm="100000">
                                          <p:val>
                                            <p:strVal val="#ppt_h"/>
                                          </p:val>
                                        </p:tav>
                                      </p:tavLst>
                                    </p:anim>
                                    <p:anim calcmode="lin" valueType="num">
                                      <p:cBhvr>
                                        <p:cTn id="15" dur="1000" fill="hold"/>
                                        <p:tgtEl>
                                          <p:spTgt spid="116"/>
                                        </p:tgtEl>
                                        <p:attrNameLst>
                                          <p:attrName>style.rotation</p:attrName>
                                        </p:attrNameLst>
                                      </p:cBhvr>
                                      <p:tavLst>
                                        <p:tav tm="0">
                                          <p:val>
                                            <p:fltVal val="90"/>
                                          </p:val>
                                        </p:tav>
                                        <p:tav tm="100000">
                                          <p:val>
                                            <p:fltVal val="0"/>
                                          </p:val>
                                        </p:tav>
                                      </p:tavLst>
                                    </p:anim>
                                    <p:animEffect transition="in" filter="fade">
                                      <p:cBhvr>
                                        <p:cTn id="16"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FEMA Algorithm</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81</a:t>
            </a:fld>
            <a:endParaRPr lang="en-US"/>
          </a:p>
        </p:txBody>
      </p:sp>
      <p:pic>
        <p:nvPicPr>
          <p:cNvPr id="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0" y="2377784"/>
            <a:ext cx="5086155"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48"/>
          <p:cNvSpPr/>
          <p:nvPr/>
        </p:nvSpPr>
        <p:spPr>
          <a:xfrm>
            <a:off x="1259630" y="3314600"/>
            <a:ext cx="3744416" cy="43204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49"/>
          <p:cNvSpPr/>
          <p:nvPr/>
        </p:nvSpPr>
        <p:spPr>
          <a:xfrm>
            <a:off x="1259630" y="4525946"/>
            <a:ext cx="3744416" cy="58641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4" y="3314600"/>
            <a:ext cx="3995936" cy="465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4" y="4409750"/>
            <a:ext cx="3995936" cy="818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691271" y="1700808"/>
            <a:ext cx="2765501" cy="461665"/>
          </a:xfrm>
          <a:prstGeom prst="rect">
            <a:avLst/>
          </a:prstGeom>
          <a:noFill/>
        </p:spPr>
        <p:txBody>
          <a:bodyPr wrap="none" rtlCol="0">
            <a:spAutoFit/>
          </a:bodyPr>
          <a:lstStyle/>
          <a:p>
            <a:r>
              <a:rPr lang="en-US" altLang="zh-CN" sz="2400" b="1" dirty="0" smtClean="0">
                <a:cs typeface="Times New Roman" panose="02020603050405020304" pitchFamily="18" charset="0"/>
              </a:rPr>
              <a:t>Bound Guarantee</a:t>
            </a:r>
            <a:endParaRPr lang="zh-CN" altLang="en-US" sz="2400" b="1" dirty="0">
              <a:cs typeface="Times New Roman" panose="02020603050405020304" pitchFamily="18" charset="0"/>
            </a:endParaRPr>
          </a:p>
        </p:txBody>
      </p:sp>
      <p:sp>
        <p:nvSpPr>
          <p:cNvPr id="13" name="TextBox 12"/>
          <p:cNvSpPr txBox="1"/>
          <p:nvPr/>
        </p:nvSpPr>
        <p:spPr>
          <a:xfrm>
            <a:off x="1475656" y="1700807"/>
            <a:ext cx="2355132" cy="461665"/>
          </a:xfrm>
          <a:prstGeom prst="rect">
            <a:avLst/>
          </a:prstGeom>
          <a:noFill/>
        </p:spPr>
        <p:txBody>
          <a:bodyPr wrap="none" rtlCol="0">
            <a:spAutoFit/>
          </a:bodyPr>
          <a:lstStyle/>
          <a:p>
            <a:r>
              <a:rPr lang="en-US" altLang="zh-CN" sz="2400" b="1" dirty="0" smtClean="0">
                <a:cs typeface="Times New Roman" panose="02020603050405020304" pitchFamily="18" charset="0"/>
              </a:rPr>
              <a:t>Approximation</a:t>
            </a:r>
            <a:endParaRPr lang="zh-CN" altLang="en-US" sz="2400" b="1" dirty="0">
              <a:cs typeface="Times New Roman" panose="02020603050405020304" pitchFamily="18" charset="0"/>
            </a:endParaRPr>
          </a:p>
        </p:txBody>
      </p:sp>
      <p:sp>
        <p:nvSpPr>
          <p:cNvPr id="14" name="TextBox 13"/>
          <p:cNvSpPr txBox="1"/>
          <p:nvPr/>
        </p:nvSpPr>
        <p:spPr>
          <a:xfrm>
            <a:off x="3666158" y="2811881"/>
            <a:ext cx="2143536" cy="523220"/>
          </a:xfrm>
          <a:prstGeom prst="rect">
            <a:avLst/>
          </a:prstGeom>
          <a:noFill/>
        </p:spPr>
        <p:txBody>
          <a:bodyPr wrap="none" rtlCol="0">
            <a:spAutoFit/>
          </a:bodyPr>
          <a:lstStyle/>
          <a:p>
            <a:r>
              <a:rPr lang="en-US" altLang="zh-CN" sz="2800" b="1" dirty="0" smtClean="0">
                <a:cs typeface="Times New Roman" panose="02020603050405020304" pitchFamily="18" charset="0"/>
              </a:rPr>
              <a:t>core tensor</a:t>
            </a:r>
            <a:endParaRPr lang="zh-CN" altLang="en-US" sz="2800" b="1" dirty="0">
              <a:cs typeface="Times New Roman" panose="02020603050405020304" pitchFamily="18" charset="0"/>
            </a:endParaRPr>
          </a:p>
        </p:txBody>
      </p:sp>
      <p:sp>
        <p:nvSpPr>
          <p:cNvPr id="15" name="TextBox 14"/>
          <p:cNvSpPr txBox="1"/>
          <p:nvPr/>
        </p:nvSpPr>
        <p:spPr>
          <a:xfrm>
            <a:off x="3627286" y="4014564"/>
            <a:ext cx="3100529" cy="523220"/>
          </a:xfrm>
          <a:prstGeom prst="rect">
            <a:avLst/>
          </a:prstGeom>
          <a:noFill/>
        </p:spPr>
        <p:txBody>
          <a:bodyPr wrap="none" rtlCol="0">
            <a:spAutoFit/>
          </a:bodyPr>
          <a:lstStyle/>
          <a:p>
            <a:r>
              <a:rPr lang="en-US" altLang="zh-CN" sz="2800" b="1" dirty="0" smtClean="0">
                <a:cs typeface="Times New Roman" panose="02020603050405020304" pitchFamily="18" charset="0"/>
              </a:rPr>
              <a:t>projection matrix</a:t>
            </a:r>
            <a:endParaRPr lang="zh-CN" altLang="en-US" sz="2800" b="1" dirty="0">
              <a:cs typeface="Times New Roman" panose="02020603050405020304" pitchFamily="18" charset="0"/>
            </a:endParaRPr>
          </a:p>
        </p:txBody>
      </p:sp>
    </p:spTree>
    <p:extLst>
      <p:ext uri="{BB962C8B-B14F-4D97-AF65-F5344CB8AC3E}">
        <p14:creationId xmlns:p14="http://schemas.microsoft.com/office/powerpoint/2010/main" val="280012469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10" name="Rectangle 9"/>
          <p:cNvSpPr/>
          <p:nvPr/>
        </p:nvSpPr>
        <p:spPr>
          <a:xfrm>
            <a:off x="457200" y="470238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4. </a:t>
            </a:r>
            <a:r>
              <a:rPr lang="en-US" sz="4400" b="1" dirty="0">
                <a:solidFill>
                  <a:srgbClr val="7030A0"/>
                </a:solidFill>
              </a:rPr>
              <a:t>Experiments</a:t>
            </a:r>
          </a:p>
        </p:txBody>
      </p:sp>
      <p:sp>
        <p:nvSpPr>
          <p:cNvPr id="11" name="Rectangle 10"/>
          <p:cNvSpPr/>
          <p:nvPr/>
        </p:nvSpPr>
        <p:spPr>
          <a:xfrm>
            <a:off x="457200" y="570822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5. Visualization</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82</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a:t>
            </a:r>
            <a:r>
              <a:rPr lang="en-US" sz="4400" dirty="0" smtClean="0">
                <a:solidFill>
                  <a:schemeClr val="accent6">
                    <a:lumMod val="40000"/>
                    <a:lumOff val="60000"/>
                  </a:schemeClr>
                </a:solidFill>
              </a:rPr>
              <a:t>2. Model Formulation</a:t>
            </a:r>
            <a:endParaRPr lang="en-US" sz="4400" dirty="0">
              <a:solidFill>
                <a:schemeClr val="accent6">
                  <a:lumMod val="40000"/>
                  <a:lumOff val="60000"/>
                </a:schemeClr>
              </a:solidFill>
            </a:endParaRPr>
          </a:p>
        </p:txBody>
      </p:sp>
      <p:sp>
        <p:nvSpPr>
          <p:cNvPr id="14" name="Rectangle 13"/>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3. The Framework</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3164553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Experiments: Test Behavior Prediction</a:t>
            </a:r>
            <a:endParaRPr lang="en-US" dirty="0"/>
          </a:p>
        </p:txBody>
      </p:sp>
      <p:sp>
        <p:nvSpPr>
          <p:cNvPr id="6" name="Content Placeholder 5"/>
          <p:cNvSpPr>
            <a:spLocks noGrp="1"/>
          </p:cNvSpPr>
          <p:nvPr>
            <p:ph idx="1"/>
          </p:nvPr>
        </p:nvSpPr>
        <p:spPr/>
        <p:txBody>
          <a:bodyPr>
            <a:normAutofit/>
          </a:bodyPr>
          <a:lstStyle/>
          <a:p>
            <a:r>
              <a:rPr lang="en-US" sz="3600" dirty="0" smtClean="0"/>
              <a:t>Data sets</a:t>
            </a:r>
          </a:p>
          <a:p>
            <a:r>
              <a:rPr lang="en-US" sz="3600" dirty="0" smtClean="0"/>
              <a:t>Leveraging multi-faceted information</a:t>
            </a:r>
          </a:p>
          <a:p>
            <a:r>
              <a:rPr lang="en-US" sz="3600" dirty="0" smtClean="0"/>
              <a:t>Leveraging flexible regularizations</a:t>
            </a:r>
          </a:p>
          <a:p>
            <a:r>
              <a:rPr lang="en-US" sz="3600" dirty="0" smtClean="0"/>
              <a:t>Efficiency, loss and parameters</a:t>
            </a:r>
            <a:endParaRPr lang="en-US" sz="36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83</a:t>
            </a:fld>
            <a:endParaRPr lang="en-US"/>
          </a:p>
        </p:txBody>
      </p:sp>
    </p:spTree>
    <p:extLst>
      <p:ext uri="{BB962C8B-B14F-4D97-AF65-F5344CB8AC3E}">
        <p14:creationId xmlns:p14="http://schemas.microsoft.com/office/powerpoint/2010/main" val="38530517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altLang="zh-CN" dirty="0" smtClean="0"/>
              <a:t>S</a:t>
            </a:r>
            <a:r>
              <a:rPr lang="en-US" dirty="0" smtClean="0"/>
              <a:t>ets</a:t>
            </a:r>
            <a:endParaRPr lang="en-US" dirty="0"/>
          </a:p>
        </p:txBody>
      </p:sp>
      <p:sp>
        <p:nvSpPr>
          <p:cNvPr id="3" name="Content Placeholder 2"/>
          <p:cNvSpPr>
            <a:spLocks noGrp="1"/>
          </p:cNvSpPr>
          <p:nvPr>
            <p:ph idx="1"/>
          </p:nvPr>
        </p:nvSpPr>
        <p:spPr/>
        <p:txBody>
          <a:bodyPr>
            <a:normAutofit/>
          </a:bodyPr>
          <a:lstStyle/>
          <a:p>
            <a:r>
              <a:rPr lang="en-US" sz="2800" dirty="0" smtClean="0"/>
              <a:t>Microsoft Academic Search</a:t>
            </a:r>
          </a:p>
          <a:p>
            <a:pPr lvl="1"/>
            <a:r>
              <a:rPr lang="en-US" sz="2400" dirty="0" smtClean="0"/>
              <a:t>Subset </a:t>
            </a:r>
            <a:r>
              <a:rPr lang="en-US" sz="2400" dirty="0"/>
              <a:t>of </a:t>
            </a:r>
            <a:r>
              <a:rPr lang="en-US" sz="2400" dirty="0" smtClean="0"/>
              <a:t>top </a:t>
            </a:r>
            <a:r>
              <a:rPr lang="en-US" sz="2400" dirty="0"/>
              <a:t>100 experts from query “data mining</a:t>
            </a:r>
            <a:r>
              <a:rPr lang="en-US" sz="2400" dirty="0" smtClean="0"/>
              <a:t>”</a:t>
            </a:r>
          </a:p>
          <a:p>
            <a:pPr lvl="1"/>
            <a:r>
              <a:rPr lang="en-US" sz="2400" dirty="0" smtClean="0"/>
              <a:t>Paper: &lt;author, affiliation and keyword&gt;</a:t>
            </a:r>
          </a:p>
          <a:p>
            <a:pPr lvl="1"/>
            <a:r>
              <a:rPr lang="en-US" sz="2400" dirty="0" smtClean="0"/>
              <a:t>Regularization: co-authorship &lt;author, author&gt;</a:t>
            </a:r>
          </a:p>
          <a:p>
            <a:pPr lvl="1"/>
            <a:r>
              <a:rPr lang="en-US" sz="2400" dirty="0" smtClean="0"/>
              <a:t>7,777 x 651 x 4,566 x 32 years: 171,519 tuples</a:t>
            </a:r>
            <a:endParaRPr lang="en-US" sz="2400" dirty="0"/>
          </a:p>
          <a:p>
            <a:r>
              <a:rPr lang="en-US" sz="2800" dirty="0" err="1" smtClean="0"/>
              <a:t>Tencent</a:t>
            </a:r>
            <a:r>
              <a:rPr lang="en-US" sz="2800" dirty="0" smtClean="0"/>
              <a:t> </a:t>
            </a:r>
            <a:r>
              <a:rPr lang="en-US" sz="2800" dirty="0" err="1" smtClean="0"/>
              <a:t>Weibo</a:t>
            </a:r>
            <a:endParaRPr lang="en-US" sz="2800" dirty="0" smtClean="0"/>
          </a:p>
          <a:p>
            <a:pPr lvl="1"/>
            <a:r>
              <a:rPr lang="en-US" sz="2400" dirty="0" smtClean="0"/>
              <a:t>43 days: Nov. 9, 2011 to Dec. 20, 2011</a:t>
            </a:r>
          </a:p>
          <a:p>
            <a:pPr lvl="1"/>
            <a:r>
              <a:rPr lang="en-US" sz="2400" dirty="0" smtClean="0"/>
              <a:t>Tweet: </a:t>
            </a:r>
            <a:r>
              <a:rPr lang="en-US" sz="2400" b="1" dirty="0" smtClean="0"/>
              <a:t>&lt;user-who-@, @-</a:t>
            </a:r>
            <a:r>
              <a:rPr lang="en-US" sz="2400" b="1" dirty="0" err="1" smtClean="0"/>
              <a:t>ed</a:t>
            </a:r>
            <a:r>
              <a:rPr lang="en-US" sz="2400" b="1" dirty="0" smtClean="0"/>
              <a:t>-user, word&gt;</a:t>
            </a:r>
          </a:p>
          <a:p>
            <a:pPr lvl="1"/>
            <a:r>
              <a:rPr lang="en-US" sz="2400" dirty="0" smtClean="0"/>
              <a:t>Regularization: social relation &lt;user, user&gt;</a:t>
            </a:r>
          </a:p>
          <a:p>
            <a:pPr lvl="1"/>
            <a:r>
              <a:rPr lang="en-US" sz="2400" dirty="0" smtClean="0"/>
              <a:t>6,200 x 1,813 x 6,435 x 43 days: 519,624 tuples</a:t>
            </a:r>
          </a:p>
        </p:txBody>
      </p:sp>
      <p:sp>
        <p:nvSpPr>
          <p:cNvPr id="4" name="Slide Number Placeholder 3"/>
          <p:cNvSpPr>
            <a:spLocks noGrp="1"/>
          </p:cNvSpPr>
          <p:nvPr>
            <p:ph type="sldNum" sz="quarter" idx="12"/>
          </p:nvPr>
        </p:nvSpPr>
        <p:spPr/>
        <p:txBody>
          <a:bodyPr/>
          <a:lstStyle/>
          <a:p>
            <a:fld id="{0CFEC368-1D7A-4F81-ABF6-AE0E36BAF64C}" type="slidenum">
              <a:rPr lang="en-US" smtClean="0"/>
              <a:pPr/>
              <a:t>84</a:t>
            </a:fld>
            <a:endParaRPr lang="en-US"/>
          </a:p>
        </p:txBody>
      </p:sp>
    </p:spTree>
    <p:extLst>
      <p:ext uri="{BB962C8B-B14F-4D97-AF65-F5344CB8AC3E}">
        <p14:creationId xmlns:p14="http://schemas.microsoft.com/office/powerpoint/2010/main" val="103292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1000"/>
                                        <p:tgtEl>
                                          <p:spTgt spid="3">
                                            <p:txEl>
                                              <p:pRg st="6" end="6"/>
                                            </p:txEl>
                                          </p:spTgt>
                                        </p:tgtEl>
                                      </p:cBhvr>
                                    </p:animEffect>
                                    <p:anim calcmode="lin" valueType="num">
                                      <p:cBhvr>
                                        <p:cTn id="1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1000"/>
                                        <p:tgtEl>
                                          <p:spTgt spid="3">
                                            <p:txEl>
                                              <p:pRg st="7" end="7"/>
                                            </p:txEl>
                                          </p:spTgt>
                                        </p:tgtEl>
                                      </p:cBhvr>
                                    </p:animEffect>
                                    <p:anim calcmode="lin" valueType="num">
                                      <p:cBhvr>
                                        <p:cTn id="1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1000"/>
                                        <p:tgtEl>
                                          <p:spTgt spid="3">
                                            <p:txEl>
                                              <p:pRg st="8" end="8"/>
                                            </p:txEl>
                                          </p:spTgt>
                                        </p:tgtEl>
                                      </p:cBhvr>
                                    </p:animEffect>
                                    <p:anim calcmode="lin" valueType="num">
                                      <p:cBhvr>
                                        <p:cTn id="2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1000"/>
                                        <p:tgtEl>
                                          <p:spTgt spid="3">
                                            <p:txEl>
                                              <p:pRg st="9" end="9"/>
                                            </p:txEl>
                                          </p:spTgt>
                                        </p:tgtEl>
                                      </p:cBhvr>
                                    </p:animEffect>
                                    <p:anim calcmode="lin" valueType="num">
                                      <p:cBhvr>
                                        <p:cTn id="2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n-lt"/>
              </a:rPr>
              <a:t>Leveraging Multi-faceted </a:t>
            </a:r>
            <a:r>
              <a:rPr lang="en-US" dirty="0">
                <a:latin typeface="+mn-lt"/>
              </a:rPr>
              <a:t>I</a:t>
            </a:r>
            <a:r>
              <a:rPr lang="en-US" dirty="0" smtClean="0">
                <a:latin typeface="+mn-lt"/>
              </a:rPr>
              <a:t>nformation</a:t>
            </a:r>
            <a:endParaRPr lang="en-US" dirty="0">
              <a:latin typeface="+mn-lt"/>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85</a:t>
            </a:fld>
            <a:endParaRPr lang="en-US"/>
          </a:p>
        </p:txBody>
      </p:sp>
      <p:graphicFrame>
        <p:nvGraphicFramePr>
          <p:cNvPr id="7" name="内容占位符 3"/>
          <p:cNvGraphicFramePr>
            <a:graphicFrameLocks noGrp="1"/>
          </p:cNvGraphicFramePr>
          <p:nvPr>
            <p:ph idx="1"/>
            <p:extLst>
              <p:ext uri="{D42A27DB-BD31-4B8C-83A1-F6EECF244321}">
                <p14:modId xmlns:p14="http://schemas.microsoft.com/office/powerpoint/2010/main" val="3831082432"/>
              </p:ext>
            </p:extLst>
          </p:nvPr>
        </p:nvGraphicFramePr>
        <p:xfrm>
          <a:off x="180206" y="2037337"/>
          <a:ext cx="8856985" cy="4663440"/>
        </p:xfrm>
        <a:graphic>
          <a:graphicData uri="http://schemas.openxmlformats.org/drawingml/2006/table">
            <a:tbl>
              <a:tblPr firstRow="1" bandRow="1">
                <a:tableStyleId>{5940675A-B579-460E-94D1-54222C63F5DA}</a:tableStyleId>
              </a:tblPr>
              <a:tblGrid>
                <a:gridCol w="1771397"/>
                <a:gridCol w="1771397"/>
                <a:gridCol w="1771397"/>
                <a:gridCol w="1771397"/>
                <a:gridCol w="1771397"/>
              </a:tblGrid>
              <a:tr h="362003">
                <a:tc rowSpan="2">
                  <a:txBody>
                    <a:bodyPr/>
                    <a:lstStyle/>
                    <a:p>
                      <a:pPr algn="l"/>
                      <a:endParaRPr lang="zh-CN" altLang="en-US" dirty="0"/>
                    </a:p>
                  </a:txBody>
                  <a:tcPr/>
                </a:tc>
                <a:tc gridSpan="2">
                  <a:txBody>
                    <a:bodyPr/>
                    <a:lstStyle/>
                    <a:p>
                      <a:pPr algn="ctr"/>
                      <a:r>
                        <a:rPr lang="en-US" altLang="zh-CN" b="0" dirty="0" smtClean="0"/>
                        <a:t>Microsoft</a:t>
                      </a:r>
                      <a:r>
                        <a:rPr lang="en-US" altLang="zh-CN" b="0" baseline="0" dirty="0" smtClean="0"/>
                        <a:t> Academic Search</a:t>
                      </a:r>
                      <a:endParaRPr lang="zh-CN" altLang="en-US" b="0" dirty="0"/>
                    </a:p>
                  </a:txBody>
                  <a:tcPr/>
                </a:tc>
                <a:tc hMerge="1">
                  <a:txBody>
                    <a:bodyPr/>
                    <a:lstStyle/>
                    <a:p>
                      <a:endParaRPr lang="zh-CN" altLang="en-US" dirty="0"/>
                    </a:p>
                  </a:txBody>
                  <a:tcPr/>
                </a:tc>
                <a:tc gridSpan="2">
                  <a:txBody>
                    <a:bodyPr/>
                    <a:lstStyle/>
                    <a:p>
                      <a:pPr algn="ctr"/>
                      <a:r>
                        <a:rPr lang="en-US" altLang="zh-CN" b="0" dirty="0" err="1" smtClean="0"/>
                        <a:t>Tencent</a:t>
                      </a:r>
                      <a:r>
                        <a:rPr lang="en-US" altLang="zh-CN" b="0" baseline="0" dirty="0" smtClean="0"/>
                        <a:t> </a:t>
                      </a:r>
                      <a:r>
                        <a:rPr lang="en-US" altLang="zh-CN" b="0" baseline="0" dirty="0" err="1" smtClean="0"/>
                        <a:t>Weibo</a:t>
                      </a:r>
                      <a:endParaRPr lang="zh-CN" altLang="en-US" b="0" dirty="0"/>
                    </a:p>
                  </a:txBody>
                  <a:tcPr/>
                </a:tc>
                <a:tc hMerge="1">
                  <a:txBody>
                    <a:bodyPr/>
                    <a:lstStyle/>
                    <a:p>
                      <a:endParaRPr lang="zh-CN" altLang="en-US" dirty="0"/>
                    </a:p>
                  </a:txBody>
                  <a:tcPr/>
                </a:tc>
              </a:tr>
              <a:tr h="362003">
                <a:tc vMerge="1">
                  <a:txBody>
                    <a:bodyPr/>
                    <a:lstStyle/>
                    <a:p>
                      <a:endParaRPr lang="zh-CN" altLang="en-US"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r>
              <a:tr h="624827">
                <a:tc>
                  <a:txBody>
                    <a:bodyPr/>
                    <a:lstStyle/>
                    <a:p>
                      <a:pPr algn="l"/>
                      <a:r>
                        <a:rPr lang="en-US" altLang="zh-CN" b="1" dirty="0" smtClean="0"/>
                        <a:t>FEMA</a:t>
                      </a:r>
                    </a:p>
                    <a:p>
                      <a:pPr algn="l"/>
                      <a:endParaRPr lang="en-US" altLang="zh-CN" b="0" dirty="0" smtClean="0"/>
                    </a:p>
                  </a:txBody>
                  <a:tcPr/>
                </a:tc>
                <a:tc>
                  <a:txBody>
                    <a:bodyPr/>
                    <a:lstStyle/>
                    <a:p>
                      <a:pPr algn="ctr"/>
                      <a:r>
                        <a:rPr lang="en-US" altLang="zh-CN" b="1" dirty="0" smtClean="0">
                          <a:solidFill>
                            <a:srgbClr val="FF0000"/>
                          </a:solidFill>
                        </a:rPr>
                        <a:t>0.735</a:t>
                      </a:r>
                      <a:endParaRPr lang="zh-CN" altLang="en-US" b="1" dirty="0">
                        <a:solidFill>
                          <a:srgbClr val="FF0000"/>
                        </a:solidFill>
                      </a:endParaRPr>
                    </a:p>
                  </a:txBody>
                  <a:tcPr/>
                </a:tc>
                <a:tc>
                  <a:txBody>
                    <a:bodyPr/>
                    <a:lstStyle/>
                    <a:p>
                      <a:pPr algn="ctr"/>
                      <a:r>
                        <a:rPr lang="en-US" altLang="zh-CN" b="1" dirty="0" smtClean="0">
                          <a:solidFill>
                            <a:srgbClr val="FF0000"/>
                          </a:solidFill>
                        </a:rPr>
                        <a:t>0.944</a:t>
                      </a:r>
                      <a:endParaRPr lang="zh-CN" altLang="en-US" b="1" dirty="0">
                        <a:solidFill>
                          <a:srgbClr val="FF0000"/>
                        </a:solidFill>
                      </a:endParaRPr>
                    </a:p>
                  </a:txBody>
                  <a:tcPr/>
                </a:tc>
                <a:tc>
                  <a:txBody>
                    <a:bodyPr/>
                    <a:lstStyle/>
                    <a:p>
                      <a:pPr algn="ctr"/>
                      <a:r>
                        <a:rPr lang="en-US" altLang="zh-CN" b="1" dirty="0" smtClean="0">
                          <a:solidFill>
                            <a:srgbClr val="FF0000"/>
                          </a:solidFill>
                        </a:rPr>
                        <a:t>0.894</a:t>
                      </a:r>
                      <a:endParaRPr lang="zh-CN" altLang="en-US" b="1" dirty="0">
                        <a:solidFill>
                          <a:srgbClr val="FF0000"/>
                        </a:solidFill>
                      </a:endParaRPr>
                    </a:p>
                  </a:txBody>
                  <a:tcPr/>
                </a:tc>
                <a:tc>
                  <a:txBody>
                    <a:bodyPr/>
                    <a:lstStyle/>
                    <a:p>
                      <a:pPr algn="ctr"/>
                      <a:r>
                        <a:rPr lang="en-US" altLang="zh-CN" b="1" dirty="0" smtClean="0">
                          <a:solidFill>
                            <a:srgbClr val="FF0000"/>
                          </a:solidFill>
                        </a:rPr>
                        <a:t>1.312</a:t>
                      </a:r>
                      <a:endParaRPr lang="zh-CN" altLang="en-US" b="1" dirty="0">
                        <a:solidFill>
                          <a:srgbClr val="FF0000"/>
                        </a:solidFill>
                      </a:endParaRPr>
                    </a:p>
                  </a:txBody>
                  <a:tcPr/>
                </a:tc>
              </a:tr>
              <a:tr h="624827">
                <a:tc>
                  <a:txBody>
                    <a:bodyPr/>
                    <a:lstStyle/>
                    <a:p>
                      <a:pPr algn="l"/>
                      <a:r>
                        <a:rPr lang="en-US" altLang="zh-CN" b="0" dirty="0" smtClean="0"/>
                        <a:t>EMA</a:t>
                      </a:r>
                    </a:p>
                    <a:p>
                      <a:pPr algn="l"/>
                      <a:endParaRPr lang="en-US" altLang="zh-CN" b="0" dirty="0" smtClean="0"/>
                    </a:p>
                  </a:txBody>
                  <a:tcPr/>
                </a:tc>
                <a:tc>
                  <a:txBody>
                    <a:bodyPr/>
                    <a:lstStyle/>
                    <a:p>
                      <a:pPr algn="ctr"/>
                      <a:r>
                        <a:rPr lang="en-US" altLang="zh-CN" dirty="0" smtClean="0">
                          <a:solidFill>
                            <a:srgbClr val="7030A0"/>
                          </a:solidFill>
                        </a:rPr>
                        <a:t>0.794</a:t>
                      </a:r>
                      <a:endParaRPr lang="zh-CN" altLang="en-US" dirty="0">
                        <a:solidFill>
                          <a:srgbClr val="7030A0"/>
                        </a:solidFill>
                      </a:endParaRPr>
                    </a:p>
                  </a:txBody>
                  <a:tcPr/>
                </a:tc>
                <a:tc>
                  <a:txBody>
                    <a:bodyPr/>
                    <a:lstStyle/>
                    <a:p>
                      <a:pPr algn="ctr"/>
                      <a:r>
                        <a:rPr lang="en-US" altLang="zh-CN" dirty="0" smtClean="0">
                          <a:solidFill>
                            <a:srgbClr val="7030A0"/>
                          </a:solidFill>
                        </a:rPr>
                        <a:t>1.130</a:t>
                      </a:r>
                      <a:endParaRPr lang="zh-CN" altLang="en-US" dirty="0">
                        <a:solidFill>
                          <a:srgbClr val="7030A0"/>
                        </a:solidFill>
                      </a:endParaRPr>
                    </a:p>
                  </a:txBody>
                  <a:tcPr/>
                </a:tc>
                <a:tc>
                  <a:txBody>
                    <a:bodyPr/>
                    <a:lstStyle/>
                    <a:p>
                      <a:pPr algn="ctr"/>
                      <a:r>
                        <a:rPr lang="en-US" altLang="zh-CN" dirty="0" smtClean="0">
                          <a:solidFill>
                            <a:srgbClr val="7030A0"/>
                          </a:solidFill>
                        </a:rPr>
                        <a:t>0.932</a:t>
                      </a:r>
                      <a:endParaRPr lang="zh-CN" altLang="en-US" dirty="0">
                        <a:solidFill>
                          <a:srgbClr val="7030A0"/>
                        </a:solidFill>
                      </a:endParaRPr>
                    </a:p>
                  </a:txBody>
                  <a:tcPr/>
                </a:tc>
                <a:tc>
                  <a:txBody>
                    <a:bodyPr/>
                    <a:lstStyle/>
                    <a:p>
                      <a:pPr algn="ctr"/>
                      <a:r>
                        <a:rPr lang="en-US" altLang="zh-CN" dirty="0" smtClean="0">
                          <a:solidFill>
                            <a:srgbClr val="7030A0"/>
                          </a:solidFill>
                        </a:rPr>
                        <a:t>1.556</a:t>
                      </a:r>
                      <a:endParaRPr lang="zh-CN" altLang="en-US" dirty="0">
                        <a:solidFill>
                          <a:srgbClr val="7030A0"/>
                        </a:solidFill>
                      </a:endParaRPr>
                    </a:p>
                  </a:txBody>
                  <a:tcPr/>
                </a:tc>
              </a:tr>
              <a:tr h="624827">
                <a:tc>
                  <a:txBody>
                    <a:bodyPr/>
                    <a:lstStyle/>
                    <a:p>
                      <a:pPr algn="l"/>
                      <a:r>
                        <a:rPr lang="en-US" altLang="zh-CN" b="0" dirty="0" smtClean="0"/>
                        <a:t>EA</a:t>
                      </a:r>
                    </a:p>
                    <a:p>
                      <a:pPr algn="l"/>
                      <a:endParaRPr lang="en-US" altLang="zh-CN" b="0" dirty="0" smtClean="0"/>
                    </a:p>
                  </a:txBody>
                  <a:tcPr/>
                </a:tc>
                <a:tc>
                  <a:txBody>
                    <a:bodyPr/>
                    <a:lstStyle/>
                    <a:p>
                      <a:pPr algn="ctr"/>
                      <a:r>
                        <a:rPr lang="en-US" altLang="zh-CN" dirty="0" smtClean="0"/>
                        <a:t>0.979</a:t>
                      </a:r>
                      <a:endParaRPr lang="zh-CN" altLang="en-US" dirty="0"/>
                    </a:p>
                  </a:txBody>
                  <a:tcPr/>
                </a:tc>
                <a:tc>
                  <a:txBody>
                    <a:bodyPr/>
                    <a:lstStyle/>
                    <a:p>
                      <a:pPr algn="ctr"/>
                      <a:r>
                        <a:rPr lang="en-US" altLang="zh-CN" dirty="0" smtClean="0"/>
                        <a:t>1.364</a:t>
                      </a:r>
                      <a:endParaRPr lang="zh-CN" altLang="en-US" dirty="0"/>
                    </a:p>
                  </a:txBody>
                  <a:tcPr/>
                </a:tc>
                <a:tc>
                  <a:txBody>
                    <a:bodyPr/>
                    <a:lstStyle/>
                    <a:p>
                      <a:pPr algn="ctr"/>
                      <a:r>
                        <a:rPr lang="en-US" altLang="zh-CN" dirty="0" smtClean="0"/>
                        <a:t>1.120</a:t>
                      </a:r>
                      <a:endParaRPr lang="zh-CN" altLang="en-US" dirty="0"/>
                    </a:p>
                  </a:txBody>
                  <a:tcPr/>
                </a:tc>
                <a:tc>
                  <a:txBody>
                    <a:bodyPr/>
                    <a:lstStyle/>
                    <a:p>
                      <a:pPr algn="ctr"/>
                      <a:r>
                        <a:rPr lang="en-US" altLang="zh-CN" dirty="0" smtClean="0"/>
                        <a:t>1.873</a:t>
                      </a:r>
                      <a:endParaRPr lang="zh-CN" altLang="en-US" dirty="0"/>
                    </a:p>
                  </a:txBody>
                  <a:tcPr/>
                </a:tc>
              </a:tr>
              <a:tr h="1963741">
                <a:tc>
                  <a:txBody>
                    <a:bodyPr/>
                    <a:lstStyle/>
                    <a:p>
                      <a:pPr algn="l"/>
                      <a:endParaRPr lang="en-US" altLang="zh-CN" b="0" dirty="0" smtClean="0"/>
                    </a:p>
                    <a:p>
                      <a:pPr algn="l"/>
                      <a:r>
                        <a:rPr lang="en-US" altLang="zh-CN" b="0" dirty="0" smtClean="0"/>
                        <a:t>Precision</a:t>
                      </a:r>
                    </a:p>
                    <a:p>
                      <a:pPr algn="l"/>
                      <a:r>
                        <a:rPr lang="en-US" altLang="zh-CN" b="0" dirty="0" smtClean="0"/>
                        <a:t>vs</a:t>
                      </a:r>
                    </a:p>
                    <a:p>
                      <a:pPr algn="l"/>
                      <a:r>
                        <a:rPr lang="en-US" altLang="zh-CN" b="0" dirty="0" smtClean="0"/>
                        <a:t>Recall</a:t>
                      </a:r>
                    </a:p>
                    <a:p>
                      <a:pPr algn="l"/>
                      <a:endParaRPr lang="en-US" altLang="zh-CN" b="0" dirty="0" smtClean="0"/>
                    </a:p>
                    <a:p>
                      <a:pPr algn="l"/>
                      <a:endParaRPr lang="en-US" altLang="zh-CN" b="0" dirty="0" smtClean="0"/>
                    </a:p>
                    <a:p>
                      <a:pPr algn="l"/>
                      <a:endParaRPr lang="zh-CN" altLang="en-US" b="0" dirty="0"/>
                    </a:p>
                  </a:txBody>
                  <a:tcPr/>
                </a:tc>
                <a:tc gridSpan="2">
                  <a:txBody>
                    <a:bodyPr/>
                    <a:lstStyle/>
                    <a:p>
                      <a:pPr algn="ctr"/>
                      <a:endParaRPr lang="zh-CN" altLang="en-US" dirty="0"/>
                    </a:p>
                  </a:txBody>
                  <a:tcPr/>
                </a:tc>
                <a:tc hMerge="1">
                  <a:txBody>
                    <a:bodyPr/>
                    <a:lstStyle/>
                    <a:p>
                      <a:pPr algn="ctr"/>
                      <a:endParaRPr lang="zh-CN" altLang="en-US" dirty="0"/>
                    </a:p>
                  </a:txBody>
                  <a:tcPr/>
                </a:tc>
                <a:tc gridSpan="2">
                  <a:txBody>
                    <a:bodyPr/>
                    <a:lstStyle/>
                    <a:p>
                      <a:pPr algn="ctr"/>
                      <a:endParaRPr lang="zh-CN" altLang="en-US" dirty="0"/>
                    </a:p>
                  </a:txBody>
                  <a:tcPr/>
                </a:tc>
                <a:tc hMerge="1">
                  <a:txBody>
                    <a:bodyPr/>
                    <a:lstStyle/>
                    <a:p>
                      <a:pPr algn="ctr"/>
                      <a:endParaRPr lang="zh-CN" altLang="en-US" dirty="0"/>
                    </a:p>
                  </a:txBody>
                  <a:tcPr/>
                </a:tc>
              </a:tr>
            </a:tbl>
          </a:graphicData>
        </a:graphic>
      </p:graphicFrame>
      <p:sp>
        <p:nvSpPr>
          <p:cNvPr id="14" name="立方体 4"/>
          <p:cNvSpPr/>
          <p:nvPr/>
        </p:nvSpPr>
        <p:spPr>
          <a:xfrm>
            <a:off x="972294" y="2898555"/>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X</a:t>
            </a:r>
            <a:endParaRPr lang="zh-CN" altLang="en-US" dirty="0"/>
          </a:p>
        </p:txBody>
      </p:sp>
      <p:sp>
        <p:nvSpPr>
          <p:cNvPr id="15" name="立方体 5"/>
          <p:cNvSpPr/>
          <p:nvPr/>
        </p:nvSpPr>
        <p:spPr>
          <a:xfrm>
            <a:off x="1533153" y="2954298"/>
            <a:ext cx="360040" cy="36004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L</a:t>
            </a:r>
            <a:endParaRPr lang="zh-CN" altLang="en-US" baseline="30000" dirty="0"/>
          </a:p>
        </p:txBody>
      </p:sp>
      <p:sp>
        <p:nvSpPr>
          <p:cNvPr id="16" name="立方体 6"/>
          <p:cNvSpPr/>
          <p:nvPr/>
        </p:nvSpPr>
        <p:spPr>
          <a:xfrm>
            <a:off x="972293" y="3522481"/>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endParaRPr lang="zh-CN" altLang="en-US" dirty="0"/>
          </a:p>
        </p:txBody>
      </p:sp>
      <p:sp>
        <p:nvSpPr>
          <p:cNvPr id="17" name="立方体 7"/>
          <p:cNvSpPr/>
          <p:nvPr/>
        </p:nvSpPr>
        <p:spPr>
          <a:xfrm>
            <a:off x="972294" y="4194699"/>
            <a:ext cx="360040" cy="36004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X</a:t>
            </a:r>
            <a:endParaRPr lang="zh-CN" altLang="en-US" baseline="30000" dirty="0"/>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438" y="4770763"/>
            <a:ext cx="291286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245" y="4770763"/>
            <a:ext cx="2861692"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1907704" y="1386762"/>
            <a:ext cx="3634328" cy="646331"/>
          </a:xfrm>
          <a:prstGeom prst="rect">
            <a:avLst/>
          </a:prstGeom>
          <a:noFill/>
        </p:spPr>
        <p:txBody>
          <a:bodyPr wrap="none" rtlCol="0">
            <a:spAutoFit/>
          </a:bodyPr>
          <a:lstStyle/>
          <a:p>
            <a:pPr algn="ctr"/>
            <a:r>
              <a:rPr lang="en-US" altLang="zh-CN" b="1" dirty="0" smtClean="0">
                <a:cs typeface="Times New Roman" panose="02020603050405020304" pitchFamily="18" charset="0"/>
              </a:rPr>
              <a:t>Predict “Who”-“What keyword”</a:t>
            </a:r>
          </a:p>
          <a:p>
            <a:pPr algn="ctr"/>
            <a:r>
              <a:rPr lang="en-US" altLang="zh-CN" dirty="0" smtClean="0">
                <a:cs typeface="Times New Roman" panose="02020603050405020304" pitchFamily="18" charset="0"/>
              </a:rPr>
              <a:t>FEMA uses “Where” (affiliation).</a:t>
            </a:r>
            <a:endParaRPr lang="zh-CN" altLang="en-US" dirty="0">
              <a:cs typeface="Times New Roman" panose="02020603050405020304" pitchFamily="18" charset="0"/>
            </a:endParaRPr>
          </a:p>
        </p:txBody>
      </p:sp>
      <p:sp>
        <p:nvSpPr>
          <p:cNvPr id="21" name="TextBox 20"/>
          <p:cNvSpPr txBox="1"/>
          <p:nvPr/>
        </p:nvSpPr>
        <p:spPr>
          <a:xfrm>
            <a:off x="5558311" y="1386761"/>
            <a:ext cx="3403560" cy="646331"/>
          </a:xfrm>
          <a:prstGeom prst="rect">
            <a:avLst/>
          </a:prstGeom>
          <a:noFill/>
        </p:spPr>
        <p:txBody>
          <a:bodyPr wrap="none" rtlCol="0">
            <a:spAutoFit/>
          </a:bodyPr>
          <a:lstStyle/>
          <a:p>
            <a:pPr algn="ctr"/>
            <a:r>
              <a:rPr lang="en-US" altLang="zh-CN" b="1" dirty="0" smtClean="0">
                <a:cs typeface="Times New Roman" panose="02020603050405020304" pitchFamily="18" charset="0"/>
              </a:rPr>
              <a:t>Predict “Who”-“@Whom”</a:t>
            </a:r>
          </a:p>
          <a:p>
            <a:pPr algn="ctr"/>
            <a:r>
              <a:rPr lang="en-US" altLang="zh-CN" dirty="0" smtClean="0">
                <a:cs typeface="Times New Roman" panose="02020603050405020304" pitchFamily="18" charset="0"/>
              </a:rPr>
              <a:t>FEMA use “What” (tweet word).</a:t>
            </a:r>
            <a:endParaRPr lang="zh-CN" altLang="en-US" dirty="0">
              <a:cs typeface="Times New Roman" panose="02020603050405020304" pitchFamily="18" charset="0"/>
            </a:endParaRPr>
          </a:p>
        </p:txBody>
      </p:sp>
    </p:spTree>
    <p:extLst>
      <p:ext uri="{BB962C8B-B14F-4D97-AF65-F5344CB8AC3E}">
        <p14:creationId xmlns:p14="http://schemas.microsoft.com/office/powerpoint/2010/main" val="305636683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Leveraging Flexible </a:t>
            </a:r>
            <a:r>
              <a:rPr lang="en-US" dirty="0"/>
              <a:t>R</a:t>
            </a:r>
            <a:r>
              <a:rPr lang="en-US" dirty="0" smtClean="0"/>
              <a:t>egularizations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86</a:t>
            </a:fld>
            <a:endParaRPr lang="en-US"/>
          </a:p>
        </p:txBody>
      </p:sp>
      <p:graphicFrame>
        <p:nvGraphicFramePr>
          <p:cNvPr id="16" name="内容占位符 3"/>
          <p:cNvGraphicFramePr>
            <a:graphicFrameLocks noGrp="1"/>
          </p:cNvGraphicFramePr>
          <p:nvPr>
            <p:ph idx="1"/>
            <p:extLst>
              <p:ext uri="{D42A27DB-BD31-4B8C-83A1-F6EECF244321}">
                <p14:modId xmlns:p14="http://schemas.microsoft.com/office/powerpoint/2010/main" val="3933893708"/>
              </p:ext>
            </p:extLst>
          </p:nvPr>
        </p:nvGraphicFramePr>
        <p:xfrm>
          <a:off x="185925" y="1840716"/>
          <a:ext cx="8856985" cy="4866640"/>
        </p:xfrm>
        <a:graphic>
          <a:graphicData uri="http://schemas.openxmlformats.org/drawingml/2006/table">
            <a:tbl>
              <a:tblPr firstRow="1" bandRow="1">
                <a:tableStyleId>{5940675A-B579-460E-94D1-54222C63F5DA}</a:tableStyleId>
              </a:tblPr>
              <a:tblGrid>
                <a:gridCol w="1771397"/>
                <a:gridCol w="1771397"/>
                <a:gridCol w="1771397"/>
                <a:gridCol w="1771397"/>
                <a:gridCol w="1771397"/>
              </a:tblGrid>
              <a:tr h="370840">
                <a:tc rowSpan="2">
                  <a:txBody>
                    <a:bodyPr/>
                    <a:lstStyle/>
                    <a:p>
                      <a:pPr algn="l"/>
                      <a:endParaRPr lang="zh-CN" altLang="en-US" dirty="0"/>
                    </a:p>
                  </a:txBody>
                  <a:tcPr/>
                </a:tc>
                <a:tc gridSpan="2">
                  <a:txBody>
                    <a:bodyPr/>
                    <a:lstStyle/>
                    <a:p>
                      <a:pPr algn="ctr"/>
                      <a:r>
                        <a:rPr lang="en-US" altLang="zh-CN" b="0" dirty="0" smtClean="0"/>
                        <a:t>Microsoft</a:t>
                      </a:r>
                      <a:r>
                        <a:rPr lang="en-US" altLang="zh-CN" b="0" baseline="0" dirty="0" smtClean="0"/>
                        <a:t> Academic Search</a:t>
                      </a:r>
                      <a:endParaRPr lang="zh-CN" altLang="en-US" b="0" dirty="0"/>
                    </a:p>
                  </a:txBody>
                  <a:tcPr/>
                </a:tc>
                <a:tc hMerge="1">
                  <a:txBody>
                    <a:bodyPr/>
                    <a:lstStyle/>
                    <a:p>
                      <a:endParaRPr lang="zh-CN" altLang="en-US" dirty="0"/>
                    </a:p>
                  </a:txBody>
                  <a:tcPr/>
                </a:tc>
                <a:tc gridSpan="2">
                  <a:txBody>
                    <a:bodyPr/>
                    <a:lstStyle/>
                    <a:p>
                      <a:pPr algn="ctr"/>
                      <a:r>
                        <a:rPr lang="en-US" altLang="zh-CN" b="0" dirty="0" err="1" smtClean="0"/>
                        <a:t>Tencent</a:t>
                      </a:r>
                      <a:r>
                        <a:rPr lang="en-US" altLang="zh-CN" b="0" baseline="0" dirty="0" smtClean="0"/>
                        <a:t> </a:t>
                      </a:r>
                      <a:r>
                        <a:rPr lang="en-US" altLang="zh-CN" b="0" baseline="0" dirty="0" err="1" smtClean="0"/>
                        <a:t>Weibo</a:t>
                      </a:r>
                      <a:endParaRPr lang="zh-CN" altLang="en-US" b="0" dirty="0"/>
                    </a:p>
                  </a:txBody>
                  <a:tcPr/>
                </a:tc>
                <a:tc hMerge="1">
                  <a:txBody>
                    <a:bodyPr/>
                    <a:lstStyle/>
                    <a:p>
                      <a:endParaRPr lang="zh-CN" altLang="en-US" dirty="0"/>
                    </a:p>
                  </a:txBody>
                  <a:tcPr/>
                </a:tc>
              </a:tr>
              <a:tr h="370840">
                <a:tc vMerge="1">
                  <a:txBody>
                    <a:bodyPr/>
                    <a:lstStyle/>
                    <a:p>
                      <a:endParaRPr lang="zh-CN" altLang="en-US"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r>
              <a:tr h="370840">
                <a:tc>
                  <a:txBody>
                    <a:bodyPr/>
                    <a:lstStyle/>
                    <a:p>
                      <a:pPr algn="l"/>
                      <a:r>
                        <a:rPr lang="en-US" altLang="zh-CN" b="1" dirty="0" smtClean="0"/>
                        <a:t>FEMA</a:t>
                      </a:r>
                    </a:p>
                    <a:p>
                      <a:pPr algn="l"/>
                      <a:endParaRPr lang="en-US" altLang="zh-CN" b="0" dirty="0" smtClean="0"/>
                    </a:p>
                  </a:txBody>
                  <a:tcPr/>
                </a:tc>
                <a:tc>
                  <a:txBody>
                    <a:bodyPr/>
                    <a:lstStyle/>
                    <a:p>
                      <a:pPr algn="ctr"/>
                      <a:r>
                        <a:rPr lang="en-US" altLang="zh-CN" b="1" dirty="0" smtClean="0">
                          <a:solidFill>
                            <a:srgbClr val="FF0000"/>
                          </a:solidFill>
                        </a:rPr>
                        <a:t>0.893</a:t>
                      </a:r>
                      <a:endParaRPr lang="zh-CN" altLang="en-US" b="1" dirty="0">
                        <a:solidFill>
                          <a:srgbClr val="FF0000"/>
                        </a:solidFill>
                      </a:endParaRPr>
                    </a:p>
                  </a:txBody>
                  <a:tcPr/>
                </a:tc>
                <a:tc>
                  <a:txBody>
                    <a:bodyPr/>
                    <a:lstStyle/>
                    <a:p>
                      <a:pPr algn="ctr"/>
                      <a:r>
                        <a:rPr lang="en-US" altLang="zh-CN" b="1" dirty="0" smtClean="0">
                          <a:solidFill>
                            <a:srgbClr val="FF0000"/>
                          </a:solidFill>
                        </a:rPr>
                        <a:t>1.215</a:t>
                      </a:r>
                      <a:endParaRPr lang="zh-CN" altLang="en-US" b="1" dirty="0">
                        <a:solidFill>
                          <a:srgbClr val="FF0000"/>
                        </a:solidFill>
                      </a:endParaRPr>
                    </a:p>
                  </a:txBody>
                  <a:tcPr/>
                </a:tc>
                <a:tc>
                  <a:txBody>
                    <a:bodyPr/>
                    <a:lstStyle/>
                    <a:p>
                      <a:pPr algn="ctr"/>
                      <a:r>
                        <a:rPr lang="en-US" altLang="zh-CN" b="1" dirty="0" smtClean="0">
                          <a:solidFill>
                            <a:srgbClr val="FF0000"/>
                          </a:solidFill>
                        </a:rPr>
                        <a:t>0.954</a:t>
                      </a:r>
                      <a:endParaRPr lang="zh-CN" altLang="en-US" b="1" dirty="0">
                        <a:solidFill>
                          <a:srgbClr val="FF0000"/>
                        </a:solidFill>
                      </a:endParaRPr>
                    </a:p>
                  </a:txBody>
                  <a:tcPr/>
                </a:tc>
                <a:tc>
                  <a:txBody>
                    <a:bodyPr/>
                    <a:lstStyle/>
                    <a:p>
                      <a:pPr algn="ctr"/>
                      <a:r>
                        <a:rPr lang="en-US" altLang="zh-CN" b="1" dirty="0" smtClean="0">
                          <a:solidFill>
                            <a:srgbClr val="FF0000"/>
                          </a:solidFill>
                        </a:rPr>
                        <a:t>1.437</a:t>
                      </a:r>
                      <a:endParaRPr lang="zh-CN" altLang="en-US" b="1" dirty="0">
                        <a:solidFill>
                          <a:srgbClr val="FF0000"/>
                        </a:solidFill>
                      </a:endParaRPr>
                    </a:p>
                  </a:txBody>
                  <a:tcPr/>
                </a:tc>
              </a:tr>
              <a:tr h="370840">
                <a:tc>
                  <a:txBody>
                    <a:bodyPr/>
                    <a:lstStyle/>
                    <a:p>
                      <a:pPr algn="l"/>
                      <a:r>
                        <a:rPr lang="en-US" altLang="zh-CN" b="0" dirty="0" smtClean="0"/>
                        <a:t>EMA</a:t>
                      </a:r>
                    </a:p>
                    <a:p>
                      <a:pPr algn="l"/>
                      <a:endParaRPr lang="en-US" altLang="zh-CN" b="0" dirty="0" smtClean="0"/>
                    </a:p>
                  </a:txBody>
                  <a:tcPr/>
                </a:tc>
                <a:tc>
                  <a:txBody>
                    <a:bodyPr/>
                    <a:lstStyle/>
                    <a:p>
                      <a:pPr algn="ctr"/>
                      <a:r>
                        <a:rPr lang="en-US" altLang="zh-CN" dirty="0" smtClean="0">
                          <a:solidFill>
                            <a:srgbClr val="7030A0"/>
                          </a:solidFill>
                        </a:rPr>
                        <a:t>0.909</a:t>
                      </a:r>
                      <a:endParaRPr lang="zh-CN" altLang="en-US" dirty="0">
                        <a:solidFill>
                          <a:srgbClr val="7030A0"/>
                        </a:solidFill>
                      </a:endParaRPr>
                    </a:p>
                  </a:txBody>
                  <a:tcPr/>
                </a:tc>
                <a:tc>
                  <a:txBody>
                    <a:bodyPr/>
                    <a:lstStyle/>
                    <a:p>
                      <a:pPr algn="ctr"/>
                      <a:r>
                        <a:rPr lang="en-US" altLang="zh-CN" dirty="0" smtClean="0">
                          <a:solidFill>
                            <a:srgbClr val="7030A0"/>
                          </a:solidFill>
                        </a:rPr>
                        <a:t>1.466</a:t>
                      </a:r>
                      <a:endParaRPr lang="zh-CN" altLang="en-US" dirty="0">
                        <a:solidFill>
                          <a:srgbClr val="7030A0"/>
                        </a:solidFill>
                      </a:endParaRPr>
                    </a:p>
                  </a:txBody>
                  <a:tcPr/>
                </a:tc>
                <a:tc>
                  <a:txBody>
                    <a:bodyPr/>
                    <a:lstStyle/>
                    <a:p>
                      <a:pPr algn="ctr"/>
                      <a:r>
                        <a:rPr lang="en-US" altLang="zh-CN" dirty="0" smtClean="0">
                          <a:solidFill>
                            <a:srgbClr val="7030A0"/>
                          </a:solidFill>
                        </a:rPr>
                        <a:t>0.986</a:t>
                      </a:r>
                      <a:endParaRPr lang="zh-CN" altLang="en-US" dirty="0">
                        <a:solidFill>
                          <a:srgbClr val="7030A0"/>
                        </a:solidFill>
                      </a:endParaRPr>
                    </a:p>
                  </a:txBody>
                  <a:tcPr/>
                </a:tc>
                <a:tc>
                  <a:txBody>
                    <a:bodyPr/>
                    <a:lstStyle/>
                    <a:p>
                      <a:pPr algn="ctr"/>
                      <a:r>
                        <a:rPr lang="en-US" altLang="zh-CN" dirty="0" smtClean="0">
                          <a:solidFill>
                            <a:srgbClr val="7030A0"/>
                          </a:solidFill>
                        </a:rPr>
                        <a:t>1.698</a:t>
                      </a:r>
                      <a:endParaRPr lang="zh-CN" altLang="en-US" dirty="0">
                        <a:solidFill>
                          <a:srgbClr val="7030A0"/>
                        </a:solidFill>
                      </a:endParaRPr>
                    </a:p>
                  </a:txBody>
                  <a:tcPr/>
                </a:tc>
              </a:tr>
              <a:tr h="358532">
                <a:tc>
                  <a:txBody>
                    <a:bodyPr/>
                    <a:lstStyle/>
                    <a:p>
                      <a:pPr algn="l"/>
                      <a:r>
                        <a:rPr lang="en-US" altLang="zh-CN" b="0" dirty="0" smtClean="0"/>
                        <a:t>DTA [Sun</a:t>
                      </a:r>
                      <a:r>
                        <a:rPr lang="en-US" altLang="zh-CN" b="0" baseline="0" dirty="0" smtClean="0"/>
                        <a:t> et al.]</a:t>
                      </a:r>
                      <a:endParaRPr lang="zh-CN" altLang="en-US" b="0" dirty="0"/>
                    </a:p>
                  </a:txBody>
                  <a:tcPr/>
                </a:tc>
                <a:tc>
                  <a:txBody>
                    <a:bodyPr/>
                    <a:lstStyle/>
                    <a:p>
                      <a:pPr algn="ctr"/>
                      <a:r>
                        <a:rPr lang="en-US" altLang="zh-CN" dirty="0" smtClean="0"/>
                        <a:t>0.950</a:t>
                      </a:r>
                      <a:endParaRPr lang="zh-CN" altLang="en-US" dirty="0"/>
                    </a:p>
                  </a:txBody>
                  <a:tcPr/>
                </a:tc>
                <a:tc>
                  <a:txBody>
                    <a:bodyPr/>
                    <a:lstStyle/>
                    <a:p>
                      <a:pPr algn="ctr"/>
                      <a:r>
                        <a:rPr lang="en-US" altLang="zh-CN" dirty="0" smtClean="0"/>
                        <a:t>1.556</a:t>
                      </a:r>
                      <a:endParaRPr lang="zh-CN" altLang="en-US" dirty="0"/>
                    </a:p>
                  </a:txBody>
                  <a:tcPr/>
                </a:tc>
                <a:tc>
                  <a:txBody>
                    <a:bodyPr/>
                    <a:lstStyle/>
                    <a:p>
                      <a:pPr algn="ctr"/>
                      <a:r>
                        <a:rPr lang="en-US" altLang="zh-CN" dirty="0" smtClean="0"/>
                        <a:t>1.105</a:t>
                      </a:r>
                      <a:endParaRPr lang="zh-CN" altLang="en-US" dirty="0"/>
                    </a:p>
                  </a:txBody>
                  <a:tcPr/>
                </a:tc>
                <a:tc>
                  <a:txBody>
                    <a:bodyPr/>
                    <a:lstStyle/>
                    <a:p>
                      <a:pPr algn="ctr"/>
                      <a:r>
                        <a:rPr lang="en-US" altLang="zh-CN" dirty="0" smtClean="0"/>
                        <a:t>1.889</a:t>
                      </a:r>
                      <a:endParaRPr lang="zh-CN" altLang="en-US" dirty="0"/>
                    </a:p>
                  </a:txBody>
                  <a:tcPr/>
                </a:tc>
              </a:tr>
              <a:tr h="370840">
                <a:tc>
                  <a:txBody>
                    <a:bodyPr/>
                    <a:lstStyle/>
                    <a:p>
                      <a:pPr algn="l"/>
                      <a:r>
                        <a:rPr lang="en-US" altLang="zh-CN" b="0" dirty="0" smtClean="0"/>
                        <a:t>HOSVD</a:t>
                      </a:r>
                      <a:endParaRPr lang="zh-CN" altLang="en-US" b="0" dirty="0"/>
                    </a:p>
                  </a:txBody>
                  <a:tcPr/>
                </a:tc>
                <a:tc>
                  <a:txBody>
                    <a:bodyPr/>
                    <a:lstStyle/>
                    <a:p>
                      <a:pPr algn="ctr"/>
                      <a:r>
                        <a:rPr lang="en-US" altLang="zh-CN" dirty="0" smtClean="0"/>
                        <a:t>1.047</a:t>
                      </a:r>
                      <a:endParaRPr lang="zh-CN" altLang="en-US" dirty="0"/>
                    </a:p>
                  </a:txBody>
                  <a:tcPr/>
                </a:tc>
                <a:tc>
                  <a:txBody>
                    <a:bodyPr/>
                    <a:lstStyle/>
                    <a:p>
                      <a:pPr algn="ctr"/>
                      <a:r>
                        <a:rPr lang="en-US" altLang="zh-CN" dirty="0" smtClean="0"/>
                        <a:t>1.618</a:t>
                      </a:r>
                      <a:endParaRPr lang="zh-CN" altLang="en-US" dirty="0"/>
                    </a:p>
                  </a:txBody>
                  <a:tcPr/>
                </a:tc>
                <a:tc>
                  <a:txBody>
                    <a:bodyPr/>
                    <a:lstStyle/>
                    <a:p>
                      <a:pPr algn="ctr"/>
                      <a:r>
                        <a:rPr lang="en-US" altLang="zh-CN" dirty="0" smtClean="0"/>
                        <a:t>1.220</a:t>
                      </a:r>
                      <a:endParaRPr lang="zh-CN" altLang="en-US" dirty="0"/>
                    </a:p>
                  </a:txBody>
                  <a:tcPr/>
                </a:tc>
                <a:tc>
                  <a:txBody>
                    <a:bodyPr/>
                    <a:lstStyle/>
                    <a:p>
                      <a:pPr algn="ctr"/>
                      <a:r>
                        <a:rPr lang="en-US" altLang="zh-CN" dirty="0" smtClean="0"/>
                        <a:t>2.054</a:t>
                      </a:r>
                      <a:endParaRPr lang="zh-CN" altLang="en-US" dirty="0"/>
                    </a:p>
                  </a:txBody>
                  <a:tcPr/>
                </a:tc>
              </a:tr>
              <a:tr h="370840">
                <a:tc>
                  <a:txBody>
                    <a:bodyPr/>
                    <a:lstStyle/>
                    <a:p>
                      <a:pPr algn="l"/>
                      <a:r>
                        <a:rPr lang="en-US" altLang="zh-CN" b="0" dirty="0" smtClean="0"/>
                        <a:t>CP</a:t>
                      </a:r>
                      <a:endParaRPr lang="zh-CN" altLang="en-US" b="0" dirty="0"/>
                    </a:p>
                  </a:txBody>
                  <a:tcPr/>
                </a:tc>
                <a:tc>
                  <a:txBody>
                    <a:bodyPr/>
                    <a:lstStyle/>
                    <a:p>
                      <a:pPr algn="ctr"/>
                      <a:r>
                        <a:rPr lang="en-US" altLang="zh-CN" dirty="0" smtClean="0"/>
                        <a:t>1.055</a:t>
                      </a:r>
                      <a:endParaRPr lang="zh-CN" altLang="en-US" dirty="0"/>
                    </a:p>
                  </a:txBody>
                  <a:tcPr/>
                </a:tc>
                <a:tc>
                  <a:txBody>
                    <a:bodyPr/>
                    <a:lstStyle/>
                    <a:p>
                      <a:pPr algn="ctr"/>
                      <a:r>
                        <a:rPr lang="en-US" altLang="zh-CN" dirty="0" smtClean="0"/>
                        <a:t>1.612</a:t>
                      </a:r>
                      <a:endParaRPr lang="zh-CN" altLang="en-US" dirty="0"/>
                    </a:p>
                  </a:txBody>
                  <a:tcPr/>
                </a:tc>
                <a:tc>
                  <a:txBody>
                    <a:bodyPr/>
                    <a:lstStyle/>
                    <a:p>
                      <a:pPr algn="ctr"/>
                      <a:r>
                        <a:rPr lang="en-US" altLang="zh-CN" dirty="0" smtClean="0"/>
                        <a:t>1.243</a:t>
                      </a:r>
                      <a:endParaRPr lang="zh-CN" altLang="en-US" dirty="0"/>
                    </a:p>
                  </a:txBody>
                  <a:tcPr/>
                </a:tc>
                <a:tc>
                  <a:txBody>
                    <a:bodyPr/>
                    <a:lstStyle/>
                    <a:p>
                      <a:pPr algn="ctr"/>
                      <a:r>
                        <a:rPr lang="en-US" altLang="zh-CN" dirty="0" smtClean="0"/>
                        <a:t>2.117</a:t>
                      </a:r>
                      <a:endParaRPr lang="zh-CN" altLang="en-US" dirty="0"/>
                    </a:p>
                  </a:txBody>
                  <a:tcPr/>
                </a:tc>
              </a:tr>
              <a:tr h="370840">
                <a:tc>
                  <a:txBody>
                    <a:bodyPr/>
                    <a:lstStyle/>
                    <a:p>
                      <a:pPr algn="l"/>
                      <a:endParaRPr lang="en-US" altLang="zh-CN" b="1" dirty="0" smtClean="0"/>
                    </a:p>
                    <a:p>
                      <a:pPr algn="l"/>
                      <a:r>
                        <a:rPr lang="en-US" altLang="zh-CN" b="0" dirty="0" smtClean="0"/>
                        <a:t>Precision</a:t>
                      </a:r>
                    </a:p>
                    <a:p>
                      <a:pPr algn="l"/>
                      <a:r>
                        <a:rPr lang="en-US" altLang="zh-CN" b="0" dirty="0" smtClean="0"/>
                        <a:t>vs</a:t>
                      </a:r>
                    </a:p>
                    <a:p>
                      <a:pPr algn="l"/>
                      <a:r>
                        <a:rPr lang="en-US" altLang="zh-CN" b="0" dirty="0" smtClean="0"/>
                        <a:t>Recall</a:t>
                      </a:r>
                    </a:p>
                    <a:p>
                      <a:pPr algn="l"/>
                      <a:endParaRPr lang="en-US" altLang="zh-CN" b="1" dirty="0" smtClean="0"/>
                    </a:p>
                    <a:p>
                      <a:pPr algn="l"/>
                      <a:endParaRPr lang="zh-CN" altLang="en-US" b="1" dirty="0"/>
                    </a:p>
                  </a:txBody>
                  <a:tcPr/>
                </a:tc>
                <a:tc gridSpan="2">
                  <a:txBody>
                    <a:bodyPr/>
                    <a:lstStyle/>
                    <a:p>
                      <a:pPr algn="ctr"/>
                      <a:endParaRPr lang="zh-CN" altLang="en-US" dirty="0"/>
                    </a:p>
                  </a:txBody>
                  <a:tcPr/>
                </a:tc>
                <a:tc hMerge="1">
                  <a:txBody>
                    <a:bodyPr/>
                    <a:lstStyle/>
                    <a:p>
                      <a:pPr algn="ctr"/>
                      <a:endParaRPr lang="zh-CN" altLang="en-US" dirty="0"/>
                    </a:p>
                  </a:txBody>
                  <a:tcPr/>
                </a:tc>
                <a:tc gridSpan="2">
                  <a:txBody>
                    <a:bodyPr/>
                    <a:lstStyle/>
                    <a:p>
                      <a:pPr algn="ctr"/>
                      <a:endParaRPr lang="zh-CN" altLang="en-US" dirty="0"/>
                    </a:p>
                  </a:txBody>
                  <a:tcPr/>
                </a:tc>
                <a:tc hMerge="1">
                  <a:txBody>
                    <a:bodyPr/>
                    <a:lstStyle/>
                    <a:p>
                      <a:pPr algn="ctr"/>
                      <a:endParaRPr lang="zh-CN" altLang="en-US" dirty="0"/>
                    </a:p>
                  </a:txBody>
                  <a:tcPr/>
                </a:tc>
              </a:tr>
            </a:tbl>
          </a:graphicData>
        </a:graphic>
      </p:graphicFrame>
      <p:sp>
        <p:nvSpPr>
          <p:cNvPr id="17" name="立方体 4"/>
          <p:cNvSpPr/>
          <p:nvPr/>
        </p:nvSpPr>
        <p:spPr>
          <a:xfrm>
            <a:off x="993217" y="2692831"/>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X</a:t>
            </a:r>
            <a:endParaRPr lang="zh-CN" altLang="en-US" dirty="0"/>
          </a:p>
        </p:txBody>
      </p:sp>
      <p:sp>
        <p:nvSpPr>
          <p:cNvPr id="18" name="立方体 5"/>
          <p:cNvSpPr/>
          <p:nvPr/>
        </p:nvSpPr>
        <p:spPr>
          <a:xfrm>
            <a:off x="1554076" y="2748574"/>
            <a:ext cx="360040" cy="36004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L</a:t>
            </a:r>
            <a:endParaRPr lang="zh-CN" altLang="en-US" baseline="30000" dirty="0"/>
          </a:p>
        </p:txBody>
      </p:sp>
      <p:sp>
        <p:nvSpPr>
          <p:cNvPr id="19" name="立方体 6"/>
          <p:cNvSpPr/>
          <p:nvPr/>
        </p:nvSpPr>
        <p:spPr>
          <a:xfrm>
            <a:off x="993216" y="3316757"/>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endParaRPr lang="zh-CN" altLang="en-US" dirty="0"/>
          </a:p>
        </p:txBody>
      </p:sp>
      <p:sp>
        <p:nvSpPr>
          <p:cNvPr id="20" name="TextBox 19"/>
          <p:cNvSpPr txBox="1"/>
          <p:nvPr/>
        </p:nvSpPr>
        <p:spPr>
          <a:xfrm>
            <a:off x="1763688" y="1412776"/>
            <a:ext cx="3942105" cy="369332"/>
          </a:xfrm>
          <a:prstGeom prst="rect">
            <a:avLst/>
          </a:prstGeom>
          <a:noFill/>
        </p:spPr>
        <p:txBody>
          <a:bodyPr wrap="none" rtlCol="0">
            <a:spAutoFit/>
          </a:bodyPr>
          <a:lstStyle/>
          <a:p>
            <a:r>
              <a:rPr lang="en-US" altLang="zh-CN" b="1" dirty="0" smtClean="0">
                <a:cs typeface="Times New Roman" panose="02020603050405020304" pitchFamily="18" charset="0"/>
              </a:rPr>
              <a:t>“Who”-“Where”-“What keyword”?</a:t>
            </a:r>
          </a:p>
        </p:txBody>
      </p:sp>
      <p:sp>
        <p:nvSpPr>
          <p:cNvPr id="21" name="TextBox 20"/>
          <p:cNvSpPr txBox="1"/>
          <p:nvPr/>
        </p:nvSpPr>
        <p:spPr>
          <a:xfrm>
            <a:off x="5787298" y="1412776"/>
            <a:ext cx="3166251" cy="369332"/>
          </a:xfrm>
          <a:prstGeom prst="rect">
            <a:avLst/>
          </a:prstGeom>
          <a:noFill/>
        </p:spPr>
        <p:txBody>
          <a:bodyPr wrap="none" rtlCol="0">
            <a:spAutoFit/>
          </a:bodyPr>
          <a:lstStyle/>
          <a:p>
            <a:r>
              <a:rPr lang="en-US" altLang="zh-CN" b="1" dirty="0" smtClean="0">
                <a:cs typeface="Times New Roman" panose="02020603050405020304" pitchFamily="18" charset="0"/>
              </a:rPr>
              <a:t>“Who”-“@Whom”-“What”?</a:t>
            </a:r>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5013176"/>
            <a:ext cx="2480363"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5013176"/>
            <a:ext cx="2581914"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388511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Efficiency, Loss and Parameters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87</a:t>
            </a:fld>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14" y="1709928"/>
            <a:ext cx="3168352" cy="4762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477774" y="2444518"/>
            <a:ext cx="2634054" cy="646331"/>
          </a:xfrm>
          <a:prstGeom prst="rect">
            <a:avLst/>
          </a:prstGeom>
          <a:noFill/>
        </p:spPr>
        <p:txBody>
          <a:bodyPr wrap="none" rtlCol="0">
            <a:spAutoFit/>
          </a:bodyPr>
          <a:lstStyle/>
          <a:p>
            <a:r>
              <a:rPr lang="en-US" altLang="zh-CN" b="1" dirty="0" smtClean="0">
                <a:cs typeface="Times New Roman" panose="02020603050405020304" pitchFamily="18" charset="0"/>
              </a:rPr>
              <a:t>Evolutionary analysis:</a:t>
            </a:r>
          </a:p>
          <a:p>
            <a:r>
              <a:rPr lang="en-US" altLang="zh-CN" dirty="0" smtClean="0">
                <a:cs typeface="Times New Roman" panose="02020603050405020304" pitchFamily="18" charset="0"/>
              </a:rPr>
              <a:t>update </a:t>
            </a:r>
            <a:r>
              <a:rPr lang="en-US" altLang="zh-CN" dirty="0" smtClean="0">
                <a:solidFill>
                  <a:srgbClr val="7030A0"/>
                </a:solidFill>
                <a:cs typeface="Times New Roman" panose="02020603050405020304" pitchFamily="18" charset="0"/>
              </a:rPr>
              <a:t>λ</a:t>
            </a:r>
            <a:r>
              <a:rPr lang="en-US" altLang="zh-CN" dirty="0" smtClean="0">
                <a:cs typeface="Times New Roman" panose="02020603050405020304" pitchFamily="18" charset="0"/>
              </a:rPr>
              <a:t> and </a:t>
            </a:r>
            <a:r>
              <a:rPr lang="en-US" altLang="zh-CN" dirty="0" smtClean="0">
                <a:solidFill>
                  <a:srgbClr val="7030A0"/>
                </a:solidFill>
                <a:cs typeface="Times New Roman" panose="02020603050405020304" pitchFamily="18" charset="0"/>
              </a:rPr>
              <a:t>a</a:t>
            </a:r>
            <a:r>
              <a:rPr lang="en-US" altLang="zh-CN" dirty="0" smtClean="0">
                <a:cs typeface="Times New Roman" panose="02020603050405020304" pitchFamily="18" charset="0"/>
              </a:rPr>
              <a:t> with </a:t>
            </a:r>
            <a:r>
              <a:rPr lang="en-US" altLang="zh-CN" dirty="0" smtClean="0">
                <a:solidFill>
                  <a:srgbClr val="7030A0"/>
                </a:solidFill>
                <a:cs typeface="Times New Roman" panose="02020603050405020304" pitchFamily="18" charset="0"/>
              </a:rPr>
              <a:t>ΔX</a:t>
            </a:r>
            <a:endParaRPr lang="zh-CN" altLang="en-US" dirty="0">
              <a:solidFill>
                <a:srgbClr val="7030A0"/>
              </a:solidFill>
              <a:cs typeface="Times New Roman" panose="02020603050405020304" pitchFamily="18" charset="0"/>
            </a:endParaRPr>
          </a:p>
        </p:txBody>
      </p:sp>
      <p:cxnSp>
        <p:nvCxnSpPr>
          <p:cNvPr id="9" name="直接连接符 8"/>
          <p:cNvCxnSpPr>
            <a:stCxn id="8" idx="1"/>
          </p:cNvCxnSpPr>
          <p:nvPr/>
        </p:nvCxnSpPr>
        <p:spPr>
          <a:xfrm flipH="1">
            <a:off x="2973718" y="2767684"/>
            <a:ext cx="504056" cy="323165"/>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477774" y="1798187"/>
            <a:ext cx="1954381" cy="646331"/>
          </a:xfrm>
          <a:prstGeom prst="rect">
            <a:avLst/>
          </a:prstGeom>
          <a:noFill/>
        </p:spPr>
        <p:txBody>
          <a:bodyPr wrap="none" rtlCol="0">
            <a:spAutoFit/>
          </a:bodyPr>
          <a:lstStyle/>
          <a:p>
            <a:r>
              <a:rPr lang="en-US" altLang="zh-CN" b="1" dirty="0" smtClean="0">
                <a:cs typeface="Times New Roman" panose="02020603050405020304" pitchFamily="18" charset="0"/>
              </a:rPr>
              <a:t>Re-decompose</a:t>
            </a:r>
          </a:p>
          <a:p>
            <a:r>
              <a:rPr lang="en-US" altLang="zh-CN" dirty="0" smtClean="0">
                <a:cs typeface="Times New Roman" panose="02020603050405020304" pitchFamily="18" charset="0"/>
              </a:rPr>
              <a:t>updated matrices</a:t>
            </a:r>
            <a:endParaRPr lang="zh-CN" altLang="en-US" dirty="0">
              <a:cs typeface="Times New Roman" panose="02020603050405020304" pitchFamily="18" charset="0"/>
            </a:endParaRPr>
          </a:p>
        </p:txBody>
      </p:sp>
      <p:cxnSp>
        <p:nvCxnSpPr>
          <p:cNvPr id="11" name="直接连接符 12"/>
          <p:cNvCxnSpPr>
            <a:stCxn id="10" idx="1"/>
          </p:cNvCxnSpPr>
          <p:nvPr/>
        </p:nvCxnSpPr>
        <p:spPr>
          <a:xfrm flipH="1">
            <a:off x="2829702" y="2121353"/>
            <a:ext cx="648072" cy="323165"/>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477774" y="4154614"/>
            <a:ext cx="2634054" cy="646331"/>
          </a:xfrm>
          <a:prstGeom prst="rect">
            <a:avLst/>
          </a:prstGeom>
          <a:noFill/>
        </p:spPr>
        <p:txBody>
          <a:bodyPr wrap="none" rtlCol="0">
            <a:spAutoFit/>
          </a:bodyPr>
          <a:lstStyle/>
          <a:p>
            <a:r>
              <a:rPr lang="en-US" altLang="zh-CN" b="1" dirty="0" smtClean="0">
                <a:cs typeface="Times New Roman" panose="02020603050405020304" pitchFamily="18" charset="0"/>
              </a:rPr>
              <a:t>Evolutionary analysis:</a:t>
            </a:r>
          </a:p>
          <a:p>
            <a:r>
              <a:rPr lang="en-US" altLang="zh-CN" dirty="0" smtClean="0">
                <a:cs typeface="Times New Roman" panose="02020603050405020304" pitchFamily="18" charset="0"/>
              </a:rPr>
              <a:t>update </a:t>
            </a:r>
            <a:r>
              <a:rPr lang="en-US" altLang="zh-CN" dirty="0" smtClean="0">
                <a:solidFill>
                  <a:srgbClr val="7030A0"/>
                </a:solidFill>
                <a:cs typeface="Times New Roman" panose="02020603050405020304" pitchFamily="18" charset="0"/>
              </a:rPr>
              <a:t>λ</a:t>
            </a:r>
            <a:r>
              <a:rPr lang="en-US" altLang="zh-CN" dirty="0" smtClean="0">
                <a:cs typeface="Times New Roman" panose="02020603050405020304" pitchFamily="18" charset="0"/>
              </a:rPr>
              <a:t> and </a:t>
            </a:r>
            <a:r>
              <a:rPr lang="en-US" altLang="zh-CN" dirty="0" smtClean="0">
                <a:solidFill>
                  <a:srgbClr val="7030A0"/>
                </a:solidFill>
                <a:cs typeface="Times New Roman" panose="02020603050405020304" pitchFamily="18" charset="0"/>
              </a:rPr>
              <a:t>a</a:t>
            </a:r>
            <a:r>
              <a:rPr lang="en-US" altLang="zh-CN" dirty="0" smtClean="0">
                <a:cs typeface="Times New Roman" panose="02020603050405020304" pitchFamily="18" charset="0"/>
              </a:rPr>
              <a:t> with </a:t>
            </a:r>
            <a:r>
              <a:rPr lang="en-US" altLang="zh-CN" dirty="0" smtClean="0">
                <a:solidFill>
                  <a:srgbClr val="7030A0"/>
                </a:solidFill>
                <a:cs typeface="Times New Roman" panose="02020603050405020304" pitchFamily="18" charset="0"/>
              </a:rPr>
              <a:t>ΔX</a:t>
            </a:r>
            <a:endParaRPr lang="zh-CN" altLang="en-US" dirty="0">
              <a:solidFill>
                <a:srgbClr val="7030A0"/>
              </a:solidFill>
              <a:cs typeface="Times New Roman" panose="02020603050405020304" pitchFamily="18" charset="0"/>
            </a:endParaRPr>
          </a:p>
        </p:txBody>
      </p:sp>
      <p:cxnSp>
        <p:nvCxnSpPr>
          <p:cNvPr id="13" name="直接连接符 17"/>
          <p:cNvCxnSpPr>
            <a:stCxn id="12" idx="1"/>
          </p:cNvCxnSpPr>
          <p:nvPr/>
        </p:nvCxnSpPr>
        <p:spPr>
          <a:xfrm flipH="1">
            <a:off x="2901710" y="4477780"/>
            <a:ext cx="576064" cy="256484"/>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477774" y="4788705"/>
            <a:ext cx="1954381" cy="646331"/>
          </a:xfrm>
          <a:prstGeom prst="rect">
            <a:avLst/>
          </a:prstGeom>
          <a:noFill/>
        </p:spPr>
        <p:txBody>
          <a:bodyPr wrap="none" rtlCol="0">
            <a:spAutoFit/>
          </a:bodyPr>
          <a:lstStyle/>
          <a:p>
            <a:r>
              <a:rPr lang="en-US" altLang="zh-CN" b="1" dirty="0" smtClean="0">
                <a:cs typeface="Times New Roman" panose="02020603050405020304" pitchFamily="18" charset="0"/>
              </a:rPr>
              <a:t>Re-decompose</a:t>
            </a:r>
          </a:p>
          <a:p>
            <a:r>
              <a:rPr lang="en-US" altLang="zh-CN" dirty="0" smtClean="0">
                <a:cs typeface="Times New Roman" panose="02020603050405020304" pitchFamily="18" charset="0"/>
              </a:rPr>
              <a:t>updated matrices</a:t>
            </a:r>
            <a:endParaRPr lang="zh-CN" altLang="en-US" dirty="0">
              <a:cs typeface="Times New Roman" panose="02020603050405020304" pitchFamily="18" charset="0"/>
            </a:endParaRPr>
          </a:p>
        </p:txBody>
      </p:sp>
      <p:cxnSp>
        <p:nvCxnSpPr>
          <p:cNvPr id="15" name="直接连接符 19"/>
          <p:cNvCxnSpPr>
            <a:stCxn id="14" idx="1"/>
          </p:cNvCxnSpPr>
          <p:nvPr/>
        </p:nvCxnSpPr>
        <p:spPr>
          <a:xfrm flipH="1" flipV="1">
            <a:off x="3045726" y="4878280"/>
            <a:ext cx="432048" cy="233591"/>
          </a:xfrm>
          <a:prstGeom prst="line">
            <a:avLst/>
          </a:prstGeom>
          <a:ln>
            <a:tailEnd type="stealth" w="lg" len="lg"/>
          </a:ln>
        </p:spPr>
        <p:style>
          <a:lnRef idx="2">
            <a:schemeClr val="dk1"/>
          </a:lnRef>
          <a:fillRef idx="0">
            <a:schemeClr val="dk1"/>
          </a:fillRef>
          <a:effectRef idx="1">
            <a:schemeClr val="dk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7219" y="2444518"/>
            <a:ext cx="2340000" cy="1889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9227" y="4508705"/>
            <a:ext cx="2340000" cy="1852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00192" y="1709928"/>
            <a:ext cx="2492990" cy="646331"/>
          </a:xfrm>
          <a:prstGeom prst="rect">
            <a:avLst/>
          </a:prstGeom>
          <a:noFill/>
        </p:spPr>
        <p:txBody>
          <a:bodyPr wrap="none" rtlCol="0">
            <a:spAutoFit/>
          </a:bodyPr>
          <a:lstStyle/>
          <a:p>
            <a:r>
              <a:rPr lang="en-US" altLang="zh-CN" b="1" dirty="0" smtClean="0">
                <a:cs typeface="Times New Roman" panose="02020603050405020304" pitchFamily="18" charset="0"/>
              </a:rPr>
              <a:t>Insensitive to</a:t>
            </a:r>
          </a:p>
          <a:p>
            <a:r>
              <a:rPr lang="en-US" altLang="zh-CN" b="1" dirty="0" smtClean="0">
                <a:cs typeface="Times New Roman" panose="02020603050405020304" pitchFamily="18" charset="0"/>
              </a:rPr>
              <a:t>regularization weight</a:t>
            </a:r>
          </a:p>
        </p:txBody>
      </p:sp>
      <p:cxnSp>
        <p:nvCxnSpPr>
          <p:cNvPr id="19" name="直接连接符 25"/>
          <p:cNvCxnSpPr/>
          <p:nvPr/>
        </p:nvCxnSpPr>
        <p:spPr>
          <a:xfrm>
            <a:off x="6223638" y="1809383"/>
            <a:ext cx="0" cy="4563179"/>
          </a:xfrm>
          <a:prstGeom prst="line">
            <a:avLst/>
          </a:prstGeom>
          <a:ln>
            <a:prstDash val="dash"/>
            <a:tailEnd type="non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7274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11" name="Rectangle 10"/>
          <p:cNvSpPr/>
          <p:nvPr/>
        </p:nvSpPr>
        <p:spPr>
          <a:xfrm>
            <a:off x="457200" y="570822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5. Visualization</a:t>
            </a:r>
            <a:endParaRPr lang="en-US" sz="4400" b="1"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88</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a:t>
            </a:r>
            <a:r>
              <a:rPr lang="en-US" sz="4400" dirty="0" smtClean="0">
                <a:solidFill>
                  <a:schemeClr val="accent6">
                    <a:lumMod val="40000"/>
                    <a:lumOff val="60000"/>
                  </a:schemeClr>
                </a:solidFill>
              </a:rPr>
              <a:t>2. Model Formulation</a:t>
            </a:r>
            <a:endParaRPr lang="en-US" sz="4400" dirty="0">
              <a:solidFill>
                <a:schemeClr val="accent6">
                  <a:lumMod val="40000"/>
                  <a:lumOff val="60000"/>
                </a:schemeClr>
              </a:solidFill>
            </a:endParaRPr>
          </a:p>
        </p:txBody>
      </p:sp>
      <p:sp>
        <p:nvSpPr>
          <p:cNvPr id="14" name="Rectangle 13"/>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3. The Framework</a:t>
            </a:r>
            <a:endParaRPr lang="en-US" sz="4400" dirty="0">
              <a:solidFill>
                <a:schemeClr val="accent6">
                  <a:lumMod val="40000"/>
                  <a:lumOff val="60000"/>
                </a:schemeClr>
              </a:solidFill>
            </a:endParaRPr>
          </a:p>
        </p:txBody>
      </p:sp>
      <p:sp>
        <p:nvSpPr>
          <p:cNvPr id="9" name="Rectangle 8"/>
          <p:cNvSpPr/>
          <p:nvPr/>
        </p:nvSpPr>
        <p:spPr>
          <a:xfrm>
            <a:off x="457200" y="4706655"/>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4. Experiments</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296614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smtClean="0"/>
              <a:t>Visualization: Test Pattern Discovery</a:t>
            </a:r>
            <a:endParaRPr lang="zh-CN" altLang="en-US" dirty="0"/>
          </a:p>
        </p:txBody>
      </p:sp>
      <p:sp>
        <p:nvSpPr>
          <p:cNvPr id="6" name="内容占位符 5"/>
          <p:cNvSpPr>
            <a:spLocks noGrp="1"/>
          </p:cNvSpPr>
          <p:nvPr>
            <p:ph idx="1"/>
          </p:nvPr>
        </p:nvSpPr>
        <p:spPr/>
        <p:txBody>
          <a:bodyPr>
            <a:normAutofit/>
          </a:bodyPr>
          <a:lstStyle/>
          <a:p>
            <a:r>
              <a:rPr lang="en-US" altLang="zh-CN" sz="3600" dirty="0" smtClean="0"/>
              <a:t>Microsoft Academic Search</a:t>
            </a:r>
          </a:p>
          <a:p>
            <a:r>
              <a:rPr lang="en-US" altLang="zh-CN" sz="3600" dirty="0" err="1" smtClean="0"/>
              <a:t>Tencent</a:t>
            </a:r>
            <a:r>
              <a:rPr lang="en-US" altLang="zh-CN" sz="3600" dirty="0" smtClean="0"/>
              <a:t> </a:t>
            </a:r>
            <a:r>
              <a:rPr lang="en-US" altLang="zh-CN" sz="3600" dirty="0" err="1" smtClean="0"/>
              <a:t>Weibo</a:t>
            </a:r>
            <a:endParaRPr lang="en-US" altLang="zh-CN" sz="3600" dirty="0"/>
          </a:p>
          <a:p>
            <a:endParaRPr lang="en-US" altLang="zh-CN" sz="3600" dirty="0" smtClean="0"/>
          </a:p>
          <a:p>
            <a:r>
              <a:rPr lang="en-US" altLang="zh-CN" sz="3600" dirty="0" smtClean="0"/>
              <a:t>Behavior Patterns</a:t>
            </a:r>
          </a:p>
          <a:p>
            <a:pPr lvl="1"/>
            <a:r>
              <a:rPr lang="en-US" altLang="zh-CN" sz="3200" dirty="0" smtClean="0"/>
              <a:t>Multi-faceted</a:t>
            </a:r>
          </a:p>
          <a:p>
            <a:pPr lvl="1"/>
            <a:r>
              <a:rPr lang="en-US" altLang="zh-CN" sz="3200" dirty="0" smtClean="0"/>
              <a:t>Dynamic</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89</a:t>
            </a:fld>
            <a:endParaRPr lang="en-US"/>
          </a:p>
        </p:txBody>
      </p:sp>
    </p:spTree>
    <p:extLst>
      <p:ext uri="{BB962C8B-B14F-4D97-AF65-F5344CB8AC3E}">
        <p14:creationId xmlns:p14="http://schemas.microsoft.com/office/powerpoint/2010/main" val="16414004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Recommender Systems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a:t>
            </a:fld>
            <a:endParaRPr lang="en-US"/>
          </a:p>
        </p:txBody>
      </p:sp>
      <p:sp>
        <p:nvSpPr>
          <p:cNvPr id="20" name="椭圆 5"/>
          <p:cNvSpPr/>
          <p:nvPr/>
        </p:nvSpPr>
        <p:spPr>
          <a:xfrm>
            <a:off x="598496" y="5297482"/>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9"/>
          <p:cNvCxnSpPr>
            <a:stCxn id="26" idx="4"/>
            <a:endCxn id="34" idx="0"/>
          </p:cNvCxnSpPr>
          <p:nvPr/>
        </p:nvCxnSpPr>
        <p:spPr>
          <a:xfrm>
            <a:off x="1108715" y="4344926"/>
            <a:ext cx="268238" cy="130509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10"/>
          <p:cNvCxnSpPr>
            <a:stCxn id="31" idx="4"/>
            <a:endCxn id="34" idx="0"/>
          </p:cNvCxnSpPr>
          <p:nvPr/>
        </p:nvCxnSpPr>
        <p:spPr>
          <a:xfrm flipH="1">
            <a:off x="1376953" y="3861048"/>
            <a:ext cx="629722" cy="178897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11"/>
          <p:cNvCxnSpPr>
            <a:stCxn id="31" idx="4"/>
            <a:endCxn id="36" idx="0"/>
          </p:cNvCxnSpPr>
          <p:nvPr/>
        </p:nvCxnSpPr>
        <p:spPr>
          <a:xfrm>
            <a:off x="2006675" y="3861048"/>
            <a:ext cx="874275" cy="178667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12"/>
          <p:cNvCxnSpPr>
            <a:stCxn id="30" idx="4"/>
            <a:endCxn id="36" idx="0"/>
          </p:cNvCxnSpPr>
          <p:nvPr/>
        </p:nvCxnSpPr>
        <p:spPr>
          <a:xfrm flipH="1">
            <a:off x="2880950" y="4321479"/>
            <a:ext cx="502758" cy="132624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6" name="椭圆 16"/>
          <p:cNvSpPr/>
          <p:nvPr/>
        </p:nvSpPr>
        <p:spPr>
          <a:xfrm>
            <a:off x="649704" y="4056894"/>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Amy</a:t>
            </a:r>
            <a:endParaRPr lang="zh-CN" altLang="en-US" dirty="0">
              <a:solidFill>
                <a:srgbClr val="7030A0"/>
              </a:solidFill>
              <a:cs typeface="Times New Roman" pitchFamily="18" charset="0"/>
            </a:endParaRPr>
          </a:p>
        </p:txBody>
      </p:sp>
      <p:sp>
        <p:nvSpPr>
          <p:cNvPr id="30" name="椭圆 17"/>
          <p:cNvSpPr/>
          <p:nvPr/>
        </p:nvSpPr>
        <p:spPr>
          <a:xfrm>
            <a:off x="2924697" y="4033447"/>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Tom</a:t>
            </a:r>
            <a:endParaRPr lang="zh-CN" altLang="en-US" dirty="0">
              <a:solidFill>
                <a:srgbClr val="7030A0"/>
              </a:solidFill>
              <a:cs typeface="Times New Roman" pitchFamily="18" charset="0"/>
            </a:endParaRPr>
          </a:p>
        </p:txBody>
      </p:sp>
      <p:sp>
        <p:nvSpPr>
          <p:cNvPr id="31" name="椭圆 18"/>
          <p:cNvSpPr/>
          <p:nvPr/>
        </p:nvSpPr>
        <p:spPr>
          <a:xfrm>
            <a:off x="1547664" y="3573016"/>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Bob</a:t>
            </a:r>
            <a:endParaRPr lang="zh-CN" altLang="en-US" dirty="0">
              <a:solidFill>
                <a:srgbClr val="7030A0"/>
              </a:solidFill>
              <a:cs typeface="Times New Roman" pitchFamily="18" charset="0"/>
            </a:endParaRPr>
          </a:p>
        </p:txBody>
      </p:sp>
      <p:sp>
        <p:nvSpPr>
          <p:cNvPr id="33" name="椭圆 19"/>
          <p:cNvSpPr/>
          <p:nvPr/>
        </p:nvSpPr>
        <p:spPr>
          <a:xfrm>
            <a:off x="1962928" y="4321479"/>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Nick</a:t>
            </a:r>
            <a:endParaRPr lang="zh-CN" altLang="en-US" dirty="0">
              <a:solidFill>
                <a:srgbClr val="7030A0"/>
              </a:solidFill>
              <a:cs typeface="Times New Roman" pitchFamily="18" charset="0"/>
            </a:endParaRPr>
          </a:p>
        </p:txBody>
      </p:sp>
      <p:sp>
        <p:nvSpPr>
          <p:cNvPr id="34" name="矩形 20"/>
          <p:cNvSpPr/>
          <p:nvPr/>
        </p:nvSpPr>
        <p:spPr>
          <a:xfrm>
            <a:off x="917942" y="5650024"/>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1</a:t>
            </a:r>
            <a:endParaRPr lang="zh-CN" altLang="en-US" dirty="0"/>
          </a:p>
        </p:txBody>
      </p:sp>
      <p:sp>
        <p:nvSpPr>
          <p:cNvPr id="35" name="矩形 21"/>
          <p:cNvSpPr/>
          <p:nvPr/>
        </p:nvSpPr>
        <p:spPr>
          <a:xfrm>
            <a:off x="1725620" y="6177188"/>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2</a:t>
            </a:r>
            <a:endParaRPr lang="zh-CN" altLang="en-US" dirty="0"/>
          </a:p>
        </p:txBody>
      </p:sp>
      <p:sp>
        <p:nvSpPr>
          <p:cNvPr id="36" name="矩形 22"/>
          <p:cNvSpPr/>
          <p:nvPr/>
        </p:nvSpPr>
        <p:spPr>
          <a:xfrm>
            <a:off x="2421939" y="5647724"/>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3</a:t>
            </a:r>
            <a:endParaRPr lang="zh-CN" altLang="en-US" dirty="0"/>
          </a:p>
        </p:txBody>
      </p:sp>
      <p:cxnSp>
        <p:nvCxnSpPr>
          <p:cNvPr id="41" name="直接连接符 13"/>
          <p:cNvCxnSpPr>
            <a:stCxn id="33" idx="4"/>
            <a:endCxn id="35" idx="0"/>
          </p:cNvCxnSpPr>
          <p:nvPr/>
        </p:nvCxnSpPr>
        <p:spPr>
          <a:xfrm flipH="1">
            <a:off x="2184631" y="4609511"/>
            <a:ext cx="237308" cy="156767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graphicFrame>
        <p:nvGraphicFramePr>
          <p:cNvPr id="51" name="表格 4"/>
          <p:cNvGraphicFramePr>
            <a:graphicFrameLocks noGrp="1"/>
          </p:cNvGraphicFramePr>
          <p:nvPr>
            <p:extLst/>
          </p:nvPr>
        </p:nvGraphicFramePr>
        <p:xfrm>
          <a:off x="4214236" y="4321479"/>
          <a:ext cx="4362451" cy="1849120"/>
        </p:xfrm>
        <a:graphic>
          <a:graphicData uri="http://schemas.openxmlformats.org/drawingml/2006/table">
            <a:tbl>
              <a:tblPr firstRow="1" bandRow="1">
                <a:tableStyleId>{5940675A-B579-460E-94D1-54222C63F5DA}</a:tableStyleId>
              </a:tblPr>
              <a:tblGrid>
                <a:gridCol w="899964"/>
                <a:gridCol w="864096"/>
                <a:gridCol w="864096"/>
                <a:gridCol w="792088"/>
                <a:gridCol w="942207"/>
              </a:tblGrid>
              <a:tr h="125670">
                <a:tc>
                  <a:txBody>
                    <a:bodyPr/>
                    <a:lstStyle/>
                    <a:p>
                      <a:pPr algn="l"/>
                      <a:endParaRPr lang="zh-CN" altLang="en-US" sz="1800" b="0" dirty="0">
                        <a:latin typeface="+mn-lt"/>
                        <a:ea typeface="+mn-ea"/>
                        <a:cs typeface="Times New Roman" pitchFamily="18" charset="0"/>
                      </a:endParaRPr>
                    </a:p>
                  </a:txBody>
                  <a:tcPr/>
                </a:tc>
                <a:tc>
                  <a:txBody>
                    <a:bodyPr/>
                    <a:lstStyle/>
                    <a:p>
                      <a:pPr algn="ctr"/>
                      <a:r>
                        <a:rPr lang="en-US" altLang="zh-CN" sz="1600" b="0" dirty="0" smtClean="0">
                          <a:latin typeface="+mn-lt"/>
                          <a:ea typeface="+mn-ea"/>
                          <a:cs typeface="Times New Roman" pitchFamily="18" charset="0"/>
                        </a:rPr>
                        <a:t>Amy</a:t>
                      </a:r>
                      <a:endParaRPr lang="zh-CN" altLang="en-US" sz="1600" b="0" dirty="0">
                        <a:latin typeface="+mn-lt"/>
                        <a:ea typeface="+mn-ea"/>
                        <a:cs typeface="Times New Roman" pitchFamily="18" charset="0"/>
                      </a:endParaRPr>
                    </a:p>
                  </a:txBody>
                  <a:tcPr/>
                </a:tc>
                <a:tc>
                  <a:txBody>
                    <a:bodyPr/>
                    <a:lstStyle/>
                    <a:p>
                      <a:pPr algn="ctr"/>
                      <a:r>
                        <a:rPr lang="en-US" altLang="zh-CN" sz="1600" b="0" dirty="0" smtClean="0">
                          <a:latin typeface="+mn-lt"/>
                          <a:ea typeface="+mn-ea"/>
                          <a:cs typeface="Times New Roman" pitchFamily="18" charset="0"/>
                        </a:rPr>
                        <a:t>Bob</a:t>
                      </a:r>
                      <a:endParaRPr lang="zh-CN" altLang="en-US" sz="1600" b="0" dirty="0">
                        <a:latin typeface="+mn-lt"/>
                        <a:ea typeface="+mn-ea"/>
                        <a:cs typeface="Times New Roman" pitchFamily="18" charset="0"/>
                      </a:endParaRPr>
                    </a:p>
                  </a:txBody>
                  <a:tcPr/>
                </a:tc>
                <a:tc>
                  <a:txBody>
                    <a:bodyPr/>
                    <a:lstStyle/>
                    <a:p>
                      <a:pPr algn="ctr"/>
                      <a:r>
                        <a:rPr lang="en-US" altLang="zh-CN" sz="1600" b="0" dirty="0" smtClean="0">
                          <a:latin typeface="+mn-lt"/>
                          <a:ea typeface="+mn-ea"/>
                          <a:cs typeface="Times New Roman" pitchFamily="18" charset="0"/>
                        </a:rPr>
                        <a:t>…</a:t>
                      </a:r>
                      <a:endParaRPr lang="zh-CN" altLang="en-US" sz="1600" b="0" dirty="0">
                        <a:latin typeface="+mn-lt"/>
                        <a:ea typeface="+mn-ea"/>
                        <a:cs typeface="Times New Roman" pitchFamily="18" charset="0"/>
                      </a:endParaRPr>
                    </a:p>
                  </a:txBody>
                  <a:tcPr/>
                </a:tc>
                <a:tc>
                  <a:txBody>
                    <a:bodyPr/>
                    <a:lstStyle/>
                    <a:p>
                      <a:pPr algn="ctr"/>
                      <a:r>
                        <a:rPr lang="en-US" altLang="zh-CN" sz="1600" b="0" dirty="0" smtClean="0">
                          <a:latin typeface="+mn-lt"/>
                          <a:ea typeface="+mn-ea"/>
                          <a:cs typeface="Times New Roman" pitchFamily="18" charset="0"/>
                        </a:rPr>
                        <a:t>User</a:t>
                      </a:r>
                      <a:r>
                        <a:rPr lang="en-US" altLang="zh-CN" sz="1600" b="0" baseline="0" dirty="0" smtClean="0">
                          <a:latin typeface="+mn-lt"/>
                          <a:ea typeface="+mn-ea"/>
                          <a:cs typeface="Times New Roman" pitchFamily="18" charset="0"/>
                        </a:rPr>
                        <a:t> M</a:t>
                      </a:r>
                      <a:endParaRPr lang="zh-CN" altLang="en-US" sz="1600" b="0" dirty="0">
                        <a:latin typeface="+mn-lt"/>
                        <a:ea typeface="+mn-ea"/>
                        <a:cs typeface="Times New Roman" pitchFamily="18" charset="0"/>
                      </a:endParaRPr>
                    </a:p>
                  </a:txBody>
                  <a:tcPr/>
                </a:tc>
              </a:tr>
              <a:tr h="370840">
                <a:tc>
                  <a:txBody>
                    <a:bodyPr/>
                    <a:lstStyle/>
                    <a:p>
                      <a:pPr algn="l"/>
                      <a:r>
                        <a:rPr lang="en-US" altLang="zh-CN" sz="1800" b="0" dirty="0" smtClean="0">
                          <a:latin typeface="+mn-lt"/>
                          <a:ea typeface="+mn-ea"/>
                          <a:cs typeface="Times New Roman" pitchFamily="18" charset="0"/>
                        </a:rPr>
                        <a:t>Post </a:t>
                      </a:r>
                      <a:r>
                        <a:rPr lang="en-US" altLang="zh-CN" sz="1800" b="0" baseline="0" dirty="0" smtClean="0">
                          <a:latin typeface="+mn-lt"/>
                          <a:ea typeface="+mn-ea"/>
                          <a:cs typeface="Times New Roman" pitchFamily="18" charset="0"/>
                        </a:rPr>
                        <a:t>1</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1</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1</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0</a:t>
                      </a:r>
                      <a:endParaRPr lang="zh-CN" altLang="en-US" sz="1800" b="0" dirty="0">
                        <a:latin typeface="+mn-lt"/>
                        <a:ea typeface="+mn-ea"/>
                        <a:cs typeface="Times New Roman" pitchFamily="18" charset="0"/>
                      </a:endParaRPr>
                    </a:p>
                  </a:txBody>
                  <a:tcPr/>
                </a:tc>
              </a:tr>
              <a:tr h="370840">
                <a:tc>
                  <a:txBody>
                    <a:bodyPr/>
                    <a:lstStyle/>
                    <a:p>
                      <a:pPr algn="l"/>
                      <a:r>
                        <a:rPr lang="en-US" altLang="zh-CN" sz="1800" b="0" baseline="0" dirty="0" smtClean="0">
                          <a:latin typeface="+mn-lt"/>
                          <a:ea typeface="+mn-ea"/>
                          <a:cs typeface="Times New Roman" pitchFamily="18" charset="0"/>
                        </a:rPr>
                        <a:t>Post 2</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solidFill>
                            <a:schemeClr val="tx1"/>
                          </a:solidFill>
                          <a:latin typeface="+mn-lt"/>
                          <a:ea typeface="+mn-ea"/>
                          <a:cs typeface="Times New Roman" pitchFamily="18" charset="0"/>
                        </a:rPr>
                        <a:t>0</a:t>
                      </a:r>
                      <a:endParaRPr lang="zh-CN" altLang="en-US" sz="1800" b="0" dirty="0">
                        <a:solidFill>
                          <a:srgbClr val="FF0000"/>
                        </a:solidFill>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solidFill>
                          <a:srgbClr val="FF0000"/>
                        </a:solidFill>
                        <a:latin typeface="+mn-lt"/>
                        <a:ea typeface="+mn-ea"/>
                        <a:cs typeface="Times New Roman" pitchFamily="18" charset="0"/>
                      </a:endParaRPr>
                    </a:p>
                  </a:txBody>
                  <a:tcPr/>
                </a:tc>
              </a:tr>
              <a:tr h="370840">
                <a:tc>
                  <a:txBody>
                    <a:bodyPr/>
                    <a:lstStyle/>
                    <a:p>
                      <a:pPr algn="l"/>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endParaRPr lang="zh-CN" altLang="en-US" sz="1800" b="0" dirty="0">
                        <a:latin typeface="+mn-lt"/>
                        <a:ea typeface="+mn-ea"/>
                        <a:cs typeface="Times New Roman" pitchFamily="18" charset="0"/>
                      </a:endParaRPr>
                    </a:p>
                  </a:txBody>
                  <a:tcPr/>
                </a:tc>
              </a:tr>
              <a:tr h="370840">
                <a:tc>
                  <a:txBody>
                    <a:bodyPr/>
                    <a:lstStyle/>
                    <a:p>
                      <a:pPr algn="l"/>
                      <a:r>
                        <a:rPr lang="en-US" altLang="zh-CN" sz="1800" b="0" baseline="0" dirty="0" smtClean="0">
                          <a:latin typeface="+mn-lt"/>
                          <a:ea typeface="+mn-ea"/>
                          <a:cs typeface="Times New Roman" pitchFamily="18" charset="0"/>
                        </a:rPr>
                        <a:t>Post N</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0</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solidFill>
                          <a:srgbClr val="FF0000"/>
                        </a:solidFill>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1</a:t>
                      </a:r>
                      <a:endParaRPr lang="zh-CN" altLang="en-US" sz="1800" b="0" dirty="0">
                        <a:latin typeface="+mn-lt"/>
                        <a:ea typeface="+mn-ea"/>
                        <a:cs typeface="Times New Roman" pitchFamily="18" charset="0"/>
                      </a:endParaRPr>
                    </a:p>
                  </a:txBody>
                  <a:tcPr/>
                </a:tc>
              </a:tr>
            </a:tbl>
          </a:graphicData>
        </a:graphic>
      </p:graphicFrame>
      <p:graphicFrame>
        <p:nvGraphicFramePr>
          <p:cNvPr id="52" name="Content Placeholder 4"/>
          <p:cNvGraphicFramePr>
            <a:graphicFrameLocks noGrp="1"/>
          </p:cNvGraphicFramePr>
          <p:nvPr/>
        </p:nvGraphicFramePr>
        <p:xfrm>
          <a:off x="457200" y="1600199"/>
          <a:ext cx="8229600" cy="17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70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30" grpId="0" animBg="1"/>
      <p:bldP spid="31" grpId="0" animBg="1"/>
      <p:bldP spid="33" grpId="0" animBg="1"/>
      <p:bldP spid="34" grpId="0" animBg="1"/>
      <p:bldP spid="35" grpId="0" animBg="1"/>
      <p:bldP spid="3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Microsoft Academic Search</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90</a:t>
            </a:fld>
            <a:endParaRPr lang="en-US"/>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8465" y="1600200"/>
            <a:ext cx="660707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43425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Academic Search</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91</a:t>
            </a:fld>
            <a:endParaRPr lang="en-US"/>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2833" y="1600200"/>
            <a:ext cx="6478333"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76566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Academic Search</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92</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4085" y="1600200"/>
            <a:ext cx="643582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73886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Tencent</a:t>
            </a:r>
            <a:r>
              <a:rPr lang="en-US" altLang="zh-CN" dirty="0" smtClean="0"/>
              <a:t> </a:t>
            </a:r>
            <a:r>
              <a:rPr lang="en-US" altLang="zh-CN" dirty="0" err="1" smtClean="0"/>
              <a:t>Weibo</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93</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4783" y="1600200"/>
            <a:ext cx="671443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669386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Tencent</a:t>
            </a:r>
            <a:r>
              <a:rPr lang="en-US" altLang="zh-CN" dirty="0"/>
              <a:t> </a:t>
            </a:r>
            <a:r>
              <a:rPr lang="en-US" altLang="zh-CN" dirty="0" err="1"/>
              <a:t>Weibo</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94</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5755" y="1600200"/>
            <a:ext cx="679249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3750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65" y="-743831"/>
            <a:ext cx="7772400" cy="2200275"/>
          </a:xfrm>
        </p:spPr>
        <p:txBody>
          <a:bodyPr/>
          <a:lstStyle/>
          <a:p>
            <a:r>
              <a:rPr lang="en-US" cap="none" dirty="0" smtClean="0"/>
              <a:t>Questions?</a:t>
            </a:r>
            <a:endParaRPr lang="en-US" cap="none" dirty="0"/>
          </a:p>
        </p:txBody>
      </p:sp>
      <p:sp>
        <p:nvSpPr>
          <p:cNvPr id="5" name="Title 1"/>
          <p:cNvSpPr txBox="1">
            <a:spLocks/>
          </p:cNvSpPr>
          <p:nvPr/>
        </p:nvSpPr>
        <p:spPr>
          <a:xfrm>
            <a:off x="379282" y="2199570"/>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sz="3200" dirty="0" smtClean="0">
                <a:latin typeface="+mn-lt"/>
              </a:rPr>
              <a:t>Meng Jiang</a:t>
            </a:r>
            <a:endParaRPr lang="en-US" sz="3200" dirty="0" smtClean="0">
              <a:latin typeface="+mn-lt"/>
            </a:endParaRPr>
          </a:p>
          <a:p>
            <a:r>
              <a:rPr lang="en-US" sz="3200" dirty="0" smtClean="0">
                <a:latin typeface="+mn-lt"/>
              </a:rPr>
              <a:t>mjiang89@gmail.com</a:t>
            </a:r>
          </a:p>
          <a:p>
            <a:r>
              <a:rPr lang="en-US" sz="3200" spc="0" dirty="0"/>
              <a:t>http://</a:t>
            </a:r>
            <a:r>
              <a:rPr lang="en-US" sz="3200" spc="0" dirty="0" smtClean="0"/>
              <a:t>www.meng-jiang.com</a:t>
            </a:r>
          </a:p>
          <a:p>
            <a:endParaRPr lang="en-US" sz="3200" spc="0" dirty="0" smtClean="0"/>
          </a:p>
        </p:txBody>
      </p:sp>
      <p:cxnSp>
        <p:nvCxnSpPr>
          <p:cNvPr id="16" name="Straight Connector 15"/>
          <p:cNvCxnSpPr/>
          <p:nvPr/>
        </p:nvCxnSpPr>
        <p:spPr>
          <a:xfrm flipV="1">
            <a:off x="0" y="4597433"/>
            <a:ext cx="9144000" cy="0"/>
          </a:xfrm>
          <a:prstGeom prst="line">
            <a:avLst/>
          </a:prstGeom>
          <a:ln>
            <a:solidFill>
              <a:srgbClr val="F0F0D7"/>
            </a:solidFill>
            <a:prstDash val="solid"/>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0CFEC368-1D7A-4F81-ABF6-AE0E36BAF64C}" type="slidenum">
              <a:rPr lang="en-US" smtClean="0"/>
              <a:pPr/>
              <a:t>95</a:t>
            </a:fld>
            <a:endParaRPr lang="en-US"/>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2628" y="1741895"/>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8236" y="1741895"/>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9"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32628" y="548588"/>
            <a:ext cx="1080000"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236" y="553966"/>
            <a:ext cx="1106733"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4648" y="550453"/>
            <a:ext cx="935541" cy="1080000"/>
          </a:xfrm>
          <a:prstGeom prst="rect">
            <a:avLst/>
          </a:prstGeom>
          <a:noFill/>
          <a:ln w="2540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2" name="Picture 7" descr="http://img851.ph.126.net/pAtEZ0W4R_QkIG_2bjEEyA==/2716233525258851514.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44648" y="1824695"/>
            <a:ext cx="910756" cy="914400"/>
          </a:xfrm>
          <a:prstGeom prst="rect">
            <a:avLst/>
          </a:prstGeom>
          <a:noFill/>
          <a:ln w="2540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8"/>
          <a:stretch>
            <a:fillRect/>
          </a:stretch>
        </p:blipFill>
        <p:spPr>
          <a:xfrm>
            <a:off x="6167265" y="4825024"/>
            <a:ext cx="2441617" cy="1828800"/>
          </a:xfrm>
          <a:prstGeom prst="rect">
            <a:avLst/>
          </a:prstGeom>
          <a:ln w="25400">
            <a:solidFill>
              <a:schemeClr val="tx1"/>
            </a:solidFill>
          </a:ln>
        </p:spPr>
      </p:pic>
      <p:pic>
        <p:nvPicPr>
          <p:cNvPr id="3" name="Picture 2"/>
          <p:cNvPicPr>
            <a:picLocks noChangeAspect="1"/>
          </p:cNvPicPr>
          <p:nvPr/>
        </p:nvPicPr>
        <p:blipFill>
          <a:blip r:embed="rId9"/>
          <a:stretch>
            <a:fillRect/>
          </a:stretch>
        </p:blipFill>
        <p:spPr>
          <a:xfrm>
            <a:off x="3352337" y="4825024"/>
            <a:ext cx="2439207" cy="1828800"/>
          </a:xfrm>
          <a:prstGeom prst="rect">
            <a:avLst/>
          </a:prstGeom>
          <a:ln w="25400">
            <a:solidFill>
              <a:schemeClr val="tx1"/>
            </a:solidFill>
          </a:ln>
        </p:spPr>
      </p:pic>
      <p:pic>
        <p:nvPicPr>
          <p:cNvPr id="7" name="Picture 6"/>
          <p:cNvPicPr>
            <a:picLocks noChangeAspect="1"/>
          </p:cNvPicPr>
          <p:nvPr/>
        </p:nvPicPr>
        <p:blipFill>
          <a:blip r:embed="rId10"/>
          <a:stretch>
            <a:fillRect/>
          </a:stretch>
        </p:blipFill>
        <p:spPr>
          <a:xfrm>
            <a:off x="530721" y="4825024"/>
            <a:ext cx="2445895" cy="1828800"/>
          </a:xfrm>
          <a:prstGeom prst="rect">
            <a:avLst/>
          </a:prstGeom>
        </p:spPr>
      </p:pic>
    </p:spTree>
    <p:extLst>
      <p:ext uri="{BB962C8B-B14F-4D97-AF65-F5344CB8AC3E}">
        <p14:creationId xmlns:p14="http://schemas.microsoft.com/office/powerpoint/2010/main" val="34391008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Abnormal Use + User-user Link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96</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3345802099"/>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smtClean="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4" name="Picture 2" descr="http://www.meng-jiang.com/images/thumb-jiang-cikm12-contextu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5" name="Picture 2" descr="http://www.meng-jiang.com/images/thumb-jiang-cikm12-multipl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6" name="Picture 2" descr="http://www.meng-jiang.com/images/thumb-jiang-kdd14-fema.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28" name="Picture 2" descr="http://www.meng-jiang.com/images/thumb-jiang-kdd14-catchsync.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glow rad="38100">
              <a:srgbClr val="FF0000"/>
            </a:glow>
          </a:effectLst>
          <a:extLst>
            <a:ext uri="{909E8E84-426E-40DD-AFC4-6F175D3DCCD1}">
              <a14:hiddenFill xmlns:a14="http://schemas.microsoft.com/office/drawing/2010/main">
                <a:solidFill>
                  <a:srgbClr val="FFFFFF"/>
                </a:solidFill>
              </a14:hiddenFill>
            </a:ext>
          </a:extLst>
        </p:spPr>
      </p:pic>
      <p:pic>
        <p:nvPicPr>
          <p:cNvPr id="29" name="Picture 2" descr="http://www.meng-jiang.com/images/thumb-jiang-tkde14.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959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400" dirty="0" err="1" smtClean="0"/>
              <a:t>Catchsync</a:t>
            </a:r>
            <a:r>
              <a:rPr lang="en-US" altLang="zh-CN" sz="4400" dirty="0" smtClean="0"/>
              <a:t>:</a:t>
            </a:r>
            <a:br>
              <a:rPr lang="en-US" altLang="zh-CN" sz="4400" dirty="0" smtClean="0"/>
            </a:br>
            <a:r>
              <a:rPr lang="en-US" altLang="zh-CN" sz="4400" dirty="0" smtClean="0"/>
              <a:t>catch synchronized behavior in large directed graphs</a:t>
            </a:r>
            <a:endParaRPr lang="zh-CN" altLang="en-US" sz="4400" dirty="0"/>
          </a:p>
        </p:txBody>
      </p:sp>
      <p:sp>
        <p:nvSpPr>
          <p:cNvPr id="3" name="副标题 2"/>
          <p:cNvSpPr>
            <a:spLocks noGrp="1"/>
          </p:cNvSpPr>
          <p:nvPr>
            <p:ph type="subTitle" idx="1"/>
          </p:nvPr>
        </p:nvSpPr>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Alex </a:t>
            </a:r>
            <a:r>
              <a:rPr lang="en-US" altLang="zh-CN" dirty="0" err="1" smtClean="0"/>
              <a:t>Beutel</a:t>
            </a:r>
            <a:r>
              <a:rPr lang="en-US" altLang="zh-CN" dirty="0" smtClean="0"/>
              <a:t>,</a:t>
            </a:r>
          </a:p>
          <a:p>
            <a:r>
              <a:rPr lang="en-US" altLang="zh-CN" dirty="0" smtClean="0"/>
              <a:t>Christos </a:t>
            </a:r>
            <a:r>
              <a:rPr lang="en-US" altLang="zh-CN" dirty="0" err="1" smtClean="0"/>
              <a:t>Faloutsos</a:t>
            </a:r>
            <a:r>
              <a:rPr lang="en-US" altLang="zh-CN" dirty="0" smtClean="0"/>
              <a:t> and </a:t>
            </a:r>
            <a:r>
              <a:rPr lang="en-US" altLang="zh-CN" dirty="0" err="1" smtClean="0"/>
              <a:t>Shiqiang</a:t>
            </a:r>
            <a:r>
              <a:rPr lang="en-US" altLang="zh-CN" dirty="0" smtClean="0"/>
              <a:t> Yang</a:t>
            </a:r>
          </a:p>
          <a:p>
            <a:r>
              <a:rPr lang="en-US" altLang="zh-CN" dirty="0" smtClean="0"/>
              <a:t>August 26, 2014 – NYC, USA</a:t>
            </a:r>
            <a:endParaRPr lang="zh-CN" alt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4884" y="5464175"/>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464175"/>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5644175"/>
            <a:ext cx="2449451" cy="9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5178" y="5464175"/>
            <a:ext cx="956707" cy="1078992"/>
          </a:xfrm>
          <a:prstGeom prst="rect">
            <a:avLst/>
          </a:prstGeom>
        </p:spPr>
      </p:pic>
      <p:pic>
        <p:nvPicPr>
          <p:cNvPr id="8" name="Picture 2" descr="http://alexbeutel.com/images/pic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5800" y="5464175"/>
            <a:ext cx="879378" cy="10789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t1.gstatic.com/images?q=tbn:ANd9GcS--Z2tjZx2hn4UJjZ01orZ71dXMOBk49_50y6ZGr4Ciw6sONTl"/>
          <p:cNvPicPr>
            <a:picLocks noChangeAspect="1" noChangeArrowheads="1"/>
          </p:cNvPicPr>
          <p:nvPr/>
        </p:nvPicPr>
        <p:blipFill>
          <a:blip r:embed="rId8" cstate="print"/>
          <a:srcRect/>
          <a:stretch>
            <a:fillRect/>
          </a:stretch>
        </p:blipFill>
        <p:spPr bwMode="auto">
          <a:xfrm>
            <a:off x="7784291" y="404664"/>
            <a:ext cx="615494" cy="685800"/>
          </a:xfrm>
          <a:prstGeom prst="rect">
            <a:avLst/>
          </a:prstGeom>
          <a:noFill/>
        </p:spPr>
      </p:pic>
      <p:pic>
        <p:nvPicPr>
          <p:cNvPr id="12" name="Picture 7" descr="http://img851.ph.126.net/pAtEZ0W4R_QkIG_2bjEEyA==/271623352525885151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2244" y="404664"/>
            <a:ext cx="68306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44819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4387" y="2727302"/>
            <a:ext cx="629089" cy="72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1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3018" y="2156876"/>
            <a:ext cx="629089" cy="72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8157" y="19517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5216" y="26192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Fraud Detection: Graph Analysis Problem</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98</a:t>
            </a:fld>
            <a:endParaRPr lang="en-US"/>
          </a:p>
        </p:txBody>
      </p:sp>
      <p:pic>
        <p:nvPicPr>
          <p:cNvPr id="5" name="Picture 4"/>
          <p:cNvPicPr>
            <a:picLocks noChangeAspect="1"/>
          </p:cNvPicPr>
          <p:nvPr/>
        </p:nvPicPr>
        <p:blipFill>
          <a:blip r:embed="rId5"/>
          <a:stretch>
            <a:fillRect/>
          </a:stretch>
        </p:blipFill>
        <p:spPr>
          <a:xfrm>
            <a:off x="609496" y="2361801"/>
            <a:ext cx="4191726" cy="1389888"/>
          </a:xfrm>
          <a:prstGeom prst="rect">
            <a:avLst/>
          </a:prstGeom>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0249" y="33392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a:stCxn id="8" idx="3"/>
            <a:endCxn id="110" idx="1"/>
          </p:cNvCxnSpPr>
          <p:nvPr/>
        </p:nvCxnSpPr>
        <p:spPr>
          <a:xfrm flipV="1">
            <a:off x="6054747" y="2518064"/>
            <a:ext cx="1518271" cy="1181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10" idx="1"/>
          </p:cNvCxnSpPr>
          <p:nvPr/>
        </p:nvCxnSpPr>
        <p:spPr>
          <a:xfrm flipV="1">
            <a:off x="6389714" y="2518064"/>
            <a:ext cx="1183304" cy="461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10" idx="1"/>
          </p:cNvCxnSpPr>
          <p:nvPr/>
        </p:nvCxnSpPr>
        <p:spPr>
          <a:xfrm flipV="1">
            <a:off x="6585406" y="2518064"/>
            <a:ext cx="987612" cy="153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109" idx="1"/>
          </p:cNvCxnSpPr>
          <p:nvPr/>
        </p:nvCxnSpPr>
        <p:spPr>
          <a:xfrm flipV="1">
            <a:off x="6054747" y="3088490"/>
            <a:ext cx="2009640" cy="610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2"/>
            <a:endCxn id="109" idx="1"/>
          </p:cNvCxnSpPr>
          <p:nvPr/>
        </p:nvCxnSpPr>
        <p:spPr>
          <a:xfrm>
            <a:off x="6585406" y="2671751"/>
            <a:ext cx="1478981" cy="416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3"/>
            <a:endCxn id="109" idx="1"/>
          </p:cNvCxnSpPr>
          <p:nvPr/>
        </p:nvCxnSpPr>
        <p:spPr>
          <a:xfrm>
            <a:off x="6389714" y="2979251"/>
            <a:ext cx="1674673" cy="109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032" idx="3"/>
            <a:endCxn id="1036" idx="1"/>
          </p:cNvCxnSpPr>
          <p:nvPr/>
        </p:nvCxnSpPr>
        <p:spPr>
          <a:xfrm>
            <a:off x="6423213" y="4947270"/>
            <a:ext cx="969223" cy="564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38" idx="0"/>
            <a:endCxn id="1034" idx="1"/>
          </p:cNvCxnSpPr>
          <p:nvPr/>
        </p:nvCxnSpPr>
        <p:spPr>
          <a:xfrm flipV="1">
            <a:off x="6564441" y="4443072"/>
            <a:ext cx="1142540" cy="954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038" idx="0"/>
            <a:endCxn id="1032" idx="3"/>
          </p:cNvCxnSpPr>
          <p:nvPr/>
        </p:nvCxnSpPr>
        <p:spPr>
          <a:xfrm flipH="1" flipV="1">
            <a:off x="6423213" y="4947270"/>
            <a:ext cx="141228" cy="45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034" idx="1"/>
            <a:endCxn id="1032" idx="3"/>
          </p:cNvCxnSpPr>
          <p:nvPr/>
        </p:nvCxnSpPr>
        <p:spPr>
          <a:xfrm flipH="1">
            <a:off x="6423213" y="4443072"/>
            <a:ext cx="1283768" cy="5041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034" idx="1"/>
            <a:endCxn id="1036" idx="1"/>
          </p:cNvCxnSpPr>
          <p:nvPr/>
        </p:nvCxnSpPr>
        <p:spPr>
          <a:xfrm flipH="1">
            <a:off x="7392436" y="4443072"/>
            <a:ext cx="314545" cy="106869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2943277" y="2014848"/>
            <a:ext cx="1857945" cy="307777"/>
          </a:xfrm>
          <a:prstGeom prst="rect">
            <a:avLst/>
          </a:prstGeom>
        </p:spPr>
        <p:txBody>
          <a:bodyPr wrap="none">
            <a:spAutoFit/>
          </a:bodyPr>
          <a:lstStyle/>
          <a:p>
            <a:r>
              <a:rPr lang="en-US" sz="1400" dirty="0" smtClean="0"/>
              <a:t>[www.buyfollowz.org]</a:t>
            </a:r>
          </a:p>
        </p:txBody>
      </p:sp>
      <p:sp>
        <p:nvSpPr>
          <p:cNvPr id="163" name="Rectangle 162"/>
          <p:cNvSpPr/>
          <p:nvPr/>
        </p:nvSpPr>
        <p:spPr>
          <a:xfrm>
            <a:off x="3074466" y="4308203"/>
            <a:ext cx="1726755" cy="307777"/>
          </a:xfrm>
          <a:prstGeom prst="rect">
            <a:avLst/>
          </a:prstGeom>
        </p:spPr>
        <p:txBody>
          <a:bodyPr wrap="none">
            <a:spAutoFit/>
          </a:bodyPr>
          <a:lstStyle/>
          <a:p>
            <a:r>
              <a:rPr lang="en-US" sz="1400" dirty="0" smtClean="0"/>
              <a:t>[buymorelikes.com]</a:t>
            </a:r>
          </a:p>
        </p:txBody>
      </p:sp>
      <p:pic>
        <p:nvPicPr>
          <p:cNvPr id="165" name="Picture 164"/>
          <p:cNvPicPr>
            <a:picLocks noChangeAspect="1"/>
          </p:cNvPicPr>
          <p:nvPr/>
        </p:nvPicPr>
        <p:blipFill>
          <a:blip r:embed="rId6"/>
          <a:stretch>
            <a:fillRect/>
          </a:stretch>
        </p:blipFill>
        <p:spPr>
          <a:xfrm>
            <a:off x="692884" y="4657442"/>
            <a:ext cx="4187952" cy="1535148"/>
          </a:xfrm>
          <a:prstGeom prst="rect">
            <a:avLst/>
          </a:prstGeom>
        </p:spPr>
      </p:pic>
      <p:pic>
        <p:nvPicPr>
          <p:cNvPr id="1026" name="Picture 2" descr="Twitter bird logo 2012.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885" y="1641801"/>
            <a:ext cx="88888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book.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884" y="3895980"/>
            <a:ext cx="190843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2.wikia.nocookie.net/__cb20120114223254/villains/images/3/39/Bart-simpson.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23213" y="4497270"/>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upload.wikimedia.org/wikipedia/en/e/ec/Lisa_Simps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6981" y="3993072"/>
            <a:ext cx="553279"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mg1.wikia.nocookie.net/__cb20130913053022/simpsons/images/6/67/Eliza_Simps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92436" y="5061762"/>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impsonswiki.com/w/images/thumb/6/65/Sven_Simpson.png/250px-Sven_Simps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14441" y="5397270"/>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Arrow Connector 68"/>
          <p:cNvCxnSpPr>
            <a:stCxn id="1032" idx="3"/>
            <a:endCxn id="109" idx="1"/>
          </p:cNvCxnSpPr>
          <p:nvPr/>
        </p:nvCxnSpPr>
        <p:spPr>
          <a:xfrm flipV="1">
            <a:off x="6423213" y="3088490"/>
            <a:ext cx="1641174" cy="1858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78"/>
          <p:cNvCxnSpPr>
            <a:stCxn id="1036" idx="1"/>
            <a:endCxn id="1038" idx="0"/>
          </p:cNvCxnSpPr>
          <p:nvPr/>
        </p:nvCxnSpPr>
        <p:spPr>
          <a:xfrm flipH="1" flipV="1">
            <a:off x="6564441" y="5397270"/>
            <a:ext cx="827995" cy="114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68"/>
          <p:cNvCxnSpPr>
            <a:stCxn id="1034" idx="1"/>
            <a:endCxn id="109" idx="1"/>
          </p:cNvCxnSpPr>
          <p:nvPr/>
        </p:nvCxnSpPr>
        <p:spPr>
          <a:xfrm flipV="1">
            <a:off x="7706981" y="3088490"/>
            <a:ext cx="357406" cy="1354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Freeform 194"/>
          <p:cNvSpPr/>
          <p:nvPr/>
        </p:nvSpPr>
        <p:spPr>
          <a:xfrm>
            <a:off x="5191120" y="1841259"/>
            <a:ext cx="3736894" cy="2264259"/>
          </a:xfrm>
          <a:custGeom>
            <a:avLst/>
            <a:gdLst>
              <a:gd name="connsiteX0" fmla="*/ 1693066 w 3736894"/>
              <a:gd name="connsiteY0" fmla="*/ 3621 h 2482004"/>
              <a:gd name="connsiteX1" fmla="*/ 250765 w 3736894"/>
              <a:gd name="connsiteY1" fmla="*/ 606936 h 2482004"/>
              <a:gd name="connsiteX2" fmla="*/ 335606 w 3736894"/>
              <a:gd name="connsiteY2" fmla="*/ 2454590 h 2482004"/>
              <a:gd name="connsiteX3" fmla="*/ 3540720 w 3736894"/>
              <a:gd name="connsiteY3" fmla="*/ 1625031 h 2482004"/>
              <a:gd name="connsiteX4" fmla="*/ 3201355 w 3736894"/>
              <a:gd name="connsiteY4" fmla="*/ 418400 h 2482004"/>
              <a:gd name="connsiteX5" fmla="*/ 1693066 w 3736894"/>
              <a:gd name="connsiteY5" fmla="*/ 3621 h 248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6894" h="2482004">
                <a:moveTo>
                  <a:pt x="1693066" y="3621"/>
                </a:moveTo>
                <a:cubicBezTo>
                  <a:pt x="1201301" y="35044"/>
                  <a:pt x="477008" y="198441"/>
                  <a:pt x="250765" y="606936"/>
                </a:cubicBezTo>
                <a:cubicBezTo>
                  <a:pt x="24522" y="1015431"/>
                  <a:pt x="-212720" y="2284908"/>
                  <a:pt x="335606" y="2454590"/>
                </a:cubicBezTo>
                <a:cubicBezTo>
                  <a:pt x="883932" y="2624272"/>
                  <a:pt x="3063095" y="1964396"/>
                  <a:pt x="3540720" y="1625031"/>
                </a:cubicBezTo>
                <a:cubicBezTo>
                  <a:pt x="4018345" y="1285666"/>
                  <a:pt x="3512440" y="688635"/>
                  <a:pt x="3201355" y="418400"/>
                </a:cubicBezTo>
                <a:cubicBezTo>
                  <a:pt x="2890271" y="148165"/>
                  <a:pt x="2184831" y="-27802"/>
                  <a:pt x="1693066" y="3621"/>
                </a:cubicBezTo>
                <a:close/>
              </a:path>
            </a:pathLst>
          </a:custGeom>
          <a:solidFill>
            <a:srgbClr val="FF0000">
              <a:alpha val="1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任意多边形 66"/>
          <p:cNvSpPr/>
          <p:nvPr/>
        </p:nvSpPr>
        <p:spPr>
          <a:xfrm>
            <a:off x="5586577" y="3895980"/>
            <a:ext cx="2789577" cy="2520019"/>
          </a:xfrm>
          <a:custGeom>
            <a:avLst/>
            <a:gdLst>
              <a:gd name="connsiteX0" fmla="*/ 1251082 w 2789577"/>
              <a:gd name="connsiteY0" fmla="*/ 339527 h 2520019"/>
              <a:gd name="connsiteX1" fmla="*/ 292720 w 2789577"/>
              <a:gd name="connsiteY1" fmla="*/ 568127 h 2520019"/>
              <a:gd name="connsiteX2" fmla="*/ 2574 w 2789577"/>
              <a:gd name="connsiteY2" fmla="*/ 1069288 h 2520019"/>
              <a:gd name="connsiteX3" fmla="*/ 415812 w 2789577"/>
              <a:gd name="connsiteY3" fmla="*/ 2097988 h 2520019"/>
              <a:gd name="connsiteX4" fmla="*/ 1163159 w 2789577"/>
              <a:gd name="connsiteY4" fmla="*/ 2520019 h 2520019"/>
              <a:gd name="connsiteX5" fmla="*/ 2657851 w 2789577"/>
              <a:gd name="connsiteY5" fmla="*/ 2097988 h 2520019"/>
              <a:gd name="connsiteX6" fmla="*/ 2710605 w 2789577"/>
              <a:gd name="connsiteY6" fmla="*/ 629673 h 2520019"/>
              <a:gd name="connsiteX7" fmla="*/ 2622682 w 2789577"/>
              <a:gd name="connsiteY7" fmla="*/ 5419 h 2520019"/>
              <a:gd name="connsiteX8" fmla="*/ 1251082 w 2789577"/>
              <a:gd name="connsiteY8" fmla="*/ 339527 h 252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9577" h="2520019">
                <a:moveTo>
                  <a:pt x="1251082" y="339527"/>
                </a:moveTo>
                <a:cubicBezTo>
                  <a:pt x="862755" y="433312"/>
                  <a:pt x="500805" y="446500"/>
                  <a:pt x="292720" y="568127"/>
                </a:cubicBezTo>
                <a:cubicBezTo>
                  <a:pt x="84635" y="689754"/>
                  <a:pt x="-17941" y="814311"/>
                  <a:pt x="2574" y="1069288"/>
                </a:cubicBezTo>
                <a:cubicBezTo>
                  <a:pt x="23089" y="1324265"/>
                  <a:pt x="222381" y="1856200"/>
                  <a:pt x="415812" y="2097988"/>
                </a:cubicBezTo>
                <a:cubicBezTo>
                  <a:pt x="609243" y="2339776"/>
                  <a:pt x="789486" y="2520019"/>
                  <a:pt x="1163159" y="2520019"/>
                </a:cubicBezTo>
                <a:cubicBezTo>
                  <a:pt x="1536832" y="2520019"/>
                  <a:pt x="2399943" y="2413045"/>
                  <a:pt x="2657851" y="2097988"/>
                </a:cubicBezTo>
                <a:cubicBezTo>
                  <a:pt x="2915759" y="1782931"/>
                  <a:pt x="2716466" y="978434"/>
                  <a:pt x="2710605" y="629673"/>
                </a:cubicBezTo>
                <a:cubicBezTo>
                  <a:pt x="2704744" y="280912"/>
                  <a:pt x="2868867" y="53777"/>
                  <a:pt x="2622682" y="5419"/>
                </a:cubicBezTo>
                <a:cubicBezTo>
                  <a:pt x="2376497" y="-42939"/>
                  <a:pt x="1639409" y="245742"/>
                  <a:pt x="1251082" y="339527"/>
                </a:cubicBezTo>
                <a:close/>
              </a:path>
            </a:pathLst>
          </a:custGeom>
          <a:solidFill>
            <a:srgbClr val="00B050">
              <a:alpha val="10000"/>
            </a:srgb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715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10"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0" presetClass="entr" presetSubtype="0" fill="hold"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par>
                                <p:cTn id="47" presetID="10"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par>
                                <p:cTn id="53" presetID="10" presetClass="entr" presetSubtype="0" fill="hold"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nodeType="withEffect">
                                  <p:stCondLst>
                                    <p:cond delay="0"/>
                                  </p:stCondLst>
                                  <p:childTnLst>
                                    <p:set>
                                      <p:cBhvr>
                                        <p:cTn id="57" dur="1" fill="hold">
                                          <p:stCondLst>
                                            <p:cond delay="0"/>
                                          </p:stCondLst>
                                        </p:cTn>
                                        <p:tgtEl>
                                          <p:spTgt spid="1034"/>
                                        </p:tgtEl>
                                        <p:attrNameLst>
                                          <p:attrName>style.visibility</p:attrName>
                                        </p:attrNameLst>
                                      </p:cBhvr>
                                      <p:to>
                                        <p:strVal val="visible"/>
                                      </p:to>
                                    </p:set>
                                    <p:animEffect transition="in" filter="fade">
                                      <p:cBhvr>
                                        <p:cTn id="58" dur="500"/>
                                        <p:tgtEl>
                                          <p:spTgt spid="1034"/>
                                        </p:tgtEl>
                                      </p:cBhvr>
                                    </p:animEffect>
                                  </p:childTnLst>
                                </p:cTn>
                              </p:par>
                              <p:par>
                                <p:cTn id="59" presetID="10" presetClass="entr" presetSubtype="0" fill="hold"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1038"/>
                                        </p:tgtEl>
                                        <p:attrNameLst>
                                          <p:attrName>style.visibility</p:attrName>
                                        </p:attrNameLst>
                                      </p:cBhvr>
                                      <p:to>
                                        <p:strVal val="visible"/>
                                      </p:to>
                                    </p:set>
                                    <p:animEffect transition="in" filter="fade">
                                      <p:cBhvr>
                                        <p:cTn id="64" dur="500"/>
                                        <p:tgtEl>
                                          <p:spTgt spid="1038"/>
                                        </p:tgtEl>
                                      </p:cBhvr>
                                    </p:animEffect>
                                  </p:childTnLst>
                                </p:cTn>
                              </p:par>
                              <p:par>
                                <p:cTn id="65" presetID="10"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10"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5"/>
                                        </p:tgtEl>
                                        <p:attrNameLst>
                                          <p:attrName>style.visibility</p:attrName>
                                        </p:attrNameLst>
                                      </p:cBhvr>
                                      <p:to>
                                        <p:strVal val="visible"/>
                                      </p:to>
                                    </p:set>
                                    <p:animEffect transition="in" filter="fade">
                                      <p:cBhvr>
                                        <p:cTn id="76" dur="500"/>
                                        <p:tgtEl>
                                          <p:spTgt spid="19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6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Fraud Detection: Graph Analysis Problem</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99</a:t>
            </a:fld>
            <a:endParaRPr lang="en-US"/>
          </a:p>
        </p:txBody>
      </p:sp>
      <p:sp>
        <p:nvSpPr>
          <p:cNvPr id="161" name="Rectangle 160"/>
          <p:cNvSpPr/>
          <p:nvPr/>
        </p:nvSpPr>
        <p:spPr>
          <a:xfrm>
            <a:off x="3193743" y="2098726"/>
            <a:ext cx="1806905" cy="307777"/>
          </a:xfrm>
          <a:prstGeom prst="rect">
            <a:avLst/>
          </a:prstGeom>
        </p:spPr>
        <p:txBody>
          <a:bodyPr wrap="none">
            <a:spAutoFit/>
          </a:bodyPr>
          <a:lstStyle/>
          <a:p>
            <a:r>
              <a:rPr lang="en-US" sz="1400" dirty="0"/>
              <a:t>[</a:t>
            </a:r>
            <a:r>
              <a:rPr lang="en-US" sz="1400" dirty="0" smtClean="0"/>
              <a:t>buycheaplikes.com]</a:t>
            </a:r>
          </a:p>
        </p:txBody>
      </p:sp>
      <p:sp>
        <p:nvSpPr>
          <p:cNvPr id="163" name="Rectangle 162"/>
          <p:cNvSpPr/>
          <p:nvPr/>
        </p:nvSpPr>
        <p:spPr>
          <a:xfrm>
            <a:off x="3414178" y="4135686"/>
            <a:ext cx="1627369" cy="307777"/>
          </a:xfrm>
          <a:prstGeom prst="rect">
            <a:avLst/>
          </a:prstGeom>
        </p:spPr>
        <p:txBody>
          <a:bodyPr wrap="none">
            <a:spAutoFit/>
          </a:bodyPr>
          <a:lstStyle/>
          <a:p>
            <a:r>
              <a:rPr lang="en-US" altLang="zh-CN" sz="1400" dirty="0" smtClean="0"/>
              <a:t>[reviewsteria.com]</a:t>
            </a:r>
            <a:endParaRPr lang="en-US" sz="14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49" y="4555185"/>
            <a:ext cx="4186800" cy="1742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Amazon.com-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49" y="4003826"/>
            <a:ext cx="2232000" cy="446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ouTube logo 2013.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249" y="1606403"/>
            <a:ext cx="19050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7"/>
          <p:cNvPicPr>
            <a:picLocks noChangeAspect="1"/>
          </p:cNvPicPr>
          <p:nvPr/>
        </p:nvPicPr>
        <p:blipFill>
          <a:blip r:embed="rId6"/>
          <a:stretch>
            <a:fillRect/>
          </a:stretch>
        </p:blipFill>
        <p:spPr>
          <a:xfrm>
            <a:off x="5682040" y="1979599"/>
            <a:ext cx="914400" cy="569205"/>
          </a:xfrm>
          <a:prstGeom prst="rect">
            <a:avLst/>
          </a:prstGeom>
        </p:spPr>
      </p:pic>
      <p:pic>
        <p:nvPicPr>
          <p:cNvPr id="41" name="Picture 10"/>
          <p:cNvPicPr>
            <a:picLocks noChangeAspect="1"/>
          </p:cNvPicPr>
          <p:nvPr/>
        </p:nvPicPr>
        <p:blipFill>
          <a:blip r:embed="rId6"/>
          <a:stretch>
            <a:fillRect/>
          </a:stretch>
        </p:blipFill>
        <p:spPr>
          <a:xfrm>
            <a:off x="5243890" y="2807738"/>
            <a:ext cx="914400" cy="569205"/>
          </a:xfrm>
          <a:prstGeom prst="rect">
            <a:avLst/>
          </a:prstGeom>
        </p:spPr>
      </p:pic>
      <p:pic>
        <p:nvPicPr>
          <p:cNvPr id="42" name="Picture 11"/>
          <p:cNvPicPr>
            <a:picLocks noChangeAspect="1"/>
          </p:cNvPicPr>
          <p:nvPr/>
        </p:nvPicPr>
        <p:blipFill>
          <a:blip r:embed="rId6"/>
          <a:stretch>
            <a:fillRect/>
          </a:stretch>
        </p:blipFill>
        <p:spPr>
          <a:xfrm>
            <a:off x="5219660" y="3527283"/>
            <a:ext cx="914400" cy="569205"/>
          </a:xfrm>
          <a:prstGeom prst="rect">
            <a:avLst/>
          </a:prstGeom>
        </p:spPr>
      </p:pic>
      <p:pic>
        <p:nvPicPr>
          <p:cNvPr id="46" name="Picture 9"/>
          <p:cNvPicPr>
            <a:picLocks noChangeAspect="1"/>
          </p:cNvPicPr>
          <p:nvPr/>
        </p:nvPicPr>
        <p:blipFill>
          <a:blip r:embed="rId7"/>
          <a:stretch>
            <a:fillRect/>
          </a:stretch>
        </p:blipFill>
        <p:spPr>
          <a:xfrm>
            <a:off x="7010549" y="1866920"/>
            <a:ext cx="457200" cy="451556"/>
          </a:xfrm>
          <a:prstGeom prst="rect">
            <a:avLst/>
          </a:prstGeom>
        </p:spPr>
      </p:pic>
      <p:pic>
        <p:nvPicPr>
          <p:cNvPr id="47" name="Picture 16" descr="http://chinesedora.myweb.hinet.net/images/nobim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7954" y="4498177"/>
            <a:ext cx="806552"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7" descr="http://img4.duitang.com/uploads/item/201306/17/20130617135353_Wyftv.jpe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6368" y="5426377"/>
            <a:ext cx="75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15"/>
          <p:cNvCxnSpPr>
            <a:stCxn id="40" idx="3"/>
            <a:endCxn id="2059" idx="1"/>
          </p:cNvCxnSpPr>
          <p:nvPr/>
        </p:nvCxnSpPr>
        <p:spPr>
          <a:xfrm>
            <a:off x="6596440" y="2264202"/>
            <a:ext cx="1249829" cy="2846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21"/>
          <p:cNvCxnSpPr>
            <a:stCxn id="41" idx="3"/>
            <a:endCxn id="2059" idx="1"/>
          </p:cNvCxnSpPr>
          <p:nvPr/>
        </p:nvCxnSpPr>
        <p:spPr>
          <a:xfrm flipV="1">
            <a:off x="6158290" y="2548804"/>
            <a:ext cx="1687979" cy="543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24"/>
          <p:cNvCxnSpPr>
            <a:stCxn id="42" idx="3"/>
            <a:endCxn id="2059" idx="1"/>
          </p:cNvCxnSpPr>
          <p:nvPr/>
        </p:nvCxnSpPr>
        <p:spPr>
          <a:xfrm flipV="1">
            <a:off x="6134060" y="2548804"/>
            <a:ext cx="1712209" cy="12630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27"/>
          <p:cNvCxnSpPr>
            <a:stCxn id="42" idx="3"/>
            <a:endCxn id="71" idx="1"/>
          </p:cNvCxnSpPr>
          <p:nvPr/>
        </p:nvCxnSpPr>
        <p:spPr>
          <a:xfrm flipV="1">
            <a:off x="6134060" y="3312127"/>
            <a:ext cx="1712209" cy="499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33"/>
          <p:cNvCxnSpPr>
            <a:stCxn id="40" idx="3"/>
            <a:endCxn id="71" idx="1"/>
          </p:cNvCxnSpPr>
          <p:nvPr/>
        </p:nvCxnSpPr>
        <p:spPr>
          <a:xfrm>
            <a:off x="6596440" y="2264202"/>
            <a:ext cx="1249829" cy="1047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36"/>
          <p:cNvCxnSpPr>
            <a:stCxn id="48" idx="3"/>
            <a:endCxn id="2060" idx="1"/>
          </p:cNvCxnSpPr>
          <p:nvPr/>
        </p:nvCxnSpPr>
        <p:spPr>
          <a:xfrm flipV="1">
            <a:off x="6456368" y="4501455"/>
            <a:ext cx="1139968" cy="1374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39"/>
          <p:cNvCxnSpPr>
            <a:stCxn id="47" idx="3"/>
            <a:endCxn id="71" idx="1"/>
          </p:cNvCxnSpPr>
          <p:nvPr/>
        </p:nvCxnSpPr>
        <p:spPr>
          <a:xfrm flipV="1">
            <a:off x="6344506" y="3312127"/>
            <a:ext cx="1501763" cy="1636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42"/>
          <p:cNvCxnSpPr>
            <a:stCxn id="47" idx="3"/>
            <a:endCxn id="2061" idx="1"/>
          </p:cNvCxnSpPr>
          <p:nvPr/>
        </p:nvCxnSpPr>
        <p:spPr>
          <a:xfrm>
            <a:off x="6344506" y="4948177"/>
            <a:ext cx="1532041" cy="1990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45"/>
          <p:cNvCxnSpPr>
            <a:stCxn id="48" idx="3"/>
            <a:endCxn id="2061" idx="1"/>
          </p:cNvCxnSpPr>
          <p:nvPr/>
        </p:nvCxnSpPr>
        <p:spPr>
          <a:xfrm flipV="1">
            <a:off x="6456368" y="5147239"/>
            <a:ext cx="1420179" cy="729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30"/>
          <p:cNvCxnSpPr>
            <a:stCxn id="41" idx="3"/>
            <a:endCxn id="71" idx="1"/>
          </p:cNvCxnSpPr>
          <p:nvPr/>
        </p:nvCxnSpPr>
        <p:spPr>
          <a:xfrm>
            <a:off x="6158290" y="3092341"/>
            <a:ext cx="1687979" cy="219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3249" y="2495597"/>
            <a:ext cx="4186800" cy="1406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6269" y="2240866"/>
            <a:ext cx="914400" cy="61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6269" y="3004189"/>
            <a:ext cx="914400" cy="61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Freeform 1036"/>
          <p:cNvSpPr/>
          <p:nvPr/>
        </p:nvSpPr>
        <p:spPr>
          <a:xfrm>
            <a:off x="5000648" y="1742539"/>
            <a:ext cx="3969627" cy="2358849"/>
          </a:xfrm>
          <a:custGeom>
            <a:avLst/>
            <a:gdLst>
              <a:gd name="connsiteX0" fmla="*/ 1596703 w 3969627"/>
              <a:gd name="connsiteY0" fmla="*/ 19425 h 2358849"/>
              <a:gd name="connsiteX1" fmla="*/ 456060 w 3969627"/>
              <a:gd name="connsiteY1" fmla="*/ 226815 h 2358849"/>
              <a:gd name="connsiteX2" fmla="*/ 22427 w 3969627"/>
              <a:gd name="connsiteY2" fmla="*/ 2055615 h 2358849"/>
              <a:gd name="connsiteX3" fmla="*/ 1078229 w 3969627"/>
              <a:gd name="connsiteY3" fmla="*/ 2357272 h 2358849"/>
              <a:gd name="connsiteX4" fmla="*/ 2548810 w 3969627"/>
              <a:gd name="connsiteY4" fmla="*/ 2074468 h 2358849"/>
              <a:gd name="connsiteX5" fmla="*/ 3830855 w 3969627"/>
              <a:gd name="connsiteY5" fmla="*/ 1999054 h 2358849"/>
              <a:gd name="connsiteX6" fmla="*/ 3915697 w 3969627"/>
              <a:gd name="connsiteY6" fmla="*/ 952679 h 2358849"/>
              <a:gd name="connsiteX7" fmla="*/ 3661173 w 3969627"/>
              <a:gd name="connsiteY7" fmla="*/ 141973 h 2358849"/>
              <a:gd name="connsiteX8" fmla="*/ 1596703 w 3969627"/>
              <a:gd name="connsiteY8" fmla="*/ 19425 h 235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9627" h="2358849">
                <a:moveTo>
                  <a:pt x="1596703" y="19425"/>
                </a:moveTo>
                <a:cubicBezTo>
                  <a:pt x="1062518" y="33565"/>
                  <a:pt x="718439" y="-112550"/>
                  <a:pt x="456060" y="226815"/>
                </a:cubicBezTo>
                <a:cubicBezTo>
                  <a:pt x="193681" y="566180"/>
                  <a:pt x="-81268" y="1700539"/>
                  <a:pt x="22427" y="2055615"/>
                </a:cubicBezTo>
                <a:cubicBezTo>
                  <a:pt x="126122" y="2410691"/>
                  <a:pt x="657165" y="2354130"/>
                  <a:pt x="1078229" y="2357272"/>
                </a:cubicBezTo>
                <a:cubicBezTo>
                  <a:pt x="1499293" y="2360414"/>
                  <a:pt x="2090039" y="2134171"/>
                  <a:pt x="2548810" y="2074468"/>
                </a:cubicBezTo>
                <a:cubicBezTo>
                  <a:pt x="3007581" y="2014765"/>
                  <a:pt x="3603040" y="2186019"/>
                  <a:pt x="3830855" y="1999054"/>
                </a:cubicBezTo>
                <a:cubicBezTo>
                  <a:pt x="4058670" y="1812089"/>
                  <a:pt x="3943977" y="1262192"/>
                  <a:pt x="3915697" y="952679"/>
                </a:cubicBezTo>
                <a:cubicBezTo>
                  <a:pt x="3887417" y="643166"/>
                  <a:pt x="4049243" y="297515"/>
                  <a:pt x="3661173" y="141973"/>
                </a:cubicBezTo>
                <a:cubicBezTo>
                  <a:pt x="3273103" y="-13569"/>
                  <a:pt x="2130888" y="5285"/>
                  <a:pt x="1596703" y="19425"/>
                </a:cubicBezTo>
                <a:close/>
              </a:path>
            </a:pathLst>
          </a:custGeom>
          <a:solidFill>
            <a:srgbClr val="FF0000">
              <a:alpha val="1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96336" y="4249918"/>
            <a:ext cx="842400" cy="503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76547" y="4896301"/>
            <a:ext cx="842400" cy="50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80312" y="5523974"/>
            <a:ext cx="842400" cy="502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6" name="Straight Arrow Connector 45"/>
          <p:cNvCxnSpPr>
            <a:stCxn id="48" idx="3"/>
            <a:endCxn id="2062" idx="1"/>
          </p:cNvCxnSpPr>
          <p:nvPr/>
        </p:nvCxnSpPr>
        <p:spPr>
          <a:xfrm flipV="1">
            <a:off x="6456368" y="5775208"/>
            <a:ext cx="923944" cy="101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Freeform 1037"/>
          <p:cNvSpPr/>
          <p:nvPr/>
        </p:nvSpPr>
        <p:spPr>
          <a:xfrm>
            <a:off x="5341214" y="4101388"/>
            <a:ext cx="3615143" cy="2279940"/>
          </a:xfrm>
          <a:custGeom>
            <a:avLst/>
            <a:gdLst>
              <a:gd name="connsiteX0" fmla="*/ 134264 w 3368713"/>
              <a:gd name="connsiteY0" fmla="*/ 586055 h 2011368"/>
              <a:gd name="connsiteX1" fmla="*/ 68276 w 3368713"/>
              <a:gd name="connsiteY1" fmla="*/ 1745552 h 2011368"/>
              <a:gd name="connsiteX2" fmla="*/ 1171212 w 3368713"/>
              <a:gd name="connsiteY2" fmla="*/ 2000076 h 2011368"/>
              <a:gd name="connsiteX3" fmla="*/ 3188548 w 3368713"/>
              <a:gd name="connsiteY3" fmla="*/ 1509882 h 2011368"/>
              <a:gd name="connsiteX4" fmla="*/ 3066000 w 3368713"/>
              <a:gd name="connsiteY4" fmla="*/ 86435 h 2011368"/>
              <a:gd name="connsiteX5" fmla="*/ 1378602 w 3368713"/>
              <a:gd name="connsiteY5" fmla="*/ 180703 h 2011368"/>
              <a:gd name="connsiteX6" fmla="*/ 266239 w 3368713"/>
              <a:gd name="connsiteY6" fmla="*/ 369239 h 2011368"/>
              <a:gd name="connsiteX7" fmla="*/ 134264 w 3368713"/>
              <a:gd name="connsiteY7" fmla="*/ 586055 h 201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8713" h="2011368">
                <a:moveTo>
                  <a:pt x="134264" y="586055"/>
                </a:moveTo>
                <a:cubicBezTo>
                  <a:pt x="101270" y="815440"/>
                  <a:pt x="-104549" y="1509882"/>
                  <a:pt x="68276" y="1745552"/>
                </a:cubicBezTo>
                <a:cubicBezTo>
                  <a:pt x="241101" y="1981222"/>
                  <a:pt x="651167" y="2039354"/>
                  <a:pt x="1171212" y="2000076"/>
                </a:cubicBezTo>
                <a:cubicBezTo>
                  <a:pt x="1691257" y="1960798"/>
                  <a:pt x="2872750" y="1828822"/>
                  <a:pt x="3188548" y="1509882"/>
                </a:cubicBezTo>
                <a:cubicBezTo>
                  <a:pt x="3504346" y="1190942"/>
                  <a:pt x="3367658" y="307965"/>
                  <a:pt x="3066000" y="86435"/>
                </a:cubicBezTo>
                <a:cubicBezTo>
                  <a:pt x="2764342" y="-135095"/>
                  <a:pt x="1845229" y="133569"/>
                  <a:pt x="1378602" y="180703"/>
                </a:cubicBezTo>
                <a:cubicBezTo>
                  <a:pt x="911975" y="227837"/>
                  <a:pt x="470486" y="300109"/>
                  <a:pt x="266239" y="369239"/>
                </a:cubicBezTo>
                <a:cubicBezTo>
                  <a:pt x="61992" y="438369"/>
                  <a:pt x="167258" y="356670"/>
                  <a:pt x="134264" y="586055"/>
                </a:cubicBezTo>
                <a:close/>
              </a:path>
            </a:pathLst>
          </a:custGeom>
          <a:solidFill>
            <a:srgbClr val="00B050">
              <a:alpha val="10000"/>
            </a:srgb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122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fade">
                                      <p:cBhvr>
                                        <p:cTn id="31" dur="500"/>
                                        <p:tgtEl>
                                          <p:spTgt spid="53"/>
                                        </p:tgtEl>
                                      </p:cBhvr>
                                    </p:animEffect>
                                  </p:childTnLst>
                                </p:cTn>
                              </p:par>
                              <p:par>
                                <p:cTn id="32" presetID="10" presetClass="entr" presetSubtype="0"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nodeType="withEffect">
                                  <p:stCondLst>
                                    <p:cond delay="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par>
                                <p:cTn id="47" presetID="10"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nodeType="with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fade">
                                      <p:cBhvr>
                                        <p:cTn id="52" dur="500"/>
                                        <p:tgtEl>
                                          <p:spTgt spid="60"/>
                                        </p:tgtEl>
                                      </p:cBhvr>
                                    </p:animEffect>
                                  </p:childTnLst>
                                </p:cTn>
                              </p:par>
                              <p:par>
                                <p:cTn id="53" presetID="10" presetClass="entr" presetSubtype="0" fill="hold" nodeType="withEffect">
                                  <p:stCondLst>
                                    <p:cond delay="0"/>
                                  </p:stCondLst>
                                  <p:childTnLst>
                                    <p:set>
                                      <p:cBhvr>
                                        <p:cTn id="54" dur="1" fill="hold">
                                          <p:stCondLst>
                                            <p:cond delay="0"/>
                                          </p:stCondLst>
                                        </p:cTn>
                                        <p:tgtEl>
                                          <p:spTgt spid="2059"/>
                                        </p:tgtEl>
                                        <p:attrNameLst>
                                          <p:attrName>style.visibility</p:attrName>
                                        </p:attrNameLst>
                                      </p:cBhvr>
                                      <p:to>
                                        <p:strVal val="visible"/>
                                      </p:to>
                                    </p:set>
                                    <p:animEffect transition="in" filter="fade">
                                      <p:cBhvr>
                                        <p:cTn id="55" dur="500"/>
                                        <p:tgtEl>
                                          <p:spTgt spid="2059"/>
                                        </p:tgtEl>
                                      </p:cBhvr>
                                    </p:animEffect>
                                  </p:childTnLst>
                                </p:cTn>
                              </p:par>
                              <p:par>
                                <p:cTn id="56" presetID="10" presetClass="entr" presetSubtype="0" fill="hold" nodeType="with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fade">
                                      <p:cBhvr>
                                        <p:cTn id="61" dur="500"/>
                                        <p:tgtEl>
                                          <p:spTgt spid="61"/>
                                        </p:tgtEl>
                                      </p:cBhvr>
                                    </p:animEffect>
                                  </p:childTnLst>
                                </p:cTn>
                              </p:par>
                              <p:par>
                                <p:cTn id="62" presetID="10" presetClass="entr" presetSubtype="0" fill="hold" nodeType="withEffect">
                                  <p:stCondLst>
                                    <p:cond delay="0"/>
                                  </p:stCondLst>
                                  <p:childTnLst>
                                    <p:set>
                                      <p:cBhvr>
                                        <p:cTn id="63" dur="1" fill="hold">
                                          <p:stCondLst>
                                            <p:cond delay="0"/>
                                          </p:stCondLst>
                                        </p:cTn>
                                        <p:tgtEl>
                                          <p:spTgt spid="2060"/>
                                        </p:tgtEl>
                                        <p:attrNameLst>
                                          <p:attrName>style.visibility</p:attrName>
                                        </p:attrNameLst>
                                      </p:cBhvr>
                                      <p:to>
                                        <p:strVal val="visible"/>
                                      </p:to>
                                    </p:set>
                                    <p:animEffect transition="in" filter="fade">
                                      <p:cBhvr>
                                        <p:cTn id="64" dur="500"/>
                                        <p:tgtEl>
                                          <p:spTgt spid="2060"/>
                                        </p:tgtEl>
                                      </p:cBhvr>
                                    </p:animEffect>
                                  </p:childTnLst>
                                </p:cTn>
                              </p:par>
                              <p:par>
                                <p:cTn id="65" presetID="10" presetClass="entr" presetSubtype="0" fill="hold" nodeType="withEffect">
                                  <p:stCondLst>
                                    <p:cond delay="0"/>
                                  </p:stCondLst>
                                  <p:childTnLst>
                                    <p:set>
                                      <p:cBhvr>
                                        <p:cTn id="66" dur="1" fill="hold">
                                          <p:stCondLst>
                                            <p:cond delay="0"/>
                                          </p:stCondLst>
                                        </p:cTn>
                                        <p:tgtEl>
                                          <p:spTgt spid="2061"/>
                                        </p:tgtEl>
                                        <p:attrNameLst>
                                          <p:attrName>style.visibility</p:attrName>
                                        </p:attrNameLst>
                                      </p:cBhvr>
                                      <p:to>
                                        <p:strVal val="visible"/>
                                      </p:to>
                                    </p:set>
                                    <p:animEffect transition="in" filter="fade">
                                      <p:cBhvr>
                                        <p:cTn id="67" dur="500"/>
                                        <p:tgtEl>
                                          <p:spTgt spid="2061"/>
                                        </p:tgtEl>
                                      </p:cBhvr>
                                    </p:animEffect>
                                  </p:childTnLst>
                                </p:cTn>
                              </p:par>
                              <p:par>
                                <p:cTn id="68" presetID="10" presetClass="entr" presetSubtype="0" fill="hold" nodeType="withEffect">
                                  <p:stCondLst>
                                    <p:cond delay="0"/>
                                  </p:stCondLst>
                                  <p:childTnLst>
                                    <p:set>
                                      <p:cBhvr>
                                        <p:cTn id="69" dur="1" fill="hold">
                                          <p:stCondLst>
                                            <p:cond delay="0"/>
                                          </p:stCondLst>
                                        </p:cTn>
                                        <p:tgtEl>
                                          <p:spTgt spid="2062"/>
                                        </p:tgtEl>
                                        <p:attrNameLst>
                                          <p:attrName>style.visibility</p:attrName>
                                        </p:attrNameLst>
                                      </p:cBhvr>
                                      <p:to>
                                        <p:strVal val="visible"/>
                                      </p:to>
                                    </p:set>
                                    <p:animEffect transition="in" filter="fade">
                                      <p:cBhvr>
                                        <p:cTn id="70" dur="500"/>
                                        <p:tgtEl>
                                          <p:spTgt spid="2062"/>
                                        </p:tgtEl>
                                      </p:cBhvr>
                                    </p:animEffect>
                                  </p:childTnLst>
                                </p:cTn>
                              </p:par>
                              <p:par>
                                <p:cTn id="71" presetID="10"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animEffect transition="in" filter="fade">
                                      <p:cBhvr>
                                        <p:cTn id="73" dur="500"/>
                                        <p:tgtEl>
                                          <p:spTgt spid="9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ng">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meng</Template>
  <TotalTime>340</TotalTime>
  <Words>5972</Words>
  <Application>Microsoft Office PowerPoint</Application>
  <PresentationFormat>全屏显示(4:3)</PresentationFormat>
  <Paragraphs>1532</Paragraphs>
  <Slides>147</Slides>
  <Notes>64</Notes>
  <HiddenSlides>0</HiddenSlides>
  <MMClips>0</MMClips>
  <ScaleCrop>false</ScaleCrop>
  <HeadingPairs>
    <vt:vector size="4" baseType="variant">
      <vt:variant>
        <vt:lpstr>主题</vt:lpstr>
      </vt:variant>
      <vt:variant>
        <vt:i4>1</vt:i4>
      </vt:variant>
      <vt:variant>
        <vt:lpstr>幻灯片标题</vt:lpstr>
      </vt:variant>
      <vt:variant>
        <vt:i4>147</vt:i4>
      </vt:variant>
    </vt:vector>
  </HeadingPairs>
  <TitlesOfParts>
    <vt:vector size="148" baseType="lpstr">
      <vt:lpstr>meng</vt:lpstr>
      <vt:lpstr>MINING User behaviors in social networks</vt:lpstr>
      <vt:lpstr>Why Do User Behavior Mining?</vt:lpstr>
      <vt:lpstr>Behavior = Intention + Link </vt:lpstr>
      <vt:lpstr>Challenging: Social Networks and Users</vt:lpstr>
      <vt:lpstr>My Works in Mining User Behaviors</vt:lpstr>
      <vt:lpstr>To Be Introduced Today</vt:lpstr>
      <vt:lpstr>Normal Use + User-item Link</vt:lpstr>
      <vt:lpstr>Social contextual recommendation</vt:lpstr>
      <vt:lpstr>Recommender Systems</vt:lpstr>
      <vt:lpstr>Our Goals</vt:lpstr>
      <vt:lpstr>Outline</vt:lpstr>
      <vt:lpstr>Links on Social Networks</vt:lpstr>
      <vt:lpstr>Related Works</vt:lpstr>
      <vt:lpstr>Related Works</vt:lpstr>
      <vt:lpstr>Related Works</vt:lpstr>
      <vt:lpstr>Related Works</vt:lpstr>
      <vt:lpstr>Outline</vt:lpstr>
      <vt:lpstr>User Intention of Adopting Messages</vt:lpstr>
      <vt:lpstr>User Intention of Adopting Messages</vt:lpstr>
      <vt:lpstr>User Intention of Adopting Messages</vt:lpstr>
      <vt:lpstr>Outline</vt:lpstr>
      <vt:lpstr>Social Contextual Information/Factors</vt:lpstr>
      <vt:lpstr>Social Contextual Recommendation</vt:lpstr>
      <vt:lpstr>Outline</vt:lpstr>
      <vt:lpstr>ContextMF Algorithm</vt:lpstr>
      <vt:lpstr>Outline</vt:lpstr>
      <vt:lpstr>Effectiveness in Predicting Missing Links</vt:lpstr>
      <vt:lpstr>Effectiveness in Ranking Feeds/Tweets</vt:lpstr>
      <vt:lpstr>Questions?</vt:lpstr>
      <vt:lpstr>Scalable recommendation with Social contextual information</vt:lpstr>
      <vt:lpstr>Our Goals</vt:lpstr>
      <vt:lpstr>New Users Coming</vt:lpstr>
      <vt:lpstr>New Items Coming</vt:lpstr>
      <vt:lpstr>Efficiency in Incremental Data</vt:lpstr>
      <vt:lpstr>Questions?</vt:lpstr>
      <vt:lpstr>Normal Use + User-item Link</vt:lpstr>
      <vt:lpstr>Social recommendation across multiple relational domains</vt:lpstr>
      <vt:lpstr>Recommender Systems</vt:lpstr>
      <vt:lpstr>Outline</vt:lpstr>
      <vt:lpstr>Multiple Domains</vt:lpstr>
      <vt:lpstr>Multiple Domains</vt:lpstr>
      <vt:lpstr>Our Goals</vt:lpstr>
      <vt:lpstr>Challenges: Multiple Domains</vt:lpstr>
      <vt:lpstr>Outline</vt:lpstr>
      <vt:lpstr>Reframe Social Networks</vt:lpstr>
      <vt:lpstr>Reframe Social Networks</vt:lpstr>
      <vt:lpstr>Reframe Social Networks</vt:lpstr>
      <vt:lpstr>Reframe Social Networks</vt:lpstr>
      <vt:lpstr>Reframe Social Networks</vt:lpstr>
      <vt:lpstr>Star-structured Graph</vt:lpstr>
      <vt:lpstr>Outline</vt:lpstr>
      <vt:lpstr>Star-structured Graph</vt:lpstr>
      <vt:lpstr>Hybrid Random Walk</vt:lpstr>
      <vt:lpstr>Hybrid Random Walk</vt:lpstr>
      <vt:lpstr>Hybrid Random Walk</vt:lpstr>
      <vt:lpstr>Outline</vt:lpstr>
      <vt:lpstr>Data Set</vt:lpstr>
      <vt:lpstr>Good to Transfer?</vt:lpstr>
      <vt:lpstr>Good to Transfer!</vt:lpstr>
      <vt:lpstr>Outline</vt:lpstr>
      <vt:lpstr>Insights</vt:lpstr>
      <vt:lpstr>Questions?</vt:lpstr>
      <vt:lpstr>Normal Use + User-item Link</vt:lpstr>
      <vt:lpstr>FEMA: Flexible evolutionary Multi-faceted analysis for dynamic behavior pattern Discovery</vt:lpstr>
      <vt:lpstr>Behavior Analysis</vt:lpstr>
      <vt:lpstr>Our Goals</vt:lpstr>
      <vt:lpstr>Outline</vt:lpstr>
      <vt:lpstr>Human Behavior - OLD</vt:lpstr>
      <vt:lpstr>Human Behavior: Multi-faceted</vt:lpstr>
      <vt:lpstr>Human Behavior: Dynamic</vt:lpstr>
      <vt:lpstr>Human Behavior: Dynamic</vt:lpstr>
      <vt:lpstr>Human Behavior</vt:lpstr>
      <vt:lpstr>Outline</vt:lpstr>
      <vt:lpstr>Model Human Behavior</vt:lpstr>
      <vt:lpstr>Challenges</vt:lpstr>
      <vt:lpstr>Idea</vt:lpstr>
      <vt:lpstr>Idea</vt:lpstr>
      <vt:lpstr>Outline</vt:lpstr>
      <vt:lpstr>FEMA: Flexible Evolutionary Multi-faceted Analysis</vt:lpstr>
      <vt:lpstr>FEMA: Flexible Evolutionary Multi-faceted Analysis</vt:lpstr>
      <vt:lpstr>FEMA Algorithm</vt:lpstr>
      <vt:lpstr>Outline</vt:lpstr>
      <vt:lpstr>Experiments: Test Behavior Prediction</vt:lpstr>
      <vt:lpstr>Data Sets</vt:lpstr>
      <vt:lpstr>Leveraging Multi-faceted Information</vt:lpstr>
      <vt:lpstr>Leveraging Flexible Regularizations</vt:lpstr>
      <vt:lpstr>Efficiency, Loss and Parameters</vt:lpstr>
      <vt:lpstr>Outline</vt:lpstr>
      <vt:lpstr>Visualization: Test Pattern Discovery</vt:lpstr>
      <vt:lpstr>Microsoft Academic Search</vt:lpstr>
      <vt:lpstr>Microsoft Academic Search</vt:lpstr>
      <vt:lpstr>Microsoft Academic Search</vt:lpstr>
      <vt:lpstr>Tencent Weibo</vt:lpstr>
      <vt:lpstr>Tencent Weibo</vt:lpstr>
      <vt:lpstr>Questions?</vt:lpstr>
      <vt:lpstr>Abnormal Use + User-user Link</vt:lpstr>
      <vt:lpstr>Catchsync: catch synchronized behavior in large directed graphs</vt:lpstr>
      <vt:lpstr>Fraud Detection: Graph Analysis Problem</vt:lpstr>
      <vt:lpstr>Fraud Detection: Graph Analysis Problem</vt:lpstr>
      <vt:lpstr>Our Goals</vt:lpstr>
      <vt:lpstr>Outline</vt:lpstr>
      <vt:lpstr>Anomalies in Degree Distributions</vt:lpstr>
      <vt:lpstr>Anomalies in Degree Distributions</vt:lpstr>
      <vt:lpstr>Anomalies in Degree Distributions</vt:lpstr>
      <vt:lpstr>Linear Classifier with “Degree”: Fail</vt:lpstr>
      <vt:lpstr>Anomalies in Degree Distributions</vt:lpstr>
      <vt:lpstr>Question 1: Spikes?</vt:lpstr>
      <vt:lpstr>Traditional Fraud Detection</vt:lpstr>
      <vt:lpstr>Empty Profile?</vt:lpstr>
      <vt:lpstr>Few Followers?</vt:lpstr>
      <vt:lpstr>Many Followings?</vt:lpstr>
      <vt:lpstr>Question 2: Content Unavailable?</vt:lpstr>
      <vt:lpstr>Question 3: Robust to Camouflage?</vt:lpstr>
      <vt:lpstr>Question 3: Robust to Camouflage?</vt:lpstr>
      <vt:lpstr>Questions</vt:lpstr>
      <vt:lpstr>Outline</vt:lpstr>
      <vt:lpstr>Behavior-based Features</vt:lpstr>
      <vt:lpstr>Behavior-based Feature Space</vt:lpstr>
      <vt:lpstr>Fraudulent Behavior Patterns</vt:lpstr>
      <vt:lpstr>Fraudulent Behavior Patterns</vt:lpstr>
      <vt:lpstr>Fraudulent Behavior Patterns</vt:lpstr>
      <vt:lpstr>Fraudulent Behavior Patterns</vt:lpstr>
      <vt:lpstr>Fraudulent Behavior Patterns</vt:lpstr>
      <vt:lpstr>Fraudulent Behavior Patterns</vt:lpstr>
      <vt:lpstr>Outline</vt:lpstr>
      <vt:lpstr>Synchronicity and Normality</vt:lpstr>
      <vt:lpstr>Synchronicity and Normality</vt:lpstr>
      <vt:lpstr>Synchronicity-Normality Plot</vt:lpstr>
      <vt:lpstr>Theorem</vt:lpstr>
      <vt:lpstr>CatchSync Algorithm</vt:lpstr>
      <vt:lpstr>Outline</vt:lpstr>
      <vt:lpstr>Experiments</vt:lpstr>
      <vt:lpstr>Q1: Does CatchSync Remove Anomalies?</vt:lpstr>
      <vt:lpstr>Q1: Does CatchSync Remove Anomalies?</vt:lpstr>
      <vt:lpstr>Before CatchSync</vt:lpstr>
      <vt:lpstr>After CatchSync</vt:lpstr>
      <vt:lpstr>Q2: Is CatchSync Catching Actually Fraudulent Users?</vt:lpstr>
      <vt:lpstr>Q2: Is CatchSync Catching Actually Fraudulent Users?</vt:lpstr>
      <vt:lpstr>Q2: Is CatchSync Catching Actually Fraudulent Users?</vt:lpstr>
      <vt:lpstr>Q2: Is CatchSync Catching Actually Fraudulent Users?</vt:lpstr>
      <vt:lpstr>Q3: Is CatchSync Robust?</vt:lpstr>
      <vt:lpstr>Q3: Is CatchSync Robust?</vt:lpstr>
      <vt:lpstr>Q3: Is CatchSync Robust?</vt:lpstr>
      <vt:lpstr>Conclusion</vt:lpstr>
      <vt:lpstr>Questions?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meng</dc:creator>
  <cp:lastModifiedBy>meng</cp:lastModifiedBy>
  <cp:revision>292</cp:revision>
  <dcterms:created xsi:type="dcterms:W3CDTF">2014-07-30T13:24:23Z</dcterms:created>
  <dcterms:modified xsi:type="dcterms:W3CDTF">2014-08-17T23:59:53Z</dcterms:modified>
</cp:coreProperties>
</file>